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" strictFirstAndLastChars="0" saveSubsetFonts="1">
  <p:sldMasterIdLst>
    <p:sldMasterId id="2147483648" r:id="rId1"/>
  </p:sldMasterIdLst>
  <p:notesMasterIdLst>
    <p:notesMasterId r:id="rId44"/>
  </p:notesMasterIdLst>
  <p:sldIdLst>
    <p:sldId id="340" r:id="rId2"/>
    <p:sldId id="376" r:id="rId3"/>
    <p:sldId id="377" r:id="rId4"/>
    <p:sldId id="378" r:id="rId5"/>
    <p:sldId id="379" r:id="rId6"/>
    <p:sldId id="380" r:id="rId7"/>
    <p:sldId id="381" r:id="rId8"/>
    <p:sldId id="344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397" r:id="rId25"/>
    <p:sldId id="398" r:id="rId26"/>
    <p:sldId id="399" r:id="rId27"/>
    <p:sldId id="400" r:id="rId28"/>
    <p:sldId id="401" r:id="rId29"/>
    <p:sldId id="403" r:id="rId30"/>
    <p:sldId id="404" r:id="rId31"/>
    <p:sldId id="405" r:id="rId32"/>
    <p:sldId id="406" r:id="rId33"/>
    <p:sldId id="407" r:id="rId34"/>
    <p:sldId id="408" r:id="rId35"/>
    <p:sldId id="351" r:id="rId36"/>
    <p:sldId id="352" r:id="rId37"/>
    <p:sldId id="353" r:id="rId38"/>
    <p:sldId id="369" r:id="rId39"/>
    <p:sldId id="370" r:id="rId40"/>
    <p:sldId id="373" r:id="rId41"/>
    <p:sldId id="374" r:id="rId42"/>
    <p:sldId id="409" r:id="rId43"/>
  </p:sldIdLst>
  <p:sldSz cx="10160000" cy="7620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FFFFFF"/>
        </a:solidFill>
        <a:latin typeface="Chalkboard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FFFFFF"/>
        </a:solidFill>
        <a:latin typeface="Chalkboard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FFFFFF"/>
        </a:solidFill>
        <a:latin typeface="Chalkboard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FFFFFF"/>
        </a:solidFill>
        <a:latin typeface="Chalkboard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FFFFFF"/>
        </a:solidFill>
        <a:latin typeface="Chalkboard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FFFFFF"/>
        </a:solidFill>
        <a:latin typeface="Chalkboard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FFFFFF"/>
        </a:solidFill>
        <a:latin typeface="Chalkboard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FFFFFF"/>
        </a:solidFill>
        <a:latin typeface="Chalkboard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FFFFFF"/>
        </a:solidFill>
        <a:latin typeface="Chalkboard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4" autoAdjust="0"/>
    <p:restoredTop sz="91005" autoAdjust="0"/>
  </p:normalViewPr>
  <p:slideViewPr>
    <p:cSldViewPr>
      <p:cViewPr varScale="1">
        <p:scale>
          <a:sx n="60" d="100"/>
          <a:sy n="60" d="100"/>
        </p:scale>
        <p:origin x="-414" y="-84"/>
      </p:cViewPr>
      <p:guideLst>
        <p:guide orient="horz" pos="2400"/>
        <p:guide pos="3200"/>
      </p:guideLst>
    </p:cSldViewPr>
  </p:slideViewPr>
  <p:outlineViewPr>
    <p:cViewPr>
      <p:scale>
        <a:sx n="33" d="100"/>
        <a:sy n="33" d="100"/>
      </p:scale>
      <p:origin x="0" y="303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1360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430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4C3E5F-61C4-402D-85A6-7F5457799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25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halkboard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halkboard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halkboard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halkboard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halkboard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33960A-ADFC-42D0-BE57-722713CCF3B5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wrap="none" anchor="ctr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F96020-BA6B-4350-A819-D596D40DA77B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33000F-E118-447A-8D83-53C9D5963E00}" type="slidenum">
              <a:rPr lang="en-GB" smtClean="0"/>
              <a:pPr/>
              <a:t>35</a:t>
            </a:fld>
            <a:endParaRPr lang="en-GB" smtClean="0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B2A43-0EC8-4F13-B4D7-D8BB8B9D3249}" type="slidenum">
              <a:rPr lang="tr-TR" smtClean="0"/>
              <a:pPr/>
              <a:t>38</a:t>
            </a:fld>
            <a:endParaRPr lang="tr-TR" smtClean="0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88B124-7889-4BD1-AEB7-4A91BAC1DAEB}" type="slidenum">
              <a:rPr lang="tr-TR" smtClean="0"/>
              <a:pPr/>
              <a:t>39</a:t>
            </a:fld>
            <a:endParaRPr lang="tr-TR" smtClean="0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5A17B8-2ECD-4998-AA18-13F2C7205386}" type="slidenum">
              <a:rPr lang="tr-TR" smtClean="0"/>
              <a:pPr/>
              <a:t>40</a:t>
            </a:fld>
            <a:endParaRPr lang="tr-TR" smtClean="0"/>
          </a:p>
        </p:txBody>
      </p:sp>
      <p:sp>
        <p:nvSpPr>
          <p:cNvPr id="319491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9492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9520" y="1001688"/>
            <a:ext cx="8636000" cy="108299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99480" y="2369840"/>
            <a:ext cx="9577064" cy="389602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124700" y="2006600"/>
            <a:ext cx="2044700" cy="3200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90600" y="2006600"/>
            <a:ext cx="5981700" cy="3200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990600" y="4064000"/>
            <a:ext cx="4013200" cy="114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56200" y="4064000"/>
            <a:ext cx="4013200" cy="114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06600"/>
            <a:ext cx="8178800" cy="198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064000"/>
            <a:ext cx="8178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marL="25400" algn="ctr" rtl="0" eaLnBrk="0" fontAlgn="base" hangingPunct="0">
        <a:spcBef>
          <a:spcPct val="0"/>
        </a:spcBef>
        <a:spcAft>
          <a:spcPts val="200"/>
        </a:spcAft>
        <a:defRPr sz="56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marL="25400" algn="ctr" rtl="0" eaLnBrk="0" fontAlgn="base" hangingPunct="0">
        <a:spcBef>
          <a:spcPct val="0"/>
        </a:spcBef>
        <a:spcAft>
          <a:spcPts val="200"/>
        </a:spcAft>
        <a:defRPr sz="5600">
          <a:solidFill>
            <a:schemeClr val="tx1"/>
          </a:solidFill>
          <a:latin typeface="Comic Sans MS" pitchFamily="66" charset="0"/>
        </a:defRPr>
      </a:lvl2pPr>
      <a:lvl3pPr marL="25400" algn="ctr" rtl="0" eaLnBrk="0" fontAlgn="base" hangingPunct="0">
        <a:spcBef>
          <a:spcPct val="0"/>
        </a:spcBef>
        <a:spcAft>
          <a:spcPts val="200"/>
        </a:spcAft>
        <a:defRPr sz="5600">
          <a:solidFill>
            <a:schemeClr val="tx1"/>
          </a:solidFill>
          <a:latin typeface="Comic Sans MS" pitchFamily="66" charset="0"/>
        </a:defRPr>
      </a:lvl3pPr>
      <a:lvl4pPr marL="25400" algn="ctr" rtl="0" eaLnBrk="0" fontAlgn="base" hangingPunct="0">
        <a:spcBef>
          <a:spcPct val="0"/>
        </a:spcBef>
        <a:spcAft>
          <a:spcPts val="200"/>
        </a:spcAft>
        <a:defRPr sz="5600">
          <a:solidFill>
            <a:schemeClr val="tx1"/>
          </a:solidFill>
          <a:latin typeface="Comic Sans MS" pitchFamily="66" charset="0"/>
        </a:defRPr>
      </a:lvl4pPr>
      <a:lvl5pPr marL="25400" algn="ctr" rtl="0" eaLnBrk="0" fontAlgn="base" hangingPunct="0">
        <a:spcBef>
          <a:spcPct val="0"/>
        </a:spcBef>
        <a:spcAft>
          <a:spcPts val="200"/>
        </a:spcAft>
        <a:defRPr sz="5600">
          <a:solidFill>
            <a:schemeClr val="tx1"/>
          </a:solidFill>
          <a:latin typeface="Comic Sans MS" pitchFamily="66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5600">
          <a:solidFill>
            <a:schemeClr val="tx1"/>
          </a:solidFill>
          <a:latin typeface="Chalkboard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5600">
          <a:solidFill>
            <a:schemeClr val="tx1"/>
          </a:solidFill>
          <a:latin typeface="Chalkboard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5600">
          <a:solidFill>
            <a:schemeClr val="tx1"/>
          </a:solidFill>
          <a:latin typeface="Chalkboard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5600">
          <a:solidFill>
            <a:schemeClr val="tx1"/>
          </a:solidFill>
          <a:latin typeface="Chalkboard" pitchFamily="34" charset="0"/>
        </a:defRPr>
      </a:lvl9pPr>
    </p:titleStyle>
    <p:bodyStyle>
      <a:lvl1pPr marL="25400" algn="ctr" rtl="0" eaLnBrk="0" fontAlgn="base" hangingPunct="0">
        <a:spcBef>
          <a:spcPct val="0"/>
        </a:spcBef>
        <a:spcAft>
          <a:spcPts val="200"/>
        </a:spcAft>
        <a:defRPr sz="28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50800" algn="ctr" rtl="0" eaLnBrk="0" fontAlgn="base" hangingPunct="0">
        <a:spcBef>
          <a:spcPct val="0"/>
        </a:spcBef>
        <a:spcAft>
          <a:spcPts val="200"/>
        </a:spcAft>
        <a:defRPr sz="2800">
          <a:solidFill>
            <a:schemeClr val="tx1"/>
          </a:solidFill>
          <a:latin typeface="+mn-lt"/>
        </a:defRPr>
      </a:lvl2pPr>
      <a:lvl3pPr marL="76200" algn="ctr" rtl="0" eaLnBrk="0" fontAlgn="base" hangingPunct="0">
        <a:spcBef>
          <a:spcPct val="0"/>
        </a:spcBef>
        <a:spcAft>
          <a:spcPts val="200"/>
        </a:spcAft>
        <a:defRPr sz="2800">
          <a:solidFill>
            <a:schemeClr val="tx1"/>
          </a:solidFill>
          <a:latin typeface="+mn-lt"/>
        </a:defRPr>
      </a:lvl3pPr>
      <a:lvl4pPr marL="101600" algn="ctr" rtl="0" eaLnBrk="0" fontAlgn="base" hangingPunct="0">
        <a:spcBef>
          <a:spcPct val="0"/>
        </a:spcBef>
        <a:spcAft>
          <a:spcPts val="200"/>
        </a:spcAft>
        <a:defRPr sz="2800">
          <a:solidFill>
            <a:schemeClr val="tx1"/>
          </a:solidFill>
          <a:latin typeface="+mn-lt"/>
        </a:defRPr>
      </a:lvl4pPr>
      <a:lvl5pPr marL="127000" algn="ctr" rtl="0" eaLnBrk="0" fontAlgn="base" hangingPunct="0">
        <a:spcBef>
          <a:spcPct val="0"/>
        </a:spcBef>
        <a:spcAft>
          <a:spcPts val="200"/>
        </a:spcAft>
        <a:defRPr sz="2800">
          <a:solidFill>
            <a:schemeClr val="tx1"/>
          </a:solidFill>
          <a:latin typeface="+mn-lt"/>
        </a:defRPr>
      </a:lvl5pPr>
      <a:lvl6pPr marL="584200" algn="ctr" rtl="0" fontAlgn="base">
        <a:spcBef>
          <a:spcPct val="0"/>
        </a:spcBef>
        <a:spcAft>
          <a:spcPts val="200"/>
        </a:spcAft>
        <a:defRPr sz="2800">
          <a:solidFill>
            <a:schemeClr val="tx1"/>
          </a:solidFill>
          <a:latin typeface="+mn-lt"/>
        </a:defRPr>
      </a:lvl6pPr>
      <a:lvl7pPr marL="1041400" algn="ctr" rtl="0" fontAlgn="base">
        <a:spcBef>
          <a:spcPct val="0"/>
        </a:spcBef>
        <a:spcAft>
          <a:spcPts val="200"/>
        </a:spcAft>
        <a:defRPr sz="2800">
          <a:solidFill>
            <a:schemeClr val="tx1"/>
          </a:solidFill>
          <a:latin typeface="+mn-lt"/>
        </a:defRPr>
      </a:lvl7pPr>
      <a:lvl8pPr marL="1498600" algn="ctr" rtl="0" fontAlgn="base">
        <a:spcBef>
          <a:spcPct val="0"/>
        </a:spcBef>
        <a:spcAft>
          <a:spcPts val="200"/>
        </a:spcAft>
        <a:defRPr sz="2800">
          <a:solidFill>
            <a:schemeClr val="tx1"/>
          </a:solidFill>
          <a:latin typeface="+mn-lt"/>
        </a:defRPr>
      </a:lvl8pPr>
      <a:lvl9pPr marL="1955800" algn="ctr" rtl="0" fontAlgn="base">
        <a:spcBef>
          <a:spcPct val="0"/>
        </a:spcBef>
        <a:spcAft>
          <a:spcPts val="200"/>
        </a:spcAft>
        <a:defRPr sz="28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/>
        <p:txBody>
          <a:bodyPr lIns="99999" tIns="51999" rIns="99999" bIns="51999"/>
          <a:lstStyle/>
          <a:p>
            <a:pPr eaLnBrk="1" hangingPunct="1">
              <a:tabLst>
                <a:tab pos="0" algn="l"/>
                <a:tab pos="1015990" algn="l"/>
                <a:tab pos="2031980" algn="l"/>
                <a:tab pos="3047970" algn="l"/>
                <a:tab pos="4063959" algn="l"/>
                <a:tab pos="5079949" algn="l"/>
                <a:tab pos="6095939" algn="l"/>
                <a:tab pos="7111929" algn="l"/>
                <a:tab pos="8127919" algn="l"/>
                <a:tab pos="9143909" algn="l"/>
                <a:tab pos="10159898" algn="l"/>
                <a:tab pos="11175888" algn="l"/>
              </a:tabLst>
              <a:defRPr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Uyanma bozuklukları</a:t>
            </a:r>
            <a:endParaRPr lang="en-GB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 lIns="99999" tIns="51999" rIns="99999" bIns="51999"/>
          <a:lstStyle/>
          <a:p>
            <a:pPr eaLnBrk="1" hangingPunct="1">
              <a:lnSpc>
                <a:spcPct val="90000"/>
              </a:lnSpc>
              <a:spcBef>
                <a:spcPts val="778"/>
              </a:spcBef>
              <a:tabLst>
                <a:tab pos="0" algn="l"/>
                <a:tab pos="1015990" algn="l"/>
                <a:tab pos="2031980" algn="l"/>
                <a:tab pos="3047970" algn="l"/>
                <a:tab pos="4063959" algn="l"/>
                <a:tab pos="5079949" algn="l"/>
                <a:tab pos="6095939" algn="l"/>
                <a:tab pos="7111929" algn="l"/>
                <a:tab pos="8127919" algn="l"/>
                <a:tab pos="9143909" algn="l"/>
                <a:tab pos="10159898" algn="l"/>
                <a:tab pos="11175888" algn="l"/>
              </a:tabLst>
              <a:defRPr/>
            </a:pPr>
            <a:r>
              <a:rPr lang="tr-TR" sz="3600" dirty="0" err="1" smtClean="0"/>
              <a:t>Prof.Dr</a:t>
            </a:r>
            <a:r>
              <a:rPr lang="tr-TR" sz="3600" dirty="0" smtClean="0"/>
              <a:t>. Şükrü </a:t>
            </a:r>
            <a:r>
              <a:rPr lang="tr-TR" sz="3600" dirty="0" smtClean="0"/>
              <a:t>Uğuz</a:t>
            </a:r>
          </a:p>
          <a:p>
            <a:pPr eaLnBrk="1" hangingPunct="1">
              <a:lnSpc>
                <a:spcPct val="90000"/>
              </a:lnSpc>
              <a:spcBef>
                <a:spcPts val="778"/>
              </a:spcBef>
              <a:tabLst>
                <a:tab pos="0" algn="l"/>
                <a:tab pos="1015990" algn="l"/>
                <a:tab pos="2031980" algn="l"/>
                <a:tab pos="3047970" algn="l"/>
                <a:tab pos="4063959" algn="l"/>
                <a:tab pos="5079949" algn="l"/>
                <a:tab pos="6095939" algn="l"/>
                <a:tab pos="7111929" algn="l"/>
                <a:tab pos="8127919" algn="l"/>
                <a:tab pos="9143909" algn="l"/>
                <a:tab pos="10159898" algn="l"/>
                <a:tab pos="11175888" algn="l"/>
              </a:tabLst>
              <a:defRPr/>
            </a:pPr>
            <a:r>
              <a:rPr lang="tr-TR" sz="3600" dirty="0" smtClean="0"/>
              <a:t>Psikiyatr, Psikoterapist</a:t>
            </a:r>
          </a:p>
          <a:p>
            <a:pPr eaLnBrk="1" hangingPunct="1">
              <a:lnSpc>
                <a:spcPct val="90000"/>
              </a:lnSpc>
              <a:spcBef>
                <a:spcPts val="778"/>
              </a:spcBef>
              <a:tabLst>
                <a:tab pos="0" algn="l"/>
                <a:tab pos="1015990" algn="l"/>
                <a:tab pos="2031980" algn="l"/>
                <a:tab pos="3047970" algn="l"/>
                <a:tab pos="4063959" algn="l"/>
                <a:tab pos="5079949" algn="l"/>
                <a:tab pos="6095939" algn="l"/>
                <a:tab pos="7111929" algn="l"/>
                <a:tab pos="8127919" algn="l"/>
                <a:tab pos="9143909" algn="l"/>
                <a:tab pos="10159898" algn="l"/>
                <a:tab pos="11175888" algn="l"/>
              </a:tabLst>
              <a:defRPr/>
            </a:pPr>
            <a:r>
              <a:rPr lang="tr-TR" sz="3600" dirty="0" smtClean="0"/>
              <a:t>Çağ </a:t>
            </a:r>
            <a:r>
              <a:rPr lang="tr-TR" sz="3600" dirty="0" err="1" smtClean="0"/>
              <a:t>Üniv</a:t>
            </a:r>
            <a:r>
              <a:rPr lang="tr-TR" sz="3600" dirty="0" smtClean="0"/>
              <a:t>. Psikoloji Bölüm Bşk.</a:t>
            </a:r>
            <a:endParaRPr lang="en-GB" sz="3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>
          <a:xfrm>
            <a:off x="975544" y="569640"/>
            <a:ext cx="8178800" cy="1155328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Değerlendirme</a:t>
            </a:r>
            <a:endParaRPr lang="tr-TR" altLang="tr-TR" dirty="0" smtClean="0"/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>
          <a:xfrm>
            <a:off x="687512" y="2081808"/>
            <a:ext cx="8178800" cy="1143000"/>
          </a:xfrm>
        </p:spPr>
        <p:txBody>
          <a:bodyPr/>
          <a:lstStyle/>
          <a:p>
            <a:pPr eaLnBrk="1" hangingPunct="1"/>
            <a:r>
              <a:rPr lang="tr-TR" altLang="tr-TR" sz="3600" dirty="0" smtClean="0"/>
              <a:t>Uykuya geçiş: </a:t>
            </a:r>
            <a:endParaRPr lang="tr-TR" altLang="tr-TR" sz="3600" dirty="0" smtClean="0"/>
          </a:p>
          <a:p>
            <a:pPr eaLnBrk="1" hangingPunct="1"/>
            <a:r>
              <a:rPr lang="tr-TR" altLang="tr-TR" sz="3600" dirty="0" smtClean="0"/>
              <a:t>Uyku esnasında: </a:t>
            </a:r>
            <a:r>
              <a:rPr lang="tr-TR" altLang="tr-TR" sz="3600" dirty="0" smtClean="0"/>
              <a:t>Düşler, uyku bölünmeleri, diş gıcırdatma, sayıklama, uyurgezerlik</a:t>
            </a:r>
          </a:p>
          <a:p>
            <a:pPr eaLnBrk="1" hangingPunct="1"/>
            <a:r>
              <a:rPr lang="tr-TR" altLang="tr-TR" sz="3600" dirty="0" smtClean="0"/>
              <a:t>Uyanma: Erken uyanma, geç uyanma, uyanma güçlüğü</a:t>
            </a:r>
          </a:p>
        </p:txBody>
      </p:sp>
    </p:spTree>
    <p:extLst>
      <p:ext uri="{BB962C8B-B14F-4D97-AF65-F5344CB8AC3E}">
        <p14:creationId xmlns:p14="http://schemas.microsoft.com/office/powerpoint/2010/main" val="1319473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>
          <a:xfrm>
            <a:off x="1479600" y="353616"/>
            <a:ext cx="8178800" cy="1981200"/>
          </a:xfrm>
        </p:spPr>
        <p:txBody>
          <a:bodyPr/>
          <a:lstStyle/>
          <a:p>
            <a:pPr eaLnBrk="1" hangingPunct="1"/>
            <a:r>
              <a:rPr lang="tr-TR" dirty="0" smtClean="0"/>
              <a:t>DSM 5’de uyku bozuklukları </a:t>
            </a:r>
            <a:endParaRPr lang="tr-TR" altLang="tr-TR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43496" y="2225824"/>
            <a:ext cx="8928992" cy="3384376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9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9000" dirty="0" err="1" smtClean="0"/>
              <a:t>Hipersomnolans</a:t>
            </a:r>
            <a:r>
              <a:rPr lang="tr-TR" sz="9000" dirty="0" smtClean="0"/>
              <a:t> </a:t>
            </a:r>
            <a:endParaRPr lang="tr-TR" sz="9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9000" dirty="0" err="1"/>
              <a:t>Narkolepsi</a:t>
            </a:r>
            <a:endParaRPr lang="tr-TR" sz="9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9000" dirty="0"/>
              <a:t>Solunumla ilişkili uyku </a:t>
            </a:r>
            <a:r>
              <a:rPr lang="tr-TR" sz="9000" dirty="0" smtClean="0"/>
              <a:t>bozuklukları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9000" dirty="0" err="1"/>
              <a:t>Obstruktif</a:t>
            </a:r>
            <a:r>
              <a:rPr lang="tr-TR" sz="9000" dirty="0"/>
              <a:t> Uyku </a:t>
            </a:r>
            <a:r>
              <a:rPr lang="tr-TR" sz="9000" dirty="0" err="1"/>
              <a:t>Apne</a:t>
            </a:r>
            <a:r>
              <a:rPr lang="tr-TR" sz="9000" dirty="0"/>
              <a:t>-</a:t>
            </a:r>
            <a:r>
              <a:rPr lang="tr-TR" sz="9000" dirty="0" err="1"/>
              <a:t>Hipopne</a:t>
            </a:r>
            <a:endParaRPr lang="tr-TR" sz="90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9000" dirty="0"/>
              <a:t>Santral Uyku </a:t>
            </a:r>
            <a:r>
              <a:rPr lang="tr-TR" sz="9000" dirty="0" err="1"/>
              <a:t>Apne</a:t>
            </a:r>
            <a:endParaRPr lang="tr-TR" sz="90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9000" dirty="0"/>
              <a:t>Uyku ile ilişkili </a:t>
            </a:r>
            <a:r>
              <a:rPr lang="tr-TR" sz="9000" dirty="0" err="1"/>
              <a:t>hipoventilasyon</a:t>
            </a:r>
            <a:endParaRPr lang="tr-TR" sz="90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3010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>
          <a:xfrm>
            <a:off x="903536" y="425624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DSM 5’de uyku bozuklukları </a:t>
            </a:r>
            <a:endParaRPr lang="tr-TR" altLang="tr-TR" dirty="0" smtClean="0"/>
          </a:p>
        </p:txBody>
      </p:sp>
      <p:sp>
        <p:nvSpPr>
          <p:cNvPr id="18435" name="2 İçerik Yer Tutucusu"/>
          <p:cNvSpPr>
            <a:spLocks noGrp="1"/>
          </p:cNvSpPr>
          <p:nvPr>
            <p:ph idx="1"/>
          </p:nvPr>
        </p:nvSpPr>
        <p:spPr>
          <a:xfrm>
            <a:off x="990600" y="2801888"/>
            <a:ext cx="8841928" cy="3456384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 </a:t>
            </a:r>
            <a:endParaRPr lang="tr-TR" altLang="tr-TR" dirty="0" smtClean="0"/>
          </a:p>
          <a:p>
            <a:pPr lvl="1" eaLnBrk="1" hangingPunct="1"/>
            <a:r>
              <a:rPr lang="tr-TR" altLang="tr-TR" dirty="0" smtClean="0"/>
              <a:t>NREM uyku bozukluğu</a:t>
            </a:r>
          </a:p>
          <a:p>
            <a:pPr lvl="1" eaLnBrk="1" hangingPunct="1"/>
            <a:r>
              <a:rPr lang="tr-TR" altLang="tr-TR" dirty="0" smtClean="0"/>
              <a:t>Gece kabusu</a:t>
            </a:r>
          </a:p>
          <a:p>
            <a:pPr lvl="1" eaLnBrk="1" hangingPunct="1"/>
            <a:r>
              <a:rPr lang="tr-TR" altLang="tr-TR" dirty="0" smtClean="0"/>
              <a:t>REM uyku davranış bozukluğu</a:t>
            </a:r>
          </a:p>
          <a:p>
            <a:pPr eaLnBrk="1" hangingPunct="1"/>
            <a:r>
              <a:rPr lang="tr-TR" altLang="tr-TR" dirty="0" smtClean="0"/>
              <a:t>Huzursuz </a:t>
            </a:r>
            <a:r>
              <a:rPr lang="tr-TR" altLang="tr-TR" dirty="0" smtClean="0"/>
              <a:t>bacak </a:t>
            </a:r>
            <a:r>
              <a:rPr lang="tr-TR" altLang="tr-TR" dirty="0" smtClean="0"/>
              <a:t>sendromu</a:t>
            </a:r>
          </a:p>
          <a:p>
            <a:pPr eaLnBrk="1" hangingPunct="1"/>
            <a:r>
              <a:rPr lang="tr-TR" altLang="tr-TR" dirty="0" smtClean="0"/>
              <a:t>Madde/İlaç ile ilişkili uyku bozukluğu</a:t>
            </a: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189486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/>
          </p:nvPr>
        </p:nvSpPr>
        <p:spPr>
          <a:xfrm>
            <a:off x="831528" y="425624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err="1" smtClean="0"/>
              <a:t>İnsomni</a:t>
            </a:r>
            <a:endParaRPr lang="tr-TR" altLang="tr-TR" dirty="0" smtClean="0"/>
          </a:p>
        </p:txBody>
      </p:sp>
      <p:sp>
        <p:nvSpPr>
          <p:cNvPr id="21507" name="2 İçerik Yer Tutucusu"/>
          <p:cNvSpPr>
            <a:spLocks noGrp="1"/>
          </p:cNvSpPr>
          <p:nvPr>
            <p:ph idx="1"/>
          </p:nvPr>
        </p:nvSpPr>
        <p:spPr>
          <a:xfrm>
            <a:off x="615504" y="2729880"/>
            <a:ext cx="8178800" cy="11430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Akut </a:t>
            </a:r>
            <a:r>
              <a:rPr lang="tr-TR" altLang="tr-TR" dirty="0" err="1" smtClean="0"/>
              <a:t>insomninin</a:t>
            </a:r>
            <a:r>
              <a:rPr lang="tr-TR" altLang="tr-TR" dirty="0" smtClean="0"/>
              <a:t> 1 yıllık sıklığı %15-20</a:t>
            </a:r>
          </a:p>
          <a:p>
            <a:pPr eaLnBrk="1" hangingPunct="1"/>
            <a:r>
              <a:rPr lang="tr-TR" altLang="tr-TR" dirty="0" smtClean="0"/>
              <a:t>Kadınlarda ve yaşlılarda sık</a:t>
            </a:r>
            <a:r>
              <a:rPr lang="tr-TR" altLang="tr-TR" dirty="0" smtClean="0"/>
              <a:t>.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4025182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/>
          </p:nvPr>
        </p:nvSpPr>
        <p:spPr>
          <a:xfrm>
            <a:off x="759520" y="353616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Kronik </a:t>
            </a:r>
            <a:r>
              <a:rPr lang="tr-TR" altLang="tr-TR" dirty="0" err="1" smtClean="0"/>
              <a:t>insomni</a:t>
            </a:r>
            <a:endParaRPr lang="tr-TR" altLang="tr-TR" dirty="0" smtClean="0"/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>
          <a:xfrm>
            <a:off x="327472" y="2657872"/>
            <a:ext cx="9505056" cy="3528392"/>
          </a:xfrm>
        </p:spPr>
        <p:txBody>
          <a:bodyPr/>
          <a:lstStyle/>
          <a:p>
            <a:pPr lvl="1" eaLnBrk="1" hangingPunct="1"/>
            <a:r>
              <a:rPr lang="tr-TR" altLang="tr-TR" dirty="0" smtClean="0"/>
              <a:t>Uyku </a:t>
            </a:r>
            <a:r>
              <a:rPr lang="tr-TR" altLang="tr-TR" dirty="0" smtClean="0"/>
              <a:t>sırasında ve öncesinde </a:t>
            </a:r>
            <a:r>
              <a:rPr lang="tr-TR" altLang="tr-TR" dirty="0" err="1" smtClean="0"/>
              <a:t>anksiyete</a:t>
            </a:r>
            <a:r>
              <a:rPr lang="tr-TR" altLang="tr-TR" dirty="0" smtClean="0"/>
              <a:t> </a:t>
            </a:r>
            <a:endParaRPr lang="tr-TR" altLang="tr-TR" dirty="0" smtClean="0"/>
          </a:p>
          <a:p>
            <a:pPr lvl="1" eaLnBrk="1" hangingPunct="1"/>
            <a:r>
              <a:rPr lang="tr-TR" altLang="tr-TR" dirty="0" smtClean="0"/>
              <a:t>Uyku </a:t>
            </a:r>
            <a:r>
              <a:rPr lang="tr-TR" altLang="tr-TR" dirty="0" smtClean="0"/>
              <a:t>sonrasında dinlenmemiş olma</a:t>
            </a:r>
          </a:p>
          <a:p>
            <a:pPr lvl="1" eaLnBrk="1" hangingPunct="1"/>
            <a:r>
              <a:rPr lang="tr-TR" altLang="tr-TR" dirty="0" smtClean="0"/>
              <a:t>Negatif ve hoşa gitmeyen uyku deneyimleri</a:t>
            </a:r>
          </a:p>
          <a:p>
            <a:pPr lvl="1" eaLnBrk="1" hangingPunct="1"/>
            <a:r>
              <a:rPr lang="tr-TR" altLang="tr-TR" dirty="0" smtClean="0"/>
              <a:t>Gündüz uykulu ve yorgun olma</a:t>
            </a:r>
          </a:p>
          <a:p>
            <a:pPr lvl="1" eaLnBrk="1" hangingPunct="1"/>
            <a:r>
              <a:rPr lang="tr-TR" altLang="tr-TR" dirty="0" smtClean="0"/>
              <a:t>Konsantrasyon güçlüğü</a:t>
            </a:r>
          </a:p>
          <a:p>
            <a:pPr lvl="1" eaLnBrk="1" hangingPunct="1"/>
            <a:r>
              <a:rPr lang="tr-TR" altLang="tr-TR" dirty="0" smtClean="0"/>
              <a:t>Gerginlik ve huzursuzluk hissi</a:t>
            </a:r>
          </a:p>
        </p:txBody>
      </p:sp>
    </p:spTree>
    <p:extLst>
      <p:ext uri="{BB962C8B-B14F-4D97-AF65-F5344CB8AC3E}">
        <p14:creationId xmlns:p14="http://schemas.microsoft.com/office/powerpoint/2010/main" val="1154126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>
          <a:xfrm>
            <a:off x="990600" y="1649760"/>
            <a:ext cx="8769920" cy="355724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Kronik </a:t>
            </a:r>
            <a:r>
              <a:rPr lang="tr-TR" altLang="tr-TR" dirty="0" err="1" smtClean="0"/>
              <a:t>insomnide</a:t>
            </a:r>
            <a:r>
              <a:rPr lang="tr-TR" altLang="tr-TR" dirty="0" smtClean="0"/>
              <a:t> altta yatan psikiyatrik veya başka bir rahatsızlık yoksa </a:t>
            </a:r>
            <a:r>
              <a:rPr lang="tr-TR" altLang="tr-TR" dirty="0" smtClean="0"/>
              <a:t>ilaç tedavisi önerilmez. </a:t>
            </a:r>
          </a:p>
          <a:p>
            <a:pPr eaLnBrk="1" hangingPunct="1"/>
            <a:r>
              <a:rPr lang="tr-TR" altLang="tr-TR" dirty="0" smtClean="0"/>
              <a:t>Uyku </a:t>
            </a:r>
            <a:r>
              <a:rPr lang="tr-TR" altLang="tr-TR" dirty="0" smtClean="0"/>
              <a:t>eğitimi ve </a:t>
            </a:r>
            <a:r>
              <a:rPr lang="tr-TR" altLang="tr-TR" dirty="0" smtClean="0"/>
              <a:t>terapi planlanmalıdır. </a:t>
            </a:r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086783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title"/>
          </p:nvPr>
        </p:nvSpPr>
        <p:spPr>
          <a:xfrm>
            <a:off x="759520" y="425624"/>
            <a:ext cx="8178800" cy="1981200"/>
          </a:xfrm>
        </p:spPr>
        <p:txBody>
          <a:bodyPr/>
          <a:lstStyle/>
          <a:p>
            <a:pPr eaLnBrk="1" hangingPunct="1"/>
            <a:r>
              <a:rPr lang="tr-TR" dirty="0" smtClean="0"/>
              <a:t>Uyku hijyeni:</a:t>
            </a:r>
            <a:endParaRPr lang="tr-TR" altLang="tr-TR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5544" y="3089920"/>
            <a:ext cx="9073008" cy="3096344"/>
          </a:xfrm>
        </p:spPr>
        <p:txBody>
          <a:bodyPr rtlCol="0">
            <a:normAutofit fontScale="92500" lnSpcReduction="10000"/>
          </a:bodyPr>
          <a:lstStyle/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dirty="0" smtClean="0"/>
              <a:t>Düzenli </a:t>
            </a:r>
            <a:r>
              <a:rPr lang="tr-TR" dirty="0" smtClean="0"/>
              <a:t>egzersiz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dirty="0" smtClean="0"/>
              <a:t>Hafif akşam yemeği (kurbağa yutmuş yılan).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dirty="0" smtClean="0"/>
              <a:t>kafein </a:t>
            </a:r>
            <a:r>
              <a:rPr lang="tr-TR" dirty="0" smtClean="0"/>
              <a:t>ve alkol alınmaması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dirty="0" smtClean="0"/>
              <a:t>Serin oda</a:t>
            </a:r>
            <a:endParaRPr lang="tr-TR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dirty="0" smtClean="0"/>
              <a:t>Gündüz </a:t>
            </a:r>
            <a:r>
              <a:rPr lang="tr-TR" dirty="0" smtClean="0"/>
              <a:t>uyumama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dirty="0" smtClean="0"/>
              <a:t>Sabah hep aynı saatte kalkma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dirty="0" smtClean="0"/>
              <a:t>Uyumak için çabalamama (uyku kaçmışsa 15-20 </a:t>
            </a:r>
            <a:r>
              <a:rPr lang="tr-TR" dirty="0" err="1" smtClean="0"/>
              <a:t>dk</a:t>
            </a:r>
            <a:r>
              <a:rPr lang="tr-TR" dirty="0" smtClean="0"/>
              <a:t> içinde yataktan çıkma)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1285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Başlık"/>
          <p:cNvSpPr>
            <a:spLocks noGrp="1"/>
          </p:cNvSpPr>
          <p:nvPr>
            <p:ph type="title"/>
          </p:nvPr>
        </p:nvSpPr>
        <p:spPr>
          <a:xfrm>
            <a:off x="1119560" y="425624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err="1" smtClean="0"/>
              <a:t>İnsomnia</a:t>
            </a:r>
            <a:r>
              <a:rPr lang="tr-TR" altLang="tr-TR" dirty="0" smtClean="0"/>
              <a:t> İlaç tedavisi</a:t>
            </a:r>
            <a:endParaRPr lang="tr-TR" altLang="tr-TR" dirty="0" smtClean="0"/>
          </a:p>
        </p:txBody>
      </p:sp>
      <p:sp>
        <p:nvSpPr>
          <p:cNvPr id="29699" name="2 İçerik Yer Tutucusu"/>
          <p:cNvSpPr>
            <a:spLocks noGrp="1"/>
          </p:cNvSpPr>
          <p:nvPr>
            <p:ph idx="1"/>
          </p:nvPr>
        </p:nvSpPr>
        <p:spPr>
          <a:xfrm>
            <a:off x="471488" y="2729880"/>
            <a:ext cx="9433048" cy="338437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700" dirty="0" err="1">
                <a:cs typeface="Calibri" pitchFamily="34" charset="0"/>
              </a:rPr>
              <a:t>Benzodiazepinler</a:t>
            </a:r>
            <a:endParaRPr lang="tr-TR" altLang="tr-TR" sz="2700" dirty="0"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700" dirty="0" err="1">
                <a:cs typeface="Calibri" pitchFamily="34" charset="0"/>
              </a:rPr>
              <a:t>Benzodiazepin</a:t>
            </a:r>
            <a:r>
              <a:rPr lang="tr-TR" altLang="tr-TR" sz="2700" dirty="0">
                <a:cs typeface="Calibri" pitchFamily="34" charset="0"/>
              </a:rPr>
              <a:t> Olmayan </a:t>
            </a:r>
            <a:r>
              <a:rPr lang="tr-TR" altLang="tr-TR" sz="2700" dirty="0" err="1">
                <a:cs typeface="Calibri" pitchFamily="34" charset="0"/>
              </a:rPr>
              <a:t>Benzodiazepin</a:t>
            </a:r>
            <a:r>
              <a:rPr lang="tr-TR" altLang="tr-TR" sz="2700" dirty="0">
                <a:cs typeface="Calibri" pitchFamily="34" charset="0"/>
              </a:rPr>
              <a:t> Reseptör </a:t>
            </a:r>
            <a:r>
              <a:rPr lang="tr-TR" altLang="tr-TR" sz="2700" dirty="0" err="1">
                <a:cs typeface="Calibri" pitchFamily="34" charset="0"/>
              </a:rPr>
              <a:t>Agonistleri</a:t>
            </a:r>
            <a:endParaRPr lang="tr-TR" altLang="tr-TR" sz="2700" dirty="0">
              <a:cs typeface="Calibri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2700" dirty="0" err="1">
                <a:cs typeface="Calibri" pitchFamily="34" charset="0"/>
              </a:rPr>
              <a:t>Zopiclon</a:t>
            </a:r>
            <a:r>
              <a:rPr lang="tr-TR" altLang="tr-TR" sz="2700" dirty="0">
                <a:cs typeface="Calibri" pitchFamily="34" charset="0"/>
              </a:rPr>
              <a:t> (</a:t>
            </a:r>
            <a:r>
              <a:rPr lang="tr-TR" altLang="tr-TR" sz="2700" dirty="0" err="1">
                <a:cs typeface="Calibri" pitchFamily="34" charset="0"/>
              </a:rPr>
              <a:t>İmovan</a:t>
            </a:r>
            <a:r>
              <a:rPr lang="tr-TR" altLang="tr-TR" sz="2700" dirty="0">
                <a:cs typeface="Calibri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tr-TR" altLang="tr-TR" sz="2700" dirty="0"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700" dirty="0" err="1">
                <a:cs typeface="Calibri" pitchFamily="34" charset="0"/>
              </a:rPr>
              <a:t>Antidepresanlar</a:t>
            </a:r>
            <a:endParaRPr lang="tr-TR" altLang="tr-TR" sz="2700" dirty="0"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700" dirty="0" err="1">
                <a:cs typeface="Calibri" pitchFamily="34" charset="0"/>
              </a:rPr>
              <a:t>Antihistaminikler</a:t>
            </a:r>
            <a:endParaRPr lang="tr-TR" altLang="tr-TR" sz="2700" dirty="0"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700" dirty="0">
                <a:cs typeface="Calibri" pitchFamily="34" charset="0"/>
              </a:rPr>
              <a:t>Melatonin</a:t>
            </a:r>
          </a:p>
        </p:txBody>
      </p:sp>
    </p:spTree>
    <p:extLst>
      <p:ext uri="{BB962C8B-B14F-4D97-AF65-F5344CB8AC3E}">
        <p14:creationId xmlns:p14="http://schemas.microsoft.com/office/powerpoint/2010/main" val="371077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Başlık"/>
          <p:cNvSpPr>
            <a:spLocks noGrp="1"/>
          </p:cNvSpPr>
          <p:nvPr>
            <p:ph type="title"/>
          </p:nvPr>
        </p:nvSpPr>
        <p:spPr>
          <a:xfrm>
            <a:off x="975544" y="281608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err="1" smtClean="0">
                <a:cs typeface="Calibri" pitchFamily="34" charset="0"/>
              </a:rPr>
              <a:t>Benzodiazepinler</a:t>
            </a:r>
            <a:endParaRPr lang="tr-TR" altLang="tr-TR" dirty="0" smtClean="0"/>
          </a:p>
        </p:txBody>
      </p:sp>
      <p:sp>
        <p:nvSpPr>
          <p:cNvPr id="30723" name="2 İçerik Yer Tutucusu"/>
          <p:cNvSpPr>
            <a:spLocks noGrp="1"/>
          </p:cNvSpPr>
          <p:nvPr>
            <p:ph idx="1"/>
          </p:nvPr>
        </p:nvSpPr>
        <p:spPr>
          <a:xfrm>
            <a:off x="1047552" y="2513856"/>
            <a:ext cx="8178800" cy="11430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Arial" charset="0"/>
              <a:buNone/>
            </a:pPr>
            <a:endParaRPr lang="tr-TR" altLang="tr-TR" sz="3300" dirty="0">
              <a:cs typeface="Calibri" pitchFamily="34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tr-TR" altLang="tr-TR" sz="3300" dirty="0">
                <a:cs typeface="Calibri" pitchFamily="34" charset="0"/>
              </a:rPr>
              <a:t>Uykuya geçiş süresini kısaltır</a:t>
            </a:r>
          </a:p>
          <a:p>
            <a:pPr eaLnBrk="1" hangingPunct="1">
              <a:lnSpc>
                <a:spcPct val="70000"/>
              </a:lnSpc>
            </a:pPr>
            <a:r>
              <a:rPr lang="tr-TR" altLang="tr-TR" sz="3300" dirty="0">
                <a:cs typeface="Calibri" pitchFamily="34" charset="0"/>
              </a:rPr>
              <a:t>Toplam uyku süresini artırır</a:t>
            </a:r>
          </a:p>
          <a:p>
            <a:pPr eaLnBrk="1" hangingPunct="1">
              <a:lnSpc>
                <a:spcPct val="70000"/>
              </a:lnSpc>
            </a:pPr>
            <a:r>
              <a:rPr lang="tr-TR" altLang="tr-TR" sz="3300" dirty="0">
                <a:cs typeface="Calibri" pitchFamily="34" charset="0"/>
              </a:rPr>
              <a:t>Uyanıklık sayısını azaltırlar. </a:t>
            </a:r>
          </a:p>
          <a:p>
            <a:pPr eaLnBrk="1" hangingPunct="1">
              <a:lnSpc>
                <a:spcPct val="70000"/>
              </a:lnSpc>
            </a:pPr>
            <a:endParaRPr lang="tr-TR" altLang="tr-TR" sz="3300" dirty="0">
              <a:cs typeface="Calibri" pitchFamily="34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tr-TR" altLang="tr-TR" sz="3300" dirty="0">
                <a:cs typeface="Calibri" pitchFamily="34" charset="0"/>
              </a:rPr>
              <a:t>REM uykusu gecikir ve REM uyku süresi kısalır ve REM uykusundaki hızlı göz hareketleri ile rüyalar azalır.</a:t>
            </a:r>
          </a:p>
          <a:p>
            <a:pPr eaLnBrk="1" hangingPunct="1">
              <a:lnSpc>
                <a:spcPct val="70000"/>
              </a:lnSpc>
            </a:pPr>
            <a:r>
              <a:rPr lang="tr-TR" altLang="tr-TR" sz="3300" dirty="0">
                <a:cs typeface="Calibri" pitchFamily="34" charset="0"/>
              </a:rPr>
              <a:t>İlacın kesildiği dönemlerde REM </a:t>
            </a:r>
            <a:r>
              <a:rPr lang="tr-TR" altLang="tr-TR" sz="3300" dirty="0" err="1">
                <a:cs typeface="Calibri" pitchFamily="34" charset="0"/>
              </a:rPr>
              <a:t>reboundu</a:t>
            </a:r>
            <a:r>
              <a:rPr lang="tr-TR" altLang="tr-TR" sz="3300" dirty="0">
                <a:cs typeface="Calibri" pitchFamily="34" charset="0"/>
              </a:rPr>
              <a:t> ortaya çıkar. </a:t>
            </a:r>
          </a:p>
          <a:p>
            <a:pPr eaLnBrk="1" hangingPunct="1">
              <a:lnSpc>
                <a:spcPct val="90000"/>
              </a:lnSpc>
            </a:pPr>
            <a:endParaRPr lang="tr-TR" altLang="tr-TR" sz="3300" dirty="0"/>
          </a:p>
        </p:txBody>
      </p:sp>
    </p:spTree>
    <p:extLst>
      <p:ext uri="{BB962C8B-B14F-4D97-AF65-F5344CB8AC3E}">
        <p14:creationId xmlns:p14="http://schemas.microsoft.com/office/powerpoint/2010/main" val="3130550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Başlık"/>
          <p:cNvSpPr>
            <a:spLocks noGrp="1"/>
          </p:cNvSpPr>
          <p:nvPr>
            <p:ph type="title"/>
          </p:nvPr>
        </p:nvSpPr>
        <p:spPr>
          <a:xfrm>
            <a:off x="975544" y="425624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err="1" smtClean="0">
                <a:cs typeface="Calibri" pitchFamily="34" charset="0"/>
              </a:rPr>
              <a:t>Zopiklon</a:t>
            </a:r>
            <a:r>
              <a:rPr lang="tr-TR" altLang="tr-TR" dirty="0" smtClean="0">
                <a:cs typeface="Calibri" pitchFamily="34" charset="0"/>
              </a:rPr>
              <a:t>:</a:t>
            </a:r>
            <a:endParaRPr lang="tr-TR" altLang="tr-TR" dirty="0" smtClean="0"/>
          </a:p>
        </p:txBody>
      </p:sp>
      <p:sp>
        <p:nvSpPr>
          <p:cNvPr id="32771" name="2 İçerik Yer Tutucusu"/>
          <p:cNvSpPr>
            <a:spLocks noGrp="1"/>
          </p:cNvSpPr>
          <p:nvPr>
            <p:ph idx="1"/>
          </p:nvPr>
        </p:nvSpPr>
        <p:spPr>
          <a:xfrm>
            <a:off x="975544" y="2585864"/>
            <a:ext cx="8178800" cy="11430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 typeface="Arial" charset="0"/>
              <a:buNone/>
            </a:pPr>
            <a:endParaRPr lang="tr-TR" altLang="tr-TR" sz="3000" dirty="0">
              <a:cs typeface="Calibri" pitchFamily="34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tr-TR" altLang="tr-TR" sz="3000" dirty="0">
                <a:cs typeface="Calibri" pitchFamily="34" charset="0"/>
              </a:rPr>
              <a:t>Etki süresi 6–8 saat sürer. </a:t>
            </a:r>
            <a:endParaRPr lang="tr-TR" altLang="tr-TR" sz="3000" dirty="0" smtClean="0">
              <a:cs typeface="Calibri" pitchFamily="34" charset="0"/>
            </a:endParaRPr>
          </a:p>
          <a:p>
            <a:pPr eaLnBrk="1" hangingPunct="1">
              <a:lnSpc>
                <a:spcPct val="60000"/>
              </a:lnSpc>
            </a:pPr>
            <a:endParaRPr lang="tr-TR" altLang="tr-TR" sz="3000" dirty="0">
              <a:cs typeface="Calibri" pitchFamily="34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tr-TR" altLang="tr-TR" sz="3000" dirty="0">
                <a:cs typeface="Calibri" pitchFamily="34" charset="0"/>
              </a:rPr>
              <a:t>Genel tedavi doz aralığı 7.5–15 mg’dır</a:t>
            </a:r>
            <a:r>
              <a:rPr lang="tr-TR" altLang="tr-TR" sz="3000" dirty="0" smtClean="0">
                <a:cs typeface="Calibri" pitchFamily="34" charset="0"/>
              </a:rPr>
              <a:t>.</a:t>
            </a:r>
          </a:p>
          <a:p>
            <a:pPr eaLnBrk="1" hangingPunct="1">
              <a:lnSpc>
                <a:spcPct val="60000"/>
              </a:lnSpc>
            </a:pPr>
            <a:endParaRPr lang="tr-TR" altLang="tr-TR" sz="3000" dirty="0">
              <a:cs typeface="Calibri" pitchFamily="34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tr-TR" altLang="tr-TR" sz="3000" dirty="0" smtClean="0">
                <a:cs typeface="Calibri" pitchFamily="34" charset="0"/>
              </a:rPr>
              <a:t>REM </a:t>
            </a:r>
            <a:r>
              <a:rPr lang="tr-TR" altLang="tr-TR" sz="3000" dirty="0">
                <a:cs typeface="Calibri" pitchFamily="34" charset="0"/>
              </a:rPr>
              <a:t>uykusunu etkilemez, </a:t>
            </a:r>
            <a:endParaRPr lang="tr-TR" altLang="tr-TR" sz="3000" dirty="0" smtClean="0">
              <a:cs typeface="Calibri" pitchFamily="34" charset="0"/>
            </a:endParaRPr>
          </a:p>
          <a:p>
            <a:pPr eaLnBrk="1" hangingPunct="1">
              <a:lnSpc>
                <a:spcPct val="60000"/>
              </a:lnSpc>
            </a:pPr>
            <a:endParaRPr lang="tr-TR" altLang="tr-TR" sz="3000" dirty="0">
              <a:cs typeface="Calibri" pitchFamily="34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tr-TR" altLang="tr-TR" sz="3000" dirty="0">
                <a:cs typeface="Calibri" pitchFamily="34" charset="0"/>
              </a:rPr>
              <a:t>Ağızda metalik ya da acı bir tat bırakır</a:t>
            </a:r>
            <a:r>
              <a:rPr lang="tr-TR" altLang="tr-TR" sz="3000" dirty="0" smtClean="0">
                <a:cs typeface="Calibri" pitchFamily="34" charset="0"/>
              </a:rPr>
              <a:t>.</a:t>
            </a:r>
            <a:endParaRPr lang="tr-TR" altLang="tr-TR" sz="3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889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Ömrümüzün </a:t>
            </a:r>
            <a:r>
              <a:rPr lang="tr-TR" altLang="tr-TR" dirty="0"/>
              <a:t>yaklaşık 1/3‘ü uykuda geçmektedir. 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543336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Başlık"/>
          <p:cNvSpPr>
            <a:spLocks noGrp="1"/>
          </p:cNvSpPr>
          <p:nvPr>
            <p:ph type="title"/>
          </p:nvPr>
        </p:nvSpPr>
        <p:spPr>
          <a:xfrm>
            <a:off x="903536" y="353616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Diğer İlaçlar.</a:t>
            </a:r>
            <a:endParaRPr lang="tr-TR" altLang="tr-TR" dirty="0" smtClean="0"/>
          </a:p>
        </p:txBody>
      </p:sp>
      <p:sp>
        <p:nvSpPr>
          <p:cNvPr id="33795" name="2 İçerik Yer Tutucusu"/>
          <p:cNvSpPr>
            <a:spLocks noGrp="1"/>
          </p:cNvSpPr>
          <p:nvPr>
            <p:ph idx="1"/>
          </p:nvPr>
        </p:nvSpPr>
        <p:spPr>
          <a:xfrm>
            <a:off x="615504" y="2369840"/>
            <a:ext cx="9289032" cy="4032448"/>
          </a:xfrm>
        </p:spPr>
        <p:txBody>
          <a:bodyPr/>
          <a:lstStyle/>
          <a:p>
            <a:pPr eaLnBrk="1" hangingPunct="1"/>
            <a:r>
              <a:rPr lang="tr-TR" altLang="tr-TR" dirty="0" err="1" smtClean="0"/>
              <a:t>Antidepresanlar</a:t>
            </a:r>
            <a:r>
              <a:rPr lang="tr-TR" altLang="tr-TR" dirty="0" smtClean="0"/>
              <a:t>: </a:t>
            </a:r>
            <a:r>
              <a:rPr lang="tr-TR" altLang="tr-TR" dirty="0" err="1" smtClean="0"/>
              <a:t>trazodon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amitriptilin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mirtazapin</a:t>
            </a:r>
            <a:r>
              <a:rPr lang="tr-TR" altLang="tr-TR" dirty="0" smtClean="0"/>
              <a:t> </a:t>
            </a:r>
            <a:endParaRPr lang="tr-TR" altLang="tr-TR" dirty="0" smtClean="0"/>
          </a:p>
          <a:p>
            <a:pPr eaLnBrk="1" hangingPunct="1"/>
            <a:endParaRPr lang="tr-TR" altLang="tr-TR" i="1" dirty="0"/>
          </a:p>
          <a:p>
            <a:pPr eaLnBrk="1" hangingPunct="1"/>
            <a:r>
              <a:rPr lang="tr-TR" altLang="tr-TR" i="1" dirty="0" err="1" smtClean="0"/>
              <a:t>Anti</a:t>
            </a:r>
            <a:r>
              <a:rPr lang="tr-TR" altLang="tr-TR" dirty="0" err="1" smtClean="0"/>
              <a:t>psikotikler</a:t>
            </a:r>
            <a:r>
              <a:rPr lang="tr-TR" altLang="tr-TR" dirty="0" smtClean="0"/>
              <a:t> </a:t>
            </a:r>
            <a:r>
              <a:rPr lang="tr-TR" altLang="tr-TR" dirty="0" smtClean="0"/>
              <a:t>düşük </a:t>
            </a:r>
            <a:r>
              <a:rPr lang="tr-TR" altLang="tr-TR" dirty="0" smtClean="0"/>
              <a:t>dozda kullanılabilir !.</a:t>
            </a:r>
            <a:endParaRPr lang="tr-TR" altLang="tr-TR" dirty="0" smtClean="0"/>
          </a:p>
          <a:p>
            <a:pPr eaLnBrk="1" hangingPunct="1"/>
            <a:r>
              <a:rPr lang="tr-TR" altLang="tr-TR" dirty="0" err="1" smtClean="0"/>
              <a:t>Psikotik</a:t>
            </a:r>
            <a:r>
              <a:rPr lang="tr-TR" altLang="tr-TR" dirty="0" smtClean="0"/>
              <a:t> bozukluklar dışında sadece uyku amaçlı kullanımları riskli kabul </a:t>
            </a:r>
            <a:r>
              <a:rPr lang="tr-TR" altLang="tr-TR" dirty="0" smtClean="0"/>
              <a:t>edilmektedir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4044952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Başlık"/>
          <p:cNvSpPr>
            <a:spLocks noGrp="1"/>
          </p:cNvSpPr>
          <p:nvPr>
            <p:ph type="title"/>
          </p:nvPr>
        </p:nvSpPr>
        <p:spPr>
          <a:xfrm>
            <a:off x="975544" y="425624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/>
              <a:t>Melatonin:</a:t>
            </a:r>
            <a:br>
              <a:rPr lang="tr-TR" altLang="tr-TR" dirty="0"/>
            </a:br>
            <a:r>
              <a:rPr lang="tr-TR" altLang="tr-TR" dirty="0"/>
              <a:t> </a:t>
            </a:r>
            <a:endParaRPr lang="tr-TR" altLang="tr-TR" dirty="0" smtClean="0"/>
          </a:p>
        </p:txBody>
      </p:sp>
      <p:sp>
        <p:nvSpPr>
          <p:cNvPr id="34819" name="2 İçerik Yer Tutucusu"/>
          <p:cNvSpPr>
            <a:spLocks noGrp="1"/>
          </p:cNvSpPr>
          <p:nvPr>
            <p:ph idx="1"/>
          </p:nvPr>
        </p:nvSpPr>
        <p:spPr>
          <a:xfrm>
            <a:off x="471488" y="2585864"/>
            <a:ext cx="9289032" cy="324036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 smtClean="0">
                <a:cs typeface="Calibri" pitchFamily="34" charset="0"/>
              </a:rPr>
              <a:t>Melatoninin </a:t>
            </a:r>
            <a:r>
              <a:rPr lang="tr-TR" altLang="tr-TR" dirty="0" smtClean="0">
                <a:cs typeface="Calibri" pitchFamily="34" charset="0"/>
              </a:rPr>
              <a:t>gece salınımı </a:t>
            </a:r>
            <a:r>
              <a:rPr lang="tr-TR" altLang="tr-TR" dirty="0" err="1" smtClean="0">
                <a:cs typeface="Calibri" pitchFamily="34" charset="0"/>
              </a:rPr>
              <a:t>sirkadiyen</a:t>
            </a:r>
            <a:r>
              <a:rPr lang="tr-TR" altLang="tr-TR" dirty="0" smtClean="0">
                <a:cs typeface="Calibri" pitchFamily="34" charset="0"/>
              </a:rPr>
              <a:t> </a:t>
            </a:r>
            <a:r>
              <a:rPr lang="tr-TR" altLang="tr-TR" dirty="0" smtClean="0">
                <a:cs typeface="Calibri" pitchFamily="34" charset="0"/>
              </a:rPr>
              <a:t>ritmi düzenlenmektedir. 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 smtClean="0"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>
                <a:cs typeface="Calibri" pitchFamily="34" charset="0"/>
              </a:rPr>
              <a:t>Yaşla beraber melatonin salınımı azalır ve bunun yaşlılarda uyku bozukluğunun sık görülmesinin nedenlerinden biri olabileceği düşünülmektedir.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81061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Başlık"/>
          <p:cNvSpPr>
            <a:spLocks noGrp="1"/>
          </p:cNvSpPr>
          <p:nvPr>
            <p:ph type="title"/>
          </p:nvPr>
        </p:nvSpPr>
        <p:spPr>
          <a:xfrm>
            <a:off x="975544" y="281608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err="1" smtClean="0"/>
              <a:t>Narkolepsi</a:t>
            </a:r>
            <a:endParaRPr lang="tr-TR" altLang="tr-TR" dirty="0" smtClean="0"/>
          </a:p>
        </p:txBody>
      </p:sp>
      <p:sp>
        <p:nvSpPr>
          <p:cNvPr id="39939" name="2 İçerik Yer Tutucusu"/>
          <p:cNvSpPr>
            <a:spLocks noGrp="1"/>
          </p:cNvSpPr>
          <p:nvPr>
            <p:ph idx="1"/>
          </p:nvPr>
        </p:nvSpPr>
        <p:spPr>
          <a:xfrm>
            <a:off x="471488" y="2225824"/>
            <a:ext cx="81788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3300" dirty="0"/>
              <a:t>gündüzleri aşırı uyuklama </a:t>
            </a:r>
            <a:endParaRPr lang="tr-TR" altLang="tr-TR" sz="33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3300" dirty="0" smtClean="0"/>
              <a:t>uyku </a:t>
            </a:r>
            <a:r>
              <a:rPr lang="tr-TR" altLang="tr-TR" sz="3300" dirty="0"/>
              <a:t>nöbetleri, </a:t>
            </a:r>
            <a:endParaRPr lang="tr-TR" altLang="tr-TR" sz="33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3300" dirty="0" err="1" smtClean="0"/>
              <a:t>katapleksi</a:t>
            </a:r>
            <a:r>
              <a:rPr lang="tr-TR" altLang="tr-TR" sz="3300" dirty="0" smtClean="0"/>
              <a:t> </a:t>
            </a:r>
            <a:r>
              <a:rPr lang="tr-TR" altLang="tr-TR" sz="3300" dirty="0"/>
              <a:t>(kaslarda birden kısa süreli </a:t>
            </a:r>
            <a:r>
              <a:rPr lang="tr-TR" altLang="tr-TR" sz="3300" dirty="0" err="1"/>
              <a:t>atoni</a:t>
            </a:r>
            <a:r>
              <a:rPr lang="tr-TR" altLang="tr-TR" sz="3300" dirty="0"/>
              <a:t> nöbetleri), </a:t>
            </a:r>
            <a:endParaRPr lang="tr-TR" altLang="tr-TR" sz="33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3300" dirty="0" smtClean="0"/>
              <a:t>uyanırken </a:t>
            </a:r>
            <a:r>
              <a:rPr lang="tr-TR" altLang="tr-TR" sz="3300" dirty="0"/>
              <a:t>ya da uykuya dalarken birden kıpırdayamama, </a:t>
            </a:r>
            <a:endParaRPr lang="tr-TR" altLang="tr-TR" sz="33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3300" dirty="0" smtClean="0"/>
              <a:t>uykuya </a:t>
            </a:r>
            <a:r>
              <a:rPr lang="tr-TR" altLang="tr-TR" sz="3300" dirty="0"/>
              <a:t>dalarken (</a:t>
            </a:r>
            <a:r>
              <a:rPr lang="tr-TR" altLang="tr-TR" sz="3300" dirty="0" err="1"/>
              <a:t>hipnogojik</a:t>
            </a:r>
            <a:r>
              <a:rPr lang="tr-TR" altLang="tr-TR" sz="3300" dirty="0"/>
              <a:t>) </a:t>
            </a:r>
            <a:r>
              <a:rPr lang="tr-TR" altLang="tr-TR" sz="3300" dirty="0" err="1"/>
              <a:t>varsanılar</a:t>
            </a:r>
            <a:r>
              <a:rPr lang="tr-TR" altLang="tr-TR" sz="3300" dirty="0"/>
              <a:t> görülür.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3300" dirty="0"/>
              <a:t>Nadir görülen bir durumdur. </a:t>
            </a:r>
            <a:endParaRPr lang="tr-TR" altLang="tr-TR" sz="33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632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2 İçerik Yer Tutucusu"/>
          <p:cNvSpPr>
            <a:spLocks noGrp="1"/>
          </p:cNvSpPr>
          <p:nvPr>
            <p:ph idx="1"/>
          </p:nvPr>
        </p:nvSpPr>
        <p:spPr>
          <a:xfrm>
            <a:off x="831528" y="425624"/>
            <a:ext cx="81788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altLang="tr-TR" sz="3000" dirty="0" err="1" smtClean="0">
                <a:cs typeface="Calibri" pitchFamily="34" charset="0"/>
              </a:rPr>
              <a:t>Narkolepsi</a:t>
            </a:r>
            <a:r>
              <a:rPr lang="tr-TR" altLang="tr-TR" sz="3000" dirty="0" smtClean="0">
                <a:cs typeface="Calibri" pitchFamily="34" charset="0"/>
              </a:rPr>
              <a:t> Tedavide</a:t>
            </a:r>
            <a:r>
              <a:rPr lang="tr-TR" altLang="tr-TR" sz="3000" dirty="0">
                <a:cs typeface="Calibri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altLang="tr-TR" sz="3000" dirty="0">
                <a:cs typeface="Calibri" pitchFamily="34" charset="0"/>
              </a:rPr>
              <a:t>	</a:t>
            </a:r>
            <a:r>
              <a:rPr lang="tr-TR" altLang="tr-TR" sz="3000" dirty="0" smtClean="0">
                <a:cs typeface="Calibri" pitchFamily="34" charset="0"/>
              </a:rPr>
              <a:t>Gece </a:t>
            </a:r>
            <a:r>
              <a:rPr lang="tr-TR" altLang="tr-TR" sz="3000" dirty="0">
                <a:cs typeface="Calibri" pitchFamily="34" charset="0"/>
              </a:rPr>
              <a:t>uyku düzeni sağlanmalıdır.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altLang="tr-TR" sz="3000" dirty="0">
                <a:cs typeface="Calibri" pitchFamily="34" charset="0"/>
              </a:rPr>
              <a:t>	Alkolden ve düzensiz uykuya neden olan aktivitelerden kaçınılmalı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altLang="tr-TR" sz="3000" dirty="0">
                <a:cs typeface="Calibri" pitchFamily="34" charset="0"/>
              </a:rPr>
              <a:t>	Gün içinde </a:t>
            </a:r>
            <a:r>
              <a:rPr lang="tr-TR" altLang="tr-TR" sz="3000" dirty="0" smtClean="0">
                <a:cs typeface="Calibri" pitchFamily="34" charset="0"/>
              </a:rPr>
              <a:t>(</a:t>
            </a:r>
            <a:r>
              <a:rPr lang="tr-TR" altLang="tr-TR" sz="3000" dirty="0">
                <a:cs typeface="Calibri" pitchFamily="34" charset="0"/>
              </a:rPr>
              <a:t>dört saatte bir 15-20 dakika uyku).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tr-TR" altLang="tr-TR" sz="30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tr-TR" altLang="tr-TR" sz="3000" dirty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altLang="tr-TR" sz="3000" dirty="0" smtClean="0"/>
              <a:t>İlaç:  </a:t>
            </a:r>
            <a:r>
              <a:rPr lang="tr-TR" altLang="tr-TR" sz="3000" dirty="0" err="1"/>
              <a:t>metilfenidat</a:t>
            </a:r>
            <a:r>
              <a:rPr lang="tr-TR" altLang="tr-TR" sz="3000" dirty="0"/>
              <a:t>, </a:t>
            </a:r>
            <a:r>
              <a:rPr lang="tr-TR" altLang="tr-TR" sz="3000" dirty="0" err="1"/>
              <a:t>modafinil</a:t>
            </a:r>
            <a:r>
              <a:rPr lang="tr-TR" altLang="tr-TR" sz="3000" dirty="0"/>
              <a:t> önerilebilir.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tr-TR" altLang="tr-TR" sz="3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95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Başlık"/>
          <p:cNvSpPr>
            <a:spLocks noGrp="1"/>
          </p:cNvSpPr>
          <p:nvPr>
            <p:ph type="title"/>
          </p:nvPr>
        </p:nvSpPr>
        <p:spPr>
          <a:xfrm>
            <a:off x="759520" y="569640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err="1" smtClean="0"/>
              <a:t>Sirkadiyen</a:t>
            </a:r>
            <a:r>
              <a:rPr lang="tr-TR" altLang="tr-TR" dirty="0" smtClean="0"/>
              <a:t> uyku </a:t>
            </a:r>
            <a:r>
              <a:rPr lang="tr-TR" altLang="tr-TR" dirty="0" smtClean="0"/>
              <a:t>bozuklukları</a:t>
            </a:r>
            <a:br>
              <a:rPr lang="tr-TR" altLang="tr-TR" dirty="0" smtClean="0"/>
            </a:br>
            <a:r>
              <a:rPr lang="tr-TR" altLang="tr-TR" dirty="0" smtClean="0">
                <a:cs typeface="Calibri" pitchFamily="34" charset="0"/>
              </a:rPr>
              <a:t>Jet </a:t>
            </a:r>
            <a:r>
              <a:rPr lang="tr-TR" altLang="tr-TR" dirty="0" err="1" smtClean="0">
                <a:cs typeface="Calibri" pitchFamily="34" charset="0"/>
              </a:rPr>
              <a:t>Lag</a:t>
            </a:r>
            <a:endParaRPr lang="tr-TR" altLang="tr-TR" dirty="0" smtClean="0"/>
          </a:p>
        </p:txBody>
      </p:sp>
      <p:sp>
        <p:nvSpPr>
          <p:cNvPr id="41987" name="2 İçerik Yer Tutucusu"/>
          <p:cNvSpPr>
            <a:spLocks noGrp="1"/>
          </p:cNvSpPr>
          <p:nvPr>
            <p:ph idx="1"/>
          </p:nvPr>
        </p:nvSpPr>
        <p:spPr>
          <a:xfrm>
            <a:off x="471488" y="2729880"/>
            <a:ext cx="8178800" cy="11430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tr-TR" altLang="tr-TR" sz="3000" dirty="0">
                <a:cs typeface="Calibri" pitchFamily="34" charset="0"/>
              </a:rPr>
              <a:t>	</a:t>
            </a:r>
            <a:r>
              <a:rPr lang="tr-TR" altLang="tr-TR" sz="3100" dirty="0">
                <a:cs typeface="Calibri" pitchFamily="34" charset="0"/>
              </a:rPr>
              <a:t>Uyku uyanıklık saatleri alışıldık zamanların dışına taşar 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tr-TR" altLang="tr-TR" sz="3100" dirty="0">
                <a:cs typeface="Calibri" pitchFamily="34" charset="0"/>
              </a:rPr>
              <a:t>	Uykunun yapısında belirgin bir bozulma yoktur.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endParaRPr lang="tr-TR" altLang="tr-TR" sz="3100" dirty="0">
              <a:cs typeface="Calibri" pitchFamily="34" charset="0"/>
            </a:endParaRP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tr-TR" altLang="tr-TR" sz="3100" dirty="0">
                <a:cs typeface="Calibri" pitchFamily="34" charset="0"/>
              </a:rPr>
              <a:t>	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tr-TR" altLang="tr-TR" sz="3100" dirty="0">
                <a:cs typeface="Calibri" pitchFamily="34" charset="0"/>
              </a:rPr>
              <a:t>	</a:t>
            </a:r>
            <a:r>
              <a:rPr lang="tr-TR" altLang="tr-TR" sz="3100" dirty="0" smtClean="0">
                <a:cs typeface="Calibri" pitchFamily="34" charset="0"/>
              </a:rPr>
              <a:t>Parlak </a:t>
            </a:r>
            <a:r>
              <a:rPr lang="tr-TR" altLang="tr-TR" sz="3100" dirty="0">
                <a:cs typeface="Calibri" pitchFamily="34" charset="0"/>
              </a:rPr>
              <a:t>ışık uygulaması ve 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tr-TR" altLang="tr-TR" sz="3100" dirty="0">
                <a:cs typeface="Calibri" pitchFamily="34" charset="0"/>
              </a:rPr>
              <a:t>	Melatonin ve diğer </a:t>
            </a:r>
            <a:r>
              <a:rPr lang="tr-TR" altLang="tr-TR" sz="3100" dirty="0" err="1">
                <a:cs typeface="Calibri" pitchFamily="34" charset="0"/>
              </a:rPr>
              <a:t>hipnotikler</a:t>
            </a:r>
            <a:endParaRPr lang="tr-TR" altLang="tr-TR" sz="31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823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/>
          </p:nvPr>
        </p:nvSpPr>
        <p:spPr>
          <a:xfrm>
            <a:off x="1047552" y="497632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Huzursuz </a:t>
            </a:r>
            <a:r>
              <a:rPr lang="tr-TR" altLang="tr-TR" dirty="0" smtClean="0"/>
              <a:t>bacak </a:t>
            </a:r>
            <a:r>
              <a:rPr lang="tr-TR" altLang="tr-TR" dirty="0" smtClean="0"/>
              <a:t>sendromu</a:t>
            </a:r>
          </a:p>
        </p:txBody>
      </p:sp>
      <p:sp>
        <p:nvSpPr>
          <p:cNvPr id="43011" name="2 İçerik Yer Tutucusu"/>
          <p:cNvSpPr>
            <a:spLocks noGrp="1"/>
          </p:cNvSpPr>
          <p:nvPr>
            <p:ph idx="1"/>
          </p:nvPr>
        </p:nvSpPr>
        <p:spPr>
          <a:xfrm>
            <a:off x="255464" y="2729880"/>
            <a:ext cx="9145016" cy="3168352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Sıklık %5-15</a:t>
            </a:r>
          </a:p>
          <a:p>
            <a:pPr eaLnBrk="1" hangingPunct="1"/>
            <a:r>
              <a:rPr lang="tr-TR" altLang="tr-TR" dirty="0" smtClean="0"/>
              <a:t>Yaşlı </a:t>
            </a:r>
            <a:r>
              <a:rPr lang="tr-TR" altLang="tr-TR" dirty="0" err="1" smtClean="0"/>
              <a:t>populasyonda</a:t>
            </a:r>
            <a:r>
              <a:rPr lang="tr-TR" altLang="tr-TR" dirty="0" smtClean="0"/>
              <a:t> artar.</a:t>
            </a:r>
          </a:p>
          <a:p>
            <a:pPr eaLnBrk="1" hangingPunct="1"/>
            <a:r>
              <a:rPr lang="tr-TR" altLang="tr-TR" dirty="0" smtClean="0"/>
              <a:t>Başlangıç yaşı </a:t>
            </a:r>
            <a:r>
              <a:rPr lang="tr-TR" altLang="tr-TR" dirty="0" smtClean="0"/>
              <a:t>25-30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Aile öyküsü vardır.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372524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Başlık"/>
          <p:cNvSpPr>
            <a:spLocks noGrp="1"/>
          </p:cNvSpPr>
          <p:nvPr>
            <p:ph type="title"/>
          </p:nvPr>
        </p:nvSpPr>
        <p:spPr>
          <a:xfrm>
            <a:off x="759520" y="569640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Huzursuz bacak sendromu</a:t>
            </a:r>
            <a:endParaRPr lang="tr-TR" altLang="tr-TR" dirty="0" smtClean="0"/>
          </a:p>
        </p:txBody>
      </p:sp>
      <p:sp>
        <p:nvSpPr>
          <p:cNvPr id="44035" name="2 İçerik Yer Tutucusu"/>
          <p:cNvSpPr>
            <a:spLocks noGrp="1"/>
          </p:cNvSpPr>
          <p:nvPr>
            <p:ph idx="1"/>
          </p:nvPr>
        </p:nvSpPr>
        <p:spPr>
          <a:xfrm>
            <a:off x="903536" y="2873896"/>
            <a:ext cx="8568952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3400" dirty="0">
                <a:cs typeface="Calibri" pitchFamily="34" charset="0"/>
              </a:rPr>
              <a:t>Bu hisle birlikte ayaklarını ve bacaklarını hareket ettirme isteği olduğunu bildirirler.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3400" dirty="0">
                <a:cs typeface="Calibri" pitchFamily="34" charset="0"/>
              </a:rPr>
              <a:t>Bacakları sallamak yada kısa bir yürüyüş bu hissi kısmen azaltır.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3400" dirty="0">
                <a:cs typeface="Calibri" pitchFamily="34" charset="0"/>
              </a:rPr>
              <a:t>Huzursuzluk nedeniyle uykuya dalamazlar. Kalkıp bir süre yürüme ihtiyacı duyarlar.</a:t>
            </a:r>
          </a:p>
        </p:txBody>
      </p:sp>
    </p:spTree>
    <p:extLst>
      <p:ext uri="{BB962C8B-B14F-4D97-AF65-F5344CB8AC3E}">
        <p14:creationId xmlns:p14="http://schemas.microsoft.com/office/powerpoint/2010/main" val="65299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Başlık"/>
          <p:cNvSpPr>
            <a:spLocks noGrp="1"/>
          </p:cNvSpPr>
          <p:nvPr>
            <p:ph type="title"/>
          </p:nvPr>
        </p:nvSpPr>
        <p:spPr>
          <a:xfrm>
            <a:off x="759520" y="281608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Huzursuz bacak sendromu</a:t>
            </a:r>
            <a:endParaRPr lang="tr-TR" altLang="tr-TR" dirty="0" smtClean="0"/>
          </a:p>
        </p:txBody>
      </p:sp>
      <p:sp>
        <p:nvSpPr>
          <p:cNvPr id="45059" name="2 İçerik Yer Tutucusu"/>
          <p:cNvSpPr>
            <a:spLocks noGrp="1"/>
          </p:cNvSpPr>
          <p:nvPr>
            <p:ph idx="1"/>
          </p:nvPr>
        </p:nvSpPr>
        <p:spPr>
          <a:xfrm>
            <a:off x="831528" y="2657872"/>
            <a:ext cx="81788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3300" dirty="0">
                <a:cs typeface="Calibri" pitchFamily="34" charset="0"/>
              </a:rPr>
              <a:t>	Gebelik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300" dirty="0">
                <a:cs typeface="Calibri" pitchFamily="34" charset="0"/>
              </a:rPr>
              <a:t>	Böbrek yetmezliği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300" dirty="0">
                <a:cs typeface="Calibri" pitchFamily="34" charset="0"/>
              </a:rPr>
              <a:t>	Demir ve </a:t>
            </a:r>
            <a:r>
              <a:rPr lang="tr-TR" altLang="tr-TR" sz="3300" dirty="0" err="1">
                <a:cs typeface="Calibri" pitchFamily="34" charset="0"/>
              </a:rPr>
              <a:t>folat</a:t>
            </a:r>
            <a:r>
              <a:rPr lang="tr-TR" altLang="tr-TR" sz="3300" dirty="0">
                <a:cs typeface="Calibri" pitchFamily="34" charset="0"/>
              </a:rPr>
              <a:t> eksikliği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300" dirty="0">
                <a:cs typeface="Calibri" pitchFamily="34" charset="0"/>
              </a:rPr>
              <a:t>	</a:t>
            </a:r>
            <a:r>
              <a:rPr lang="tr-TR" altLang="tr-TR" sz="3300" dirty="0" err="1">
                <a:cs typeface="Calibri" pitchFamily="34" charset="0"/>
              </a:rPr>
              <a:t>Periferal</a:t>
            </a:r>
            <a:r>
              <a:rPr lang="tr-TR" altLang="tr-TR" sz="3300" dirty="0">
                <a:cs typeface="Calibri" pitchFamily="34" charset="0"/>
              </a:rPr>
              <a:t> </a:t>
            </a:r>
            <a:r>
              <a:rPr lang="tr-TR" altLang="tr-TR" sz="3300" dirty="0" err="1">
                <a:cs typeface="Calibri" pitchFamily="34" charset="0"/>
              </a:rPr>
              <a:t>nöropati</a:t>
            </a:r>
            <a:endParaRPr lang="tr-TR" altLang="tr-TR" sz="3300" dirty="0"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3300" dirty="0">
                <a:cs typeface="Calibri" pitchFamily="34" charset="0"/>
              </a:rPr>
              <a:t>	</a:t>
            </a:r>
            <a:r>
              <a:rPr lang="tr-TR" altLang="tr-TR" sz="3300" dirty="0" err="1">
                <a:cs typeface="Calibri" pitchFamily="34" charset="0"/>
              </a:rPr>
              <a:t>Antihistaminikler</a:t>
            </a:r>
            <a:r>
              <a:rPr lang="tr-TR" altLang="tr-TR" sz="3300" dirty="0">
                <a:cs typeface="Calibri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300" dirty="0">
                <a:cs typeface="Calibri" pitchFamily="34" charset="0"/>
              </a:rPr>
              <a:t>	</a:t>
            </a:r>
            <a:r>
              <a:rPr lang="tr-TR" altLang="tr-TR" sz="3300" dirty="0" err="1">
                <a:cs typeface="Calibri" pitchFamily="34" charset="0"/>
              </a:rPr>
              <a:t>Dopamin</a:t>
            </a:r>
            <a:r>
              <a:rPr lang="tr-TR" altLang="tr-TR" sz="3300" dirty="0">
                <a:cs typeface="Calibri" pitchFamily="34" charset="0"/>
              </a:rPr>
              <a:t> reseptör antagonistleri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300" dirty="0">
                <a:cs typeface="Calibri" pitchFamily="34" charset="0"/>
              </a:rPr>
              <a:t>	</a:t>
            </a:r>
            <a:r>
              <a:rPr lang="tr-TR" altLang="tr-TR" sz="3300" dirty="0" err="1">
                <a:cs typeface="Calibri" pitchFamily="34" charset="0"/>
              </a:rPr>
              <a:t>Antidepresanlar</a:t>
            </a:r>
            <a:r>
              <a:rPr lang="tr-TR" altLang="tr-TR" sz="3300" dirty="0">
                <a:cs typeface="Calibri" pitchFamily="34" charset="0"/>
              </a:rPr>
              <a:t> (</a:t>
            </a:r>
            <a:r>
              <a:rPr lang="tr-TR" altLang="tr-TR" sz="3300" dirty="0" err="1">
                <a:cs typeface="Calibri" pitchFamily="34" charset="0"/>
              </a:rPr>
              <a:t>Trisiklik</a:t>
            </a:r>
            <a:r>
              <a:rPr lang="tr-TR" altLang="tr-TR" sz="3300" dirty="0">
                <a:cs typeface="Calibri" pitchFamily="34" charset="0"/>
              </a:rPr>
              <a:t> ve </a:t>
            </a:r>
            <a:r>
              <a:rPr lang="tr-TR" altLang="tr-TR" sz="3300" dirty="0" err="1">
                <a:cs typeface="Calibri" pitchFamily="34" charset="0"/>
              </a:rPr>
              <a:t>SSRI’lar</a:t>
            </a:r>
            <a:r>
              <a:rPr lang="tr-TR" altLang="tr-TR" sz="3300" dirty="0">
                <a:cs typeface="Calibri" pitchFamily="34" charset="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endParaRPr lang="tr-TR" altLang="tr-TR" sz="3300" dirty="0"/>
          </a:p>
        </p:txBody>
      </p:sp>
    </p:spTree>
    <p:extLst>
      <p:ext uri="{BB962C8B-B14F-4D97-AF65-F5344CB8AC3E}">
        <p14:creationId xmlns:p14="http://schemas.microsoft.com/office/powerpoint/2010/main" val="3039647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Başlık"/>
          <p:cNvSpPr>
            <a:spLocks noGrp="1"/>
          </p:cNvSpPr>
          <p:nvPr>
            <p:ph type="title"/>
          </p:nvPr>
        </p:nvSpPr>
        <p:spPr>
          <a:xfrm>
            <a:off x="615504" y="569640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Huzursuz bacak sendromu</a:t>
            </a:r>
            <a:endParaRPr lang="tr-TR" altLang="tr-TR" dirty="0" smtClean="0"/>
          </a:p>
        </p:txBody>
      </p:sp>
      <p:sp>
        <p:nvSpPr>
          <p:cNvPr id="46083" name="2 İçerik Yer Tutucusu"/>
          <p:cNvSpPr>
            <a:spLocks noGrp="1"/>
          </p:cNvSpPr>
          <p:nvPr>
            <p:ph idx="1"/>
          </p:nvPr>
        </p:nvSpPr>
        <p:spPr>
          <a:xfrm>
            <a:off x="975544" y="2945904"/>
            <a:ext cx="8178800" cy="1143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tr-TR" altLang="tr-TR" sz="3300" dirty="0" err="1">
                <a:cs typeface="Calibri" pitchFamily="34" charset="0"/>
              </a:rPr>
              <a:t>Ferritin</a:t>
            </a:r>
            <a:r>
              <a:rPr lang="tr-TR" altLang="tr-TR" sz="3300" dirty="0">
                <a:cs typeface="Calibri" pitchFamily="34" charset="0"/>
              </a:rPr>
              <a:t> düzeyi</a:t>
            </a:r>
          </a:p>
          <a:p>
            <a:pPr eaLnBrk="1" hangingPunct="1">
              <a:lnSpc>
                <a:spcPct val="70000"/>
              </a:lnSpc>
            </a:pPr>
            <a:r>
              <a:rPr lang="tr-TR" altLang="tr-TR" sz="3300" dirty="0">
                <a:cs typeface="Calibri" pitchFamily="34" charset="0"/>
              </a:rPr>
              <a:t>Demir tedavisinden sonra ilk seçenek </a:t>
            </a:r>
            <a:r>
              <a:rPr lang="tr-TR" altLang="tr-TR" sz="3300" dirty="0" err="1">
                <a:cs typeface="Calibri" pitchFamily="34" charset="0"/>
              </a:rPr>
              <a:t>dopamin</a:t>
            </a:r>
            <a:r>
              <a:rPr lang="tr-TR" altLang="tr-TR" sz="3300" dirty="0">
                <a:cs typeface="Calibri" pitchFamily="34" charset="0"/>
              </a:rPr>
              <a:t> </a:t>
            </a:r>
            <a:r>
              <a:rPr lang="tr-TR" altLang="tr-TR" sz="3300" dirty="0" err="1">
                <a:cs typeface="Calibri" pitchFamily="34" charset="0"/>
              </a:rPr>
              <a:t>agonistleridir</a:t>
            </a:r>
            <a:r>
              <a:rPr lang="tr-TR" altLang="tr-TR" sz="3300" dirty="0" smtClean="0">
                <a:cs typeface="Calibri" pitchFamily="34" charset="0"/>
              </a:rPr>
              <a:t>.</a:t>
            </a:r>
          </a:p>
          <a:p>
            <a:pPr eaLnBrk="1" hangingPunct="1">
              <a:lnSpc>
                <a:spcPct val="70000"/>
              </a:lnSpc>
            </a:pPr>
            <a:r>
              <a:rPr lang="tr-TR" altLang="tr-TR" sz="3300" dirty="0" err="1">
                <a:cs typeface="Calibri" pitchFamily="34" charset="0"/>
              </a:rPr>
              <a:t>Pramipexola</a:t>
            </a:r>
            <a:r>
              <a:rPr lang="tr-TR" altLang="tr-TR" sz="3300" dirty="0">
                <a:cs typeface="Calibri" pitchFamily="34" charset="0"/>
              </a:rPr>
              <a:t> 0.25-1 mg</a:t>
            </a:r>
          </a:p>
          <a:p>
            <a:pPr eaLnBrk="1" hangingPunct="1">
              <a:lnSpc>
                <a:spcPct val="70000"/>
              </a:lnSpc>
            </a:pPr>
            <a:r>
              <a:rPr lang="tr-TR" altLang="tr-TR" sz="3300" dirty="0" smtClean="0">
                <a:cs typeface="Calibri" pitchFamily="34" charset="0"/>
              </a:rPr>
              <a:t>Sıcak/soğuk </a:t>
            </a:r>
            <a:r>
              <a:rPr lang="tr-TR" altLang="tr-TR" sz="3300" dirty="0">
                <a:cs typeface="Calibri" pitchFamily="34" charset="0"/>
              </a:rPr>
              <a:t>duş, yorgunluk, alkolden kaçınmak</a:t>
            </a:r>
          </a:p>
          <a:p>
            <a:pPr eaLnBrk="1" hangingPunct="1">
              <a:lnSpc>
                <a:spcPct val="70000"/>
              </a:lnSpc>
            </a:pPr>
            <a:endParaRPr lang="tr-TR" altLang="tr-TR" sz="3300" dirty="0">
              <a:cs typeface="Calibri" pitchFamily="34" charset="0"/>
            </a:endParaRPr>
          </a:p>
          <a:p>
            <a:pPr eaLnBrk="1" hangingPunct="1">
              <a:lnSpc>
                <a:spcPct val="70000"/>
              </a:lnSpc>
            </a:pPr>
            <a:endParaRPr lang="tr-TR" altLang="tr-TR" sz="3300" dirty="0">
              <a:cs typeface="Calibri" pitchFamily="34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tr-TR" altLang="tr-TR" sz="3300" dirty="0" err="1">
                <a:cs typeface="Calibri" pitchFamily="34" charset="0"/>
              </a:rPr>
              <a:t>Gabapentin</a:t>
            </a:r>
            <a:r>
              <a:rPr lang="tr-TR" altLang="tr-TR" sz="3300" dirty="0">
                <a:cs typeface="Calibri" pitchFamily="34" charset="0"/>
              </a:rPr>
              <a:t> ve </a:t>
            </a:r>
            <a:r>
              <a:rPr lang="tr-TR" altLang="tr-TR" sz="3300" dirty="0" err="1">
                <a:cs typeface="Calibri" pitchFamily="34" charset="0"/>
              </a:rPr>
              <a:t>benzodiazepinler</a:t>
            </a:r>
            <a:r>
              <a:rPr lang="tr-TR" altLang="tr-TR" sz="3300" dirty="0">
                <a:cs typeface="Calibri" pitchFamily="34" charset="0"/>
              </a:rPr>
              <a:t> de kullanılabilir. </a:t>
            </a:r>
          </a:p>
          <a:p>
            <a:pPr eaLnBrk="1" hangingPunct="1">
              <a:lnSpc>
                <a:spcPct val="90000"/>
              </a:lnSpc>
            </a:pPr>
            <a:endParaRPr lang="tr-TR" altLang="tr-TR" sz="3300" dirty="0"/>
          </a:p>
        </p:txBody>
      </p:sp>
    </p:spTree>
    <p:extLst>
      <p:ext uri="{BB962C8B-B14F-4D97-AF65-F5344CB8AC3E}">
        <p14:creationId xmlns:p14="http://schemas.microsoft.com/office/powerpoint/2010/main" val="1793200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Başlık"/>
          <p:cNvSpPr>
            <a:spLocks noGrp="1"/>
          </p:cNvSpPr>
          <p:nvPr>
            <p:ph type="title"/>
          </p:nvPr>
        </p:nvSpPr>
        <p:spPr>
          <a:xfrm>
            <a:off x="831528" y="425624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err="1" smtClean="0"/>
              <a:t>Parasomniler</a:t>
            </a:r>
            <a:endParaRPr lang="tr-TR" altLang="tr-TR" dirty="0" smtClean="0"/>
          </a:p>
        </p:txBody>
      </p:sp>
      <p:sp>
        <p:nvSpPr>
          <p:cNvPr id="51203" name="2 İçerik Yer Tutucusu"/>
          <p:cNvSpPr>
            <a:spLocks noGrp="1"/>
          </p:cNvSpPr>
          <p:nvPr>
            <p:ph idx="1"/>
          </p:nvPr>
        </p:nvSpPr>
        <p:spPr>
          <a:xfrm>
            <a:off x="1047552" y="2441848"/>
            <a:ext cx="8178800" cy="1143000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tr-TR" altLang="tr-TR" dirty="0" smtClean="0">
                <a:cs typeface="Calibri" pitchFamily="34" charset="0"/>
              </a:rPr>
              <a:t>Uykuda istemsiz </a:t>
            </a:r>
            <a:r>
              <a:rPr lang="tr-TR" altLang="tr-TR" dirty="0">
                <a:cs typeface="Calibri" pitchFamily="34" charset="0"/>
              </a:rPr>
              <a:t>hareket, davranış, </a:t>
            </a:r>
            <a:r>
              <a:rPr lang="tr-TR" altLang="tr-TR" dirty="0" smtClean="0">
                <a:cs typeface="Calibri" pitchFamily="34" charset="0"/>
              </a:rPr>
              <a:t>duygusal </a:t>
            </a:r>
            <a:r>
              <a:rPr lang="tr-TR" altLang="tr-TR" dirty="0">
                <a:cs typeface="Calibri" pitchFamily="34" charset="0"/>
              </a:rPr>
              <a:t>ve </a:t>
            </a:r>
            <a:r>
              <a:rPr lang="tr-TR" altLang="tr-TR" dirty="0" err="1">
                <a:cs typeface="Calibri" pitchFamily="34" charset="0"/>
              </a:rPr>
              <a:t>otonomik</a:t>
            </a:r>
            <a:r>
              <a:rPr lang="tr-TR" altLang="tr-TR" dirty="0">
                <a:cs typeface="Calibri" pitchFamily="34" charset="0"/>
              </a:rPr>
              <a:t> aktivitenin ortaya çıktığı tablolardır. </a:t>
            </a:r>
          </a:p>
          <a:p>
            <a:pPr eaLnBrk="1" hangingPunct="1">
              <a:lnSpc>
                <a:spcPct val="60000"/>
              </a:lnSpc>
            </a:pPr>
            <a:endParaRPr lang="tr-TR" altLang="tr-TR" dirty="0">
              <a:cs typeface="Calibri" pitchFamily="34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tr-TR" altLang="tr-TR" dirty="0" err="1">
                <a:cs typeface="Calibri" pitchFamily="34" charset="0"/>
              </a:rPr>
              <a:t>Non</a:t>
            </a:r>
            <a:r>
              <a:rPr lang="tr-TR" altLang="tr-TR" dirty="0">
                <a:cs typeface="Calibri" pitchFamily="34" charset="0"/>
              </a:rPr>
              <a:t>-REM Uykusuyla ilişkili olanlar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tr-TR" altLang="tr-TR" dirty="0">
                <a:cs typeface="Calibri" pitchFamily="34" charset="0"/>
              </a:rPr>
              <a:t>	</a:t>
            </a:r>
            <a:r>
              <a:rPr lang="tr-TR" altLang="tr-TR" dirty="0" err="1">
                <a:cs typeface="Calibri" pitchFamily="34" charset="0"/>
              </a:rPr>
              <a:t>Konfüzyonel</a:t>
            </a:r>
            <a:r>
              <a:rPr lang="tr-TR" altLang="tr-TR" dirty="0">
                <a:cs typeface="Calibri" pitchFamily="34" charset="0"/>
              </a:rPr>
              <a:t> uyanma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tr-TR" altLang="tr-TR" dirty="0">
                <a:cs typeface="Calibri" pitchFamily="34" charset="0"/>
              </a:rPr>
              <a:t>	Uyku terörü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tr-TR" altLang="tr-TR" dirty="0">
                <a:cs typeface="Calibri" pitchFamily="34" charset="0"/>
              </a:rPr>
              <a:t>	Uyurgezerliktir. </a:t>
            </a:r>
          </a:p>
          <a:p>
            <a:pPr eaLnBrk="1" hangingPunct="1">
              <a:lnSpc>
                <a:spcPct val="60000"/>
              </a:lnSpc>
            </a:pPr>
            <a:endParaRPr lang="tr-TR" altLang="tr-TR" dirty="0">
              <a:cs typeface="Calibri" pitchFamily="34" charset="0"/>
            </a:endParaRP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tr-TR" altLang="tr-TR" dirty="0">
                <a:cs typeface="Calibri" pitchFamily="34" charset="0"/>
              </a:rPr>
              <a:t>	Sıklıkla çocukluk döneminde görülür. Ateş, alkol, uyku </a:t>
            </a:r>
            <a:r>
              <a:rPr lang="tr-TR" altLang="tr-TR" dirty="0" err="1">
                <a:cs typeface="Calibri" pitchFamily="34" charset="0"/>
              </a:rPr>
              <a:t>deprivasyonu</a:t>
            </a:r>
            <a:r>
              <a:rPr lang="tr-TR" altLang="tr-TR" dirty="0">
                <a:cs typeface="Calibri" pitchFamily="34" charset="0"/>
              </a:rPr>
              <a:t>, sosyal stresler ve tıbbi tedaviler, epizotları ortaya çıkartabilir. </a:t>
            </a:r>
          </a:p>
          <a:p>
            <a:pPr eaLnBrk="1" hangingPunct="1">
              <a:lnSpc>
                <a:spcPct val="60000"/>
              </a:lnSpc>
            </a:pPr>
            <a:endParaRPr lang="tr-TR" altLang="tr-TR" dirty="0">
              <a:cs typeface="Calibri" pitchFamily="34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tr-TR" altLang="tr-TR" dirty="0">
                <a:cs typeface="Calibri" pitchFamily="34" charset="0"/>
              </a:rPr>
              <a:t>REM uykusuyla ilişkili olanlar 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tr-TR" altLang="tr-TR" dirty="0">
                <a:cs typeface="Calibri" pitchFamily="34" charset="0"/>
              </a:rPr>
              <a:t>	Kabus bozukluğu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tr-TR" altLang="tr-TR" dirty="0">
                <a:cs typeface="Calibri" pitchFamily="34" charset="0"/>
              </a:rPr>
              <a:t>	REM Uykusu Davranış Bozukluğu. </a:t>
            </a:r>
          </a:p>
          <a:p>
            <a:pPr eaLnBrk="1" hangingPunct="1">
              <a:lnSpc>
                <a:spcPct val="80000"/>
              </a:lnSpc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766056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>
          <a:xfrm>
            <a:off x="759520" y="569640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Uyku merkezi</a:t>
            </a:r>
            <a:endParaRPr lang="tr-TR" altLang="tr-TR" dirty="0" smtClean="0"/>
          </a:p>
        </p:txBody>
      </p:sp>
      <p:sp>
        <p:nvSpPr>
          <p:cNvPr id="7171" name="2 İçerik Yer Tutucusu"/>
          <p:cNvSpPr>
            <a:spLocks noGrp="1"/>
          </p:cNvSpPr>
          <p:nvPr>
            <p:ph idx="1"/>
          </p:nvPr>
        </p:nvSpPr>
        <p:spPr>
          <a:xfrm>
            <a:off x="255464" y="2729880"/>
            <a:ext cx="9577064" cy="3888432"/>
          </a:xfrm>
        </p:spPr>
        <p:txBody>
          <a:bodyPr/>
          <a:lstStyle/>
          <a:p>
            <a:pPr eaLnBrk="1" hangingPunct="1"/>
            <a:r>
              <a:rPr lang="tr-TR" altLang="tr-TR" dirty="0" err="1" smtClean="0"/>
              <a:t>Hipotalamusun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ventrolateral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preoptik</a:t>
            </a:r>
            <a:r>
              <a:rPr lang="tr-TR" altLang="tr-TR" dirty="0" smtClean="0"/>
              <a:t> alanı uykunun başlangıcında çok etkin olmaktadır ve uyku merkezi olarak adlandırılır.</a:t>
            </a:r>
          </a:p>
          <a:p>
            <a:pPr eaLnBrk="1" hangingPunct="1"/>
            <a:r>
              <a:rPr lang="tr-TR" altLang="tr-TR" dirty="0" smtClean="0"/>
              <a:t>Öğrenme, bellek </a:t>
            </a:r>
            <a:r>
              <a:rPr lang="tr-TR" altLang="tr-TR" dirty="0" smtClean="0"/>
              <a:t>oluşumunu etkiler.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223330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Başlık"/>
          <p:cNvSpPr>
            <a:spLocks noGrp="1"/>
          </p:cNvSpPr>
          <p:nvPr>
            <p:ph type="title"/>
          </p:nvPr>
        </p:nvSpPr>
        <p:spPr>
          <a:xfrm>
            <a:off x="1047552" y="137592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err="1" smtClean="0"/>
              <a:t>Konfüzyonel</a:t>
            </a:r>
            <a:r>
              <a:rPr lang="tr-TR" altLang="tr-TR" dirty="0" smtClean="0"/>
              <a:t> uyanma</a:t>
            </a:r>
          </a:p>
        </p:txBody>
      </p:sp>
      <p:sp>
        <p:nvSpPr>
          <p:cNvPr id="52227" name="2 İçerik Yer Tutucusu"/>
          <p:cNvSpPr>
            <a:spLocks noGrp="1"/>
          </p:cNvSpPr>
          <p:nvPr>
            <p:ph idx="1"/>
          </p:nvPr>
        </p:nvSpPr>
        <p:spPr>
          <a:xfrm>
            <a:off x="831528" y="2657872"/>
            <a:ext cx="81788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3300" dirty="0">
                <a:cs typeface="Calibri" pitchFamily="34" charset="0"/>
              </a:rPr>
              <a:t>5 yaşından küçük çocuklarda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300" dirty="0">
                <a:cs typeface="Calibri" pitchFamily="34" charset="0"/>
              </a:rPr>
              <a:t>Uykudan uyanma sonrası </a:t>
            </a:r>
            <a:r>
              <a:rPr lang="tr-TR" altLang="tr-TR" sz="3300" dirty="0" err="1">
                <a:cs typeface="Calibri" pitchFamily="34" charset="0"/>
              </a:rPr>
              <a:t>konfüze</a:t>
            </a:r>
            <a:r>
              <a:rPr lang="tr-TR" altLang="tr-TR" sz="3300" dirty="0">
                <a:cs typeface="Calibri" pitchFamily="34" charset="0"/>
              </a:rPr>
              <a:t> durumlar olarak tanımlanır.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300" dirty="0">
                <a:cs typeface="Calibri" pitchFamily="34" charset="0"/>
              </a:rPr>
              <a:t>Birkaç dakika süresince anlamsız konuşmalar, yatak içinde çırpınma ve ağlama şeklinde ortaya çıkar.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300" dirty="0">
                <a:cs typeface="Calibri" pitchFamily="34" charset="0"/>
              </a:rPr>
              <a:t>Yaşla birlikte kendiliğinden azalır.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300" dirty="0">
                <a:cs typeface="Calibri" pitchFamily="34" charset="0"/>
              </a:rPr>
              <a:t>Genellikle tedaviye gerek kalmaz.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300" dirty="0">
                <a:cs typeface="Calibri" pitchFamily="34" charset="0"/>
              </a:rPr>
              <a:t>Tedavide ilk seçenek </a:t>
            </a:r>
            <a:r>
              <a:rPr lang="tr-TR" altLang="tr-TR" sz="3300" dirty="0" err="1">
                <a:cs typeface="Calibri" pitchFamily="34" charset="0"/>
              </a:rPr>
              <a:t>klomipramin</a:t>
            </a:r>
            <a:r>
              <a:rPr lang="tr-TR" altLang="tr-TR" sz="3300" dirty="0">
                <a:cs typeface="Calibri" pitchFamily="34" charset="0"/>
              </a:rPr>
              <a:t> olmalıdır. </a:t>
            </a:r>
          </a:p>
          <a:p>
            <a:pPr eaLnBrk="1" hangingPunct="1">
              <a:lnSpc>
                <a:spcPct val="90000"/>
              </a:lnSpc>
            </a:pPr>
            <a:endParaRPr lang="tr-TR" altLang="tr-TR" sz="3300" dirty="0"/>
          </a:p>
        </p:txBody>
      </p:sp>
    </p:spTree>
    <p:extLst>
      <p:ext uri="{BB962C8B-B14F-4D97-AF65-F5344CB8AC3E}">
        <p14:creationId xmlns:p14="http://schemas.microsoft.com/office/powerpoint/2010/main" val="4173301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Başlık"/>
          <p:cNvSpPr>
            <a:spLocks noGrp="1"/>
          </p:cNvSpPr>
          <p:nvPr>
            <p:ph type="title"/>
          </p:nvPr>
        </p:nvSpPr>
        <p:spPr>
          <a:xfrm>
            <a:off x="831528" y="497632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Uyku terörü</a:t>
            </a:r>
          </a:p>
        </p:txBody>
      </p:sp>
      <p:sp>
        <p:nvSpPr>
          <p:cNvPr id="53251" name="2 İçerik Yer Tutucusu"/>
          <p:cNvSpPr>
            <a:spLocks noGrp="1"/>
          </p:cNvSpPr>
          <p:nvPr>
            <p:ph idx="1"/>
          </p:nvPr>
        </p:nvSpPr>
        <p:spPr>
          <a:xfrm>
            <a:off x="903536" y="2657872"/>
            <a:ext cx="81788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dirty="0" smtClean="0">
                <a:cs typeface="Calibri" pitchFamily="34" charset="0"/>
              </a:rPr>
              <a:t>Ani uyanmaya çığlık atma, korku ve artmış </a:t>
            </a:r>
            <a:r>
              <a:rPr lang="tr-TR" altLang="tr-TR" dirty="0" err="1" smtClean="0">
                <a:cs typeface="Calibri" pitchFamily="34" charset="0"/>
              </a:rPr>
              <a:t>otonomik</a:t>
            </a:r>
            <a:r>
              <a:rPr lang="tr-TR" altLang="tr-TR" dirty="0" smtClean="0">
                <a:cs typeface="Calibri" pitchFamily="34" charset="0"/>
              </a:rPr>
              <a:t> aktivite (taşikardi, </a:t>
            </a:r>
            <a:r>
              <a:rPr lang="tr-TR" altLang="tr-TR" dirty="0" err="1" smtClean="0">
                <a:cs typeface="Calibri" pitchFamily="34" charset="0"/>
              </a:rPr>
              <a:t>taşipne</a:t>
            </a:r>
            <a:r>
              <a:rPr lang="tr-TR" altLang="tr-TR" dirty="0" smtClean="0">
                <a:cs typeface="Calibri" pitchFamily="34" charset="0"/>
              </a:rPr>
              <a:t>, </a:t>
            </a:r>
            <a:r>
              <a:rPr lang="tr-TR" altLang="tr-TR" dirty="0" err="1" smtClean="0">
                <a:cs typeface="Calibri" pitchFamily="34" charset="0"/>
              </a:rPr>
              <a:t>midriyazis</a:t>
            </a:r>
            <a:r>
              <a:rPr lang="tr-TR" altLang="tr-TR" dirty="0" smtClean="0">
                <a:cs typeface="Calibri" pitchFamily="34" charset="0"/>
              </a:rPr>
              <a:t> vb.)  eşlik eder. Tipik olarak yatakta oturur, uyaranlara yanıt vermez ve ağlar.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 smtClean="0">
                <a:cs typeface="Calibri" pitchFamily="34" charset="0"/>
              </a:rPr>
              <a:t>Genellikle tedavi gerekmez.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 smtClean="0">
                <a:cs typeface="Calibri" pitchFamily="34" charset="0"/>
              </a:rPr>
              <a:t>Yatağa yakın tehlikeli olabilecek eşyaların kaldırılması gibi önlemler alınmalıdır.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 smtClean="0">
                <a:cs typeface="Calibri" pitchFamily="34" charset="0"/>
              </a:rPr>
              <a:t>Uyku hijyeni düşük doz kısa süreli </a:t>
            </a:r>
            <a:r>
              <a:rPr lang="tr-TR" altLang="tr-TR" dirty="0" err="1" smtClean="0">
                <a:cs typeface="Calibri" pitchFamily="34" charset="0"/>
              </a:rPr>
              <a:t>benzodiazepinler</a:t>
            </a:r>
            <a:r>
              <a:rPr lang="tr-TR" altLang="tr-TR" dirty="0" smtClean="0">
                <a:cs typeface="Calibri" pitchFamily="34" charset="0"/>
              </a:rPr>
              <a:t> ve </a:t>
            </a:r>
            <a:r>
              <a:rPr lang="tr-TR" altLang="tr-TR" dirty="0" err="1" smtClean="0">
                <a:cs typeface="Calibri" pitchFamily="34" charset="0"/>
              </a:rPr>
              <a:t>TCA’lar</a:t>
            </a:r>
            <a:r>
              <a:rPr lang="tr-TR" altLang="tr-TR" dirty="0" smtClean="0">
                <a:cs typeface="Calibri" pitchFamily="34" charset="0"/>
              </a:rPr>
              <a:t> kısa süreli kullanılabilir. 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682966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Başlık"/>
          <p:cNvSpPr>
            <a:spLocks noGrp="1"/>
          </p:cNvSpPr>
          <p:nvPr>
            <p:ph type="title"/>
          </p:nvPr>
        </p:nvSpPr>
        <p:spPr>
          <a:xfrm>
            <a:off x="975544" y="497632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Uyurgezerlik</a:t>
            </a:r>
          </a:p>
        </p:txBody>
      </p:sp>
      <p:sp>
        <p:nvSpPr>
          <p:cNvPr id="54275" name="2 İçerik Yer Tutucusu"/>
          <p:cNvSpPr>
            <a:spLocks noGrp="1"/>
          </p:cNvSpPr>
          <p:nvPr>
            <p:ph idx="1"/>
          </p:nvPr>
        </p:nvSpPr>
        <p:spPr>
          <a:xfrm>
            <a:off x="615504" y="2513856"/>
            <a:ext cx="8178800" cy="1143000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tr-TR" altLang="tr-TR" sz="3000" dirty="0">
                <a:cs typeface="Calibri" pitchFamily="34" charset="0"/>
              </a:rPr>
              <a:t>Sıklıkla 4- 8 yaş arasında rastlanır. </a:t>
            </a:r>
          </a:p>
          <a:p>
            <a:pPr eaLnBrk="1" hangingPunct="1">
              <a:lnSpc>
                <a:spcPct val="60000"/>
              </a:lnSpc>
            </a:pPr>
            <a:r>
              <a:rPr lang="tr-TR" altLang="tr-TR" sz="3000" dirty="0">
                <a:cs typeface="Calibri" pitchFamily="34" charset="0"/>
              </a:rPr>
              <a:t>Klinik tablo uyku sırasında yatakta oturmaktan, yürüme ve kompleks davranışlara kadar değişik davranışları içerir. </a:t>
            </a:r>
          </a:p>
          <a:p>
            <a:pPr eaLnBrk="1" hangingPunct="1">
              <a:lnSpc>
                <a:spcPct val="60000"/>
              </a:lnSpc>
            </a:pPr>
            <a:r>
              <a:rPr lang="tr-TR" altLang="tr-TR" sz="3000" dirty="0">
                <a:cs typeface="Calibri" pitchFamily="34" charset="0"/>
              </a:rPr>
              <a:t>Tetikleyici bir olay arkasından ortaya çıkabilir. </a:t>
            </a:r>
          </a:p>
          <a:p>
            <a:pPr eaLnBrk="1" hangingPunct="1">
              <a:lnSpc>
                <a:spcPct val="60000"/>
              </a:lnSpc>
            </a:pPr>
            <a:endParaRPr lang="tr-TR" altLang="tr-TR" sz="3000" dirty="0" smtClean="0">
              <a:cs typeface="Calibri" pitchFamily="34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tr-TR" altLang="tr-TR" sz="3000" dirty="0" smtClean="0">
                <a:cs typeface="Calibri" pitchFamily="34" charset="0"/>
              </a:rPr>
              <a:t>nazik </a:t>
            </a:r>
            <a:r>
              <a:rPr lang="tr-TR" altLang="tr-TR" sz="3000" dirty="0">
                <a:cs typeface="Calibri" pitchFamily="34" charset="0"/>
              </a:rPr>
              <a:t>ve sakin bir şekilde müdahale ederek uyandırmadan yatağa götürmeleri, hastanın ani ve şiddetli uyaranlara karşı </a:t>
            </a:r>
            <a:r>
              <a:rPr lang="tr-TR" altLang="tr-TR" sz="3000" dirty="0" err="1">
                <a:cs typeface="Calibri" pitchFamily="34" charset="0"/>
              </a:rPr>
              <a:t>agresyon</a:t>
            </a:r>
            <a:r>
              <a:rPr lang="tr-TR" altLang="tr-TR" sz="3000" dirty="0">
                <a:cs typeface="Calibri" pitchFamily="34" charset="0"/>
              </a:rPr>
              <a:t> gösterebileceği belirtilmelidir. </a:t>
            </a:r>
          </a:p>
          <a:p>
            <a:pPr eaLnBrk="1" hangingPunct="1">
              <a:lnSpc>
                <a:spcPct val="60000"/>
              </a:lnSpc>
            </a:pPr>
            <a:endParaRPr lang="tr-TR" altLang="tr-TR" sz="3000" dirty="0" smtClean="0">
              <a:cs typeface="Calibri" pitchFamily="34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tr-TR" altLang="tr-TR" sz="3000" dirty="0" err="1" smtClean="0">
                <a:cs typeface="Calibri" pitchFamily="34" charset="0"/>
              </a:rPr>
              <a:t>Trisiklik</a:t>
            </a:r>
            <a:r>
              <a:rPr lang="tr-TR" altLang="tr-TR" sz="3000" dirty="0" smtClean="0">
                <a:cs typeface="Calibri" pitchFamily="34" charset="0"/>
              </a:rPr>
              <a:t> </a:t>
            </a:r>
            <a:r>
              <a:rPr lang="tr-TR" altLang="tr-TR" sz="3000" dirty="0" err="1">
                <a:cs typeface="Calibri" pitchFamily="34" charset="0"/>
              </a:rPr>
              <a:t>antidepresanlar</a:t>
            </a:r>
            <a:r>
              <a:rPr lang="tr-TR" altLang="tr-TR" sz="3000" dirty="0">
                <a:cs typeface="Calibri" pitchFamily="34" charset="0"/>
              </a:rPr>
              <a:t> ya da </a:t>
            </a:r>
            <a:r>
              <a:rPr lang="tr-TR" altLang="tr-TR" sz="3000" dirty="0" err="1">
                <a:cs typeface="Calibri" pitchFamily="34" charset="0"/>
              </a:rPr>
              <a:t>benzodiazepinler</a:t>
            </a:r>
            <a:r>
              <a:rPr lang="tr-TR" altLang="tr-TR" sz="3000" dirty="0">
                <a:cs typeface="Calibri" pitchFamily="34" charset="0"/>
              </a:rPr>
              <a:t> kullanılabilir</a:t>
            </a:r>
          </a:p>
          <a:p>
            <a:pPr eaLnBrk="1" hangingPunct="1">
              <a:lnSpc>
                <a:spcPct val="80000"/>
              </a:lnSpc>
            </a:pPr>
            <a:endParaRPr lang="tr-TR" altLang="tr-TR" sz="3000" dirty="0"/>
          </a:p>
        </p:txBody>
      </p:sp>
    </p:spTree>
    <p:extLst>
      <p:ext uri="{BB962C8B-B14F-4D97-AF65-F5344CB8AC3E}">
        <p14:creationId xmlns:p14="http://schemas.microsoft.com/office/powerpoint/2010/main" val="3270517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Başlık"/>
          <p:cNvSpPr>
            <a:spLocks noGrp="1"/>
          </p:cNvSpPr>
          <p:nvPr>
            <p:ph type="title"/>
          </p:nvPr>
        </p:nvSpPr>
        <p:spPr>
          <a:xfrm>
            <a:off x="471488" y="137592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REM uykusu davranış bozukluğu</a:t>
            </a:r>
          </a:p>
        </p:txBody>
      </p:sp>
      <p:sp>
        <p:nvSpPr>
          <p:cNvPr id="55299" name="2 İçerik Yer Tutucusu"/>
          <p:cNvSpPr>
            <a:spLocks noGrp="1"/>
          </p:cNvSpPr>
          <p:nvPr>
            <p:ph idx="1"/>
          </p:nvPr>
        </p:nvSpPr>
        <p:spPr>
          <a:xfrm>
            <a:off x="327472" y="2369840"/>
            <a:ext cx="81788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 smtClean="0">
                <a:cs typeface="Calibri" pitchFamily="34" charset="0"/>
              </a:rPr>
              <a:t>Kas </a:t>
            </a:r>
            <a:r>
              <a:rPr lang="tr-TR" altLang="tr-TR" dirty="0" err="1" smtClean="0">
                <a:cs typeface="Calibri" pitchFamily="34" charset="0"/>
              </a:rPr>
              <a:t>atonisi</a:t>
            </a:r>
            <a:r>
              <a:rPr lang="tr-TR" altLang="tr-TR" dirty="0" smtClean="0">
                <a:cs typeface="Calibri" pitchFamily="34" charset="0"/>
              </a:rPr>
              <a:t> ortadan kalkar, hasta rüya içeriğiyle ilişkili hareketler yapmaya başlar.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>
                <a:cs typeface="Calibri" pitchFamily="34" charset="0"/>
              </a:rPr>
              <a:t>Çığlık, tekme, yumruk atma, yataktan kaçma gibi hareketlerdir.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>
                <a:cs typeface="Calibri" pitchFamily="34" charset="0"/>
              </a:rPr>
              <a:t>Birkaç dakika süren davranışlar ile kendine ya da eşine zarar verebilir.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>
                <a:cs typeface="Calibri" pitchFamily="34" charset="0"/>
              </a:rPr>
              <a:t>50 yaşın üzerindeki erkeklerde sıklığı artar.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>
                <a:cs typeface="Calibri" pitchFamily="34" charset="0"/>
              </a:rPr>
              <a:t>% 40’ı Parkinson ve diğer </a:t>
            </a:r>
            <a:r>
              <a:rPr lang="tr-TR" altLang="tr-TR" dirty="0" err="1" smtClean="0">
                <a:cs typeface="Calibri" pitchFamily="34" charset="0"/>
              </a:rPr>
              <a:t>nörodejenerratif</a:t>
            </a:r>
            <a:r>
              <a:rPr lang="tr-TR" altLang="tr-TR" dirty="0" smtClean="0">
                <a:cs typeface="Calibri" pitchFamily="34" charset="0"/>
              </a:rPr>
              <a:t> hastalıklarla ilişkilidir</a:t>
            </a: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581950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Başlık"/>
          <p:cNvSpPr>
            <a:spLocks noGrp="1"/>
          </p:cNvSpPr>
          <p:nvPr>
            <p:ph type="title"/>
          </p:nvPr>
        </p:nvSpPr>
        <p:spPr>
          <a:xfrm>
            <a:off x="759520" y="497632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Kabus bozukluğu</a:t>
            </a:r>
          </a:p>
        </p:txBody>
      </p:sp>
      <p:sp>
        <p:nvSpPr>
          <p:cNvPr id="56323" name="2 İçerik Yer Tutucusu"/>
          <p:cNvSpPr>
            <a:spLocks noGrp="1"/>
          </p:cNvSpPr>
          <p:nvPr>
            <p:ph idx="1"/>
          </p:nvPr>
        </p:nvSpPr>
        <p:spPr>
          <a:xfrm>
            <a:off x="687512" y="2585864"/>
            <a:ext cx="8178800" cy="1143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tr-TR" altLang="tr-TR" sz="3000" dirty="0">
                <a:cs typeface="Calibri" pitchFamily="34" charset="0"/>
              </a:rPr>
              <a:t>Rahatsız edici rüyalar sonucu uyanmaları içerir.</a:t>
            </a:r>
          </a:p>
          <a:p>
            <a:pPr eaLnBrk="1" hangingPunct="1">
              <a:lnSpc>
                <a:spcPct val="70000"/>
              </a:lnSpc>
            </a:pPr>
            <a:endParaRPr lang="tr-TR" altLang="tr-TR" sz="3000" dirty="0">
              <a:cs typeface="Calibri" pitchFamily="34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tr-TR" altLang="tr-TR" sz="3000" dirty="0">
                <a:cs typeface="Calibri" pitchFamily="34" charset="0"/>
              </a:rPr>
              <a:t>Gecenin sonuna doğru yoğunlaşan REM uykusu sırasında ortaya çıkar. </a:t>
            </a:r>
          </a:p>
          <a:p>
            <a:pPr eaLnBrk="1" hangingPunct="1">
              <a:lnSpc>
                <a:spcPct val="70000"/>
              </a:lnSpc>
            </a:pPr>
            <a:endParaRPr lang="tr-TR" altLang="tr-TR" sz="3000" dirty="0">
              <a:cs typeface="Calibri" pitchFamily="34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tr-TR" altLang="tr-TR" sz="3000" dirty="0">
                <a:cs typeface="Calibri" pitchFamily="34" charset="0"/>
              </a:rPr>
              <a:t>Korkutucu ve canlı rüya içeriği genellikle uyandıktan sonra hatırlanır.</a:t>
            </a:r>
          </a:p>
          <a:p>
            <a:pPr eaLnBrk="1" hangingPunct="1">
              <a:lnSpc>
                <a:spcPct val="70000"/>
              </a:lnSpc>
            </a:pPr>
            <a:endParaRPr lang="tr-TR" altLang="tr-TR" sz="3000" dirty="0">
              <a:cs typeface="Calibri" pitchFamily="34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tr-TR" altLang="tr-TR" sz="3000" dirty="0">
                <a:cs typeface="Calibri" pitchFamily="34" charset="0"/>
              </a:rPr>
              <a:t>Genellikle zorlayıcı bir yaşam olayı sonrası ortaya çıkar. </a:t>
            </a:r>
          </a:p>
          <a:p>
            <a:pPr eaLnBrk="1" hangingPunct="1">
              <a:lnSpc>
                <a:spcPct val="70000"/>
              </a:lnSpc>
            </a:pPr>
            <a:endParaRPr lang="tr-TR" altLang="tr-TR" sz="3000" dirty="0">
              <a:cs typeface="Calibri" pitchFamily="34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tr-TR" altLang="tr-TR" sz="3000" dirty="0" err="1">
                <a:cs typeface="Calibri" pitchFamily="34" charset="0"/>
              </a:rPr>
              <a:t>Trisiklik</a:t>
            </a:r>
            <a:r>
              <a:rPr lang="tr-TR" altLang="tr-TR" sz="3000" dirty="0">
                <a:cs typeface="Calibri" pitchFamily="34" charset="0"/>
              </a:rPr>
              <a:t> </a:t>
            </a:r>
            <a:r>
              <a:rPr lang="tr-TR" altLang="tr-TR" sz="3000" dirty="0" err="1">
                <a:cs typeface="Calibri" pitchFamily="34" charset="0"/>
              </a:rPr>
              <a:t>antidepresan</a:t>
            </a:r>
            <a:r>
              <a:rPr lang="tr-TR" altLang="tr-TR" sz="3000" dirty="0">
                <a:cs typeface="Calibri" pitchFamily="34" charset="0"/>
              </a:rPr>
              <a:t> yada </a:t>
            </a:r>
            <a:r>
              <a:rPr lang="tr-TR" altLang="tr-TR" sz="3000" dirty="0" err="1">
                <a:cs typeface="Calibri" pitchFamily="34" charset="0"/>
              </a:rPr>
              <a:t>serotonin</a:t>
            </a:r>
            <a:r>
              <a:rPr lang="tr-TR" altLang="tr-TR" sz="3000" dirty="0">
                <a:cs typeface="Calibri" pitchFamily="34" charset="0"/>
              </a:rPr>
              <a:t> geri alım inhibitörleri kullanılabilirler. </a:t>
            </a:r>
          </a:p>
          <a:p>
            <a:pPr eaLnBrk="1" hangingPunct="1">
              <a:lnSpc>
                <a:spcPct val="80000"/>
              </a:lnSpc>
            </a:pPr>
            <a:endParaRPr lang="tr-TR" altLang="tr-TR" sz="3000" dirty="0"/>
          </a:p>
        </p:txBody>
      </p:sp>
    </p:spTree>
    <p:extLst>
      <p:ext uri="{BB962C8B-B14F-4D97-AF65-F5344CB8AC3E}">
        <p14:creationId xmlns:p14="http://schemas.microsoft.com/office/powerpoint/2010/main" val="1971634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Rot="1" noChangeArrowheads="1"/>
          </p:cNvSpPr>
          <p:nvPr>
            <p:ph type="title"/>
          </p:nvPr>
        </p:nvSpPr>
        <p:spPr>
          <a:xfrm>
            <a:off x="508000" y="211667"/>
            <a:ext cx="9144000" cy="1458737"/>
          </a:xfrm>
        </p:spPr>
        <p:txBody>
          <a:bodyPr lIns="99999" tIns="51999" rIns="99999" bIns="51999"/>
          <a:lstStyle/>
          <a:p>
            <a:pPr>
              <a:tabLst>
                <a:tab pos="0" algn="l"/>
                <a:tab pos="1015990" algn="l"/>
                <a:tab pos="2031980" algn="l"/>
                <a:tab pos="3047970" algn="l"/>
                <a:tab pos="4063959" algn="l"/>
                <a:tab pos="5079949" algn="l"/>
                <a:tab pos="6095939" algn="l"/>
                <a:tab pos="7111929" algn="l"/>
                <a:tab pos="8127919" algn="l"/>
                <a:tab pos="9143909" algn="l"/>
                <a:tab pos="10159898" algn="l"/>
                <a:tab pos="11175888" algn="l"/>
              </a:tabLst>
              <a:defRPr/>
            </a:pPr>
            <a:r>
              <a:rPr lang="en-GB" sz="4400" dirty="0" err="1"/>
              <a:t>Çocukluk</a:t>
            </a:r>
            <a:r>
              <a:rPr lang="en-GB" sz="4400" dirty="0"/>
              <a:t> </a:t>
            </a:r>
            <a:r>
              <a:rPr lang="en-GB" sz="4400" dirty="0" err="1" smtClean="0"/>
              <a:t>çağı</a:t>
            </a:r>
            <a:r>
              <a:rPr lang="en-GB" sz="4400" dirty="0" smtClean="0"/>
              <a:t> </a:t>
            </a:r>
            <a:r>
              <a:rPr lang="en-GB" sz="4400" dirty="0" err="1" smtClean="0"/>
              <a:t>insomni</a:t>
            </a:r>
            <a:r>
              <a:rPr lang="tr-TR" sz="4400" dirty="0" smtClean="0"/>
              <a:t>si</a:t>
            </a:r>
            <a:endParaRPr lang="en-GB" sz="4400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359833" y="2297831"/>
            <a:ext cx="9800167" cy="5032891"/>
          </a:xfrm>
        </p:spPr>
        <p:txBody>
          <a:bodyPr lIns="99999" tIns="51999" rIns="99999" bIns="51999">
            <a:normAutofit/>
          </a:bodyPr>
          <a:lstStyle/>
          <a:p>
            <a:pPr>
              <a:lnSpc>
                <a:spcPct val="80000"/>
              </a:lnSpc>
              <a:spcBef>
                <a:spcPts val="556"/>
              </a:spcBef>
              <a:tabLst>
                <a:tab pos="1012462" algn="l"/>
                <a:tab pos="2028452" algn="l"/>
                <a:tab pos="3044442" algn="l"/>
                <a:tab pos="4060432" algn="l"/>
                <a:tab pos="5076421" algn="l"/>
                <a:tab pos="6092411" algn="l"/>
                <a:tab pos="7108401" algn="l"/>
                <a:tab pos="8124391" algn="l"/>
                <a:tab pos="9140381" algn="l"/>
                <a:tab pos="10156371" algn="l"/>
                <a:tab pos="11172360" algn="l"/>
              </a:tabLst>
              <a:defRPr/>
            </a:pPr>
            <a:r>
              <a:rPr lang="en-GB" sz="27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Uyku</a:t>
            </a:r>
            <a:r>
              <a:rPr lang="en-GB" sz="27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7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başlangıcın</a:t>
            </a:r>
            <a:r>
              <a:rPr lang="tr-TR" sz="27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</a:t>
            </a:r>
          </a:p>
          <a:p>
            <a:pPr>
              <a:lnSpc>
                <a:spcPct val="80000"/>
              </a:lnSpc>
              <a:spcBef>
                <a:spcPts val="556"/>
              </a:spcBef>
              <a:tabLst>
                <a:tab pos="1012462" algn="l"/>
                <a:tab pos="2028452" algn="l"/>
                <a:tab pos="3044442" algn="l"/>
                <a:tab pos="4060432" algn="l"/>
                <a:tab pos="5076421" algn="l"/>
                <a:tab pos="6092411" algn="l"/>
                <a:tab pos="7108401" algn="l"/>
                <a:tab pos="8124391" algn="l"/>
                <a:tab pos="9140381" algn="l"/>
                <a:tab pos="10156371" algn="l"/>
                <a:tab pos="11172360" algn="l"/>
              </a:tabLst>
              <a:defRPr/>
            </a:pPr>
            <a:r>
              <a:rPr lang="en-GB" sz="2700" dirty="0" err="1" smtClean="0">
                <a:latin typeface="Arial" pitchFamily="34" charset="0"/>
                <a:cs typeface="Arial" pitchFamily="34" charset="0"/>
              </a:rPr>
              <a:t>Çocuğun</a:t>
            </a:r>
            <a:r>
              <a:rPr lang="en-GB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700" dirty="0" smtClean="0">
                <a:latin typeface="Arial" pitchFamily="34" charset="0"/>
                <a:cs typeface="Arial" pitchFamily="34" charset="0"/>
              </a:rPr>
              <a:t>bir </a:t>
            </a:r>
            <a:r>
              <a:rPr lang="en-GB" sz="2700" dirty="0" err="1" smtClean="0">
                <a:latin typeface="Arial" pitchFamily="34" charset="0"/>
                <a:cs typeface="Arial" pitchFamily="34" charset="0"/>
              </a:rPr>
              <a:t>nesne</a:t>
            </a:r>
            <a:r>
              <a:rPr lang="en-GB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700" dirty="0" err="1">
                <a:latin typeface="Arial" pitchFamily="34" charset="0"/>
                <a:cs typeface="Arial" pitchFamily="34" charset="0"/>
              </a:rPr>
              <a:t>olmaksızın</a:t>
            </a:r>
            <a:r>
              <a:rPr lang="en-GB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700" dirty="0" err="1">
                <a:latin typeface="Arial" pitchFamily="34" charset="0"/>
                <a:cs typeface="Arial" pitchFamily="34" charset="0"/>
              </a:rPr>
              <a:t>uykuya</a:t>
            </a:r>
            <a:r>
              <a:rPr lang="en-GB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700" dirty="0" err="1">
                <a:latin typeface="Arial" pitchFamily="34" charset="0"/>
                <a:cs typeface="Arial" pitchFamily="34" charset="0"/>
              </a:rPr>
              <a:t>dalamamasıdır</a:t>
            </a:r>
            <a:r>
              <a:rPr lang="en-GB" sz="2700" dirty="0">
                <a:latin typeface="Arial" pitchFamily="34" charset="0"/>
                <a:cs typeface="Arial" pitchFamily="34" charset="0"/>
              </a:rPr>
              <a:t> </a:t>
            </a:r>
            <a:endParaRPr lang="tr-TR" sz="27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556"/>
              </a:spcBef>
              <a:tabLst>
                <a:tab pos="1012462" algn="l"/>
                <a:tab pos="2028452" algn="l"/>
                <a:tab pos="3044442" algn="l"/>
                <a:tab pos="4060432" algn="l"/>
                <a:tab pos="5076421" algn="l"/>
                <a:tab pos="6092411" algn="l"/>
                <a:tab pos="7108401" algn="l"/>
                <a:tab pos="8124391" algn="l"/>
                <a:tab pos="9140381" algn="l"/>
                <a:tab pos="10156371" algn="l"/>
                <a:tab pos="11172360" algn="l"/>
              </a:tabLst>
              <a:defRPr/>
            </a:pPr>
            <a:r>
              <a:rPr lang="en-GB" sz="27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GB" sz="2700" dirty="0">
                <a:latin typeface="Arial" pitchFamily="34" charset="0"/>
                <a:cs typeface="Arial" pitchFamily="34" charset="0"/>
              </a:rPr>
              <a:t>TV </a:t>
            </a:r>
            <a:r>
              <a:rPr lang="en-GB" sz="2700" dirty="0" err="1">
                <a:latin typeface="Arial" pitchFamily="34" charset="0"/>
                <a:cs typeface="Arial" pitchFamily="34" charset="0"/>
              </a:rPr>
              <a:t>izleme</a:t>
            </a:r>
            <a:r>
              <a:rPr lang="en-GB" sz="27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2700" dirty="0" err="1">
                <a:latin typeface="Arial" pitchFamily="34" charset="0"/>
                <a:cs typeface="Arial" pitchFamily="34" charset="0"/>
              </a:rPr>
              <a:t>anne</a:t>
            </a:r>
            <a:r>
              <a:rPr lang="en-GB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700" dirty="0" err="1">
                <a:latin typeface="Arial" pitchFamily="34" charset="0"/>
                <a:cs typeface="Arial" pitchFamily="34" charset="0"/>
              </a:rPr>
              <a:t>baba</a:t>
            </a:r>
            <a:r>
              <a:rPr lang="en-GB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700" dirty="0" err="1">
                <a:latin typeface="Arial" pitchFamily="34" charset="0"/>
                <a:cs typeface="Arial" pitchFamily="34" charset="0"/>
              </a:rPr>
              <a:t>yatağı</a:t>
            </a:r>
            <a:r>
              <a:rPr lang="en-GB" sz="27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2700" dirty="0" err="1">
                <a:latin typeface="Arial" pitchFamily="34" charset="0"/>
                <a:cs typeface="Arial" pitchFamily="34" charset="0"/>
              </a:rPr>
              <a:t>ışık</a:t>
            </a:r>
            <a:r>
              <a:rPr lang="en-GB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700" dirty="0" err="1">
                <a:latin typeface="Arial" pitchFamily="34" charset="0"/>
                <a:cs typeface="Arial" pitchFamily="34" charset="0"/>
              </a:rPr>
              <a:t>açık</a:t>
            </a:r>
            <a:r>
              <a:rPr lang="en-GB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700" dirty="0" err="1">
                <a:latin typeface="Arial" pitchFamily="34" charset="0"/>
                <a:cs typeface="Arial" pitchFamily="34" charset="0"/>
              </a:rPr>
              <a:t>oda</a:t>
            </a:r>
            <a:r>
              <a:rPr lang="en-GB" sz="27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2700" dirty="0" err="1">
                <a:latin typeface="Arial" pitchFamily="34" charset="0"/>
                <a:cs typeface="Arial" pitchFamily="34" charset="0"/>
              </a:rPr>
              <a:t>sallanma</a:t>
            </a:r>
            <a:r>
              <a:rPr lang="en-GB" sz="2700" dirty="0">
                <a:latin typeface="Arial" pitchFamily="34" charset="0"/>
                <a:cs typeface="Arial" pitchFamily="34" charset="0"/>
              </a:rPr>
              <a:t>). </a:t>
            </a:r>
          </a:p>
        </p:txBody>
      </p:sp>
      <p:sp>
        <p:nvSpPr>
          <p:cNvPr id="52227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7281334" y="6939139"/>
            <a:ext cx="2543528" cy="529167"/>
          </a:xfrm>
          <a:prstGeom prst="rect">
            <a:avLst/>
          </a:prstGeom>
          <a:noFill/>
        </p:spPr>
        <p:txBody>
          <a:bodyPr lIns="101599" tIns="50799" rIns="101599" bIns="50799"/>
          <a:lstStyle/>
          <a:p>
            <a:fld id="{2E82C2A7-25F5-4DFF-BFC9-53BB0F29B4F3}" type="slidenum">
              <a:rPr lang="tr-TR" smtClean="0"/>
              <a:pPr/>
              <a:t>35</a:t>
            </a:fld>
            <a:endParaRPr lang="tr-TR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5544" y="497632"/>
            <a:ext cx="8178800" cy="1371352"/>
          </a:xfrm>
        </p:spPr>
        <p:txBody>
          <a:bodyPr/>
          <a:lstStyle/>
          <a:p>
            <a:r>
              <a:rPr lang="en-GB" dirty="0" err="1" smtClean="0"/>
              <a:t>Çocukluk</a:t>
            </a:r>
            <a:r>
              <a:rPr lang="en-GB" dirty="0" smtClean="0"/>
              <a:t> </a:t>
            </a:r>
            <a:r>
              <a:rPr lang="en-GB" dirty="0" err="1" smtClean="0"/>
              <a:t>çağı</a:t>
            </a:r>
            <a:r>
              <a:rPr lang="en-GB" dirty="0" smtClean="0"/>
              <a:t> </a:t>
            </a:r>
            <a:r>
              <a:rPr lang="en-GB" dirty="0" err="1" smtClean="0"/>
              <a:t>insomni</a:t>
            </a:r>
            <a:r>
              <a:rPr lang="tr-TR" dirty="0" smtClean="0"/>
              <a:t>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9480" y="2585864"/>
            <a:ext cx="8769920" cy="2621136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556"/>
              </a:spcBef>
              <a:tabLst>
                <a:tab pos="1012462" algn="l"/>
                <a:tab pos="2028452" algn="l"/>
                <a:tab pos="3044442" algn="l"/>
                <a:tab pos="4060432" algn="l"/>
                <a:tab pos="5076421" algn="l"/>
                <a:tab pos="6092411" algn="l"/>
                <a:tab pos="7108401" algn="l"/>
                <a:tab pos="8124391" algn="l"/>
                <a:tab pos="9140381" algn="l"/>
                <a:tab pos="10156371" algn="l"/>
                <a:tab pos="11172360" algn="l"/>
              </a:tabLst>
              <a:defRPr/>
            </a:pPr>
            <a:r>
              <a:rPr lang="en-GB" dirty="0" err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Sınır</a:t>
            </a:r>
            <a:r>
              <a:rPr lang="en-GB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koyma</a:t>
            </a:r>
            <a:r>
              <a:rPr lang="en-GB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 tipi:</a:t>
            </a:r>
            <a:r>
              <a:rPr lang="en-GB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uykuya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gitmekte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direnme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556"/>
              </a:spcBef>
              <a:tabLst>
                <a:tab pos="1012462" algn="l"/>
                <a:tab pos="2028452" algn="l"/>
                <a:tab pos="3044442" algn="l"/>
                <a:tab pos="4060432" algn="l"/>
                <a:tab pos="5076421" algn="l"/>
                <a:tab pos="6092411" algn="l"/>
                <a:tab pos="7108401" algn="l"/>
                <a:tab pos="8124391" algn="l"/>
                <a:tab pos="9140381" algn="l"/>
                <a:tab pos="10156371" algn="l"/>
                <a:tab pos="11172360" algn="l"/>
              </a:tabLst>
              <a:defRPr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556"/>
              </a:spcBef>
              <a:tabLst>
                <a:tab pos="1012462" algn="l"/>
                <a:tab pos="2028452" algn="l"/>
                <a:tab pos="3044442" algn="l"/>
                <a:tab pos="4060432" algn="l"/>
                <a:tab pos="5076421" algn="l"/>
                <a:tab pos="6092411" algn="l"/>
                <a:tab pos="7108401" algn="l"/>
                <a:tab pos="8124391" algn="l"/>
                <a:tab pos="9140381" algn="l"/>
                <a:tab pos="10156371" algn="l"/>
                <a:tab pos="11172360" algn="l"/>
              </a:tabLst>
              <a:defRPr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Gece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uyanış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sonrasında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yatağına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gitmeyi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reddeder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ebeveynin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yetersiz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sınır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koyması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çocuğun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tavrını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pekiştirir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ve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uyku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düzenini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bozar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7281334" y="6939139"/>
            <a:ext cx="2543528" cy="529167"/>
          </a:xfrm>
          <a:prstGeom prst="rect">
            <a:avLst/>
          </a:prstGeom>
        </p:spPr>
        <p:txBody>
          <a:bodyPr lIns="101599" tIns="50799" rIns="101599" bIns="50799"/>
          <a:lstStyle/>
          <a:p>
            <a:pPr>
              <a:defRPr/>
            </a:pPr>
            <a:fld id="{0A18877D-FEFB-4E92-896D-DE325CC74FFC}" type="slidenum">
              <a:rPr lang="tr-TR" smtClean="0"/>
              <a:pPr>
                <a:defRPr/>
              </a:pPr>
              <a:t>36</a:t>
            </a:fld>
            <a:endParaRPr lang="tr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90600" y="713656"/>
            <a:ext cx="8178800" cy="1080120"/>
          </a:xfrm>
        </p:spPr>
        <p:txBody>
          <a:bodyPr/>
          <a:lstStyle/>
          <a:p>
            <a:r>
              <a:rPr lang="en-GB" dirty="0" err="1" smtClean="0"/>
              <a:t>Çocukluk</a:t>
            </a:r>
            <a:r>
              <a:rPr lang="en-GB" dirty="0" smtClean="0"/>
              <a:t> </a:t>
            </a:r>
            <a:r>
              <a:rPr lang="en-GB" dirty="0" err="1" smtClean="0"/>
              <a:t>çağı</a:t>
            </a:r>
            <a:r>
              <a:rPr lang="en-GB" dirty="0" smtClean="0"/>
              <a:t> </a:t>
            </a:r>
            <a:r>
              <a:rPr lang="en-GB" dirty="0" err="1" smtClean="0"/>
              <a:t>insomni</a:t>
            </a:r>
            <a:r>
              <a:rPr lang="tr-TR" dirty="0" smtClean="0"/>
              <a:t>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9480" y="2441848"/>
            <a:ext cx="8769920" cy="276515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556"/>
              </a:spcBef>
              <a:tabLst>
                <a:tab pos="1012462" algn="l"/>
                <a:tab pos="2028452" algn="l"/>
                <a:tab pos="3044442" algn="l"/>
                <a:tab pos="4060432" algn="l"/>
                <a:tab pos="5076421" algn="l"/>
                <a:tab pos="6092411" algn="l"/>
                <a:tab pos="7108401" algn="l"/>
                <a:tab pos="8124391" algn="l"/>
                <a:tab pos="9140381" algn="l"/>
                <a:tab pos="10156371" algn="l"/>
                <a:tab pos="11172360" algn="l"/>
              </a:tabLst>
              <a:defRPr/>
            </a:pPr>
            <a:r>
              <a:rPr lang="en-GB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Seperasyon</a:t>
            </a:r>
            <a:r>
              <a:rPr lang="en-GB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anksiyetesi</a:t>
            </a:r>
            <a:r>
              <a:rPr lang="en-GB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davranışsal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uykusuzluğu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başlatabilir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4000" dirty="0" smtClean="0">
                <a:latin typeface="Arial" pitchFamily="34" charset="0"/>
                <a:cs typeface="Arial" pitchFamily="34" charset="0"/>
              </a:rPr>
              <a:t>Ayrılmaya korkar.</a:t>
            </a:r>
          </a:p>
          <a:p>
            <a:pPr>
              <a:lnSpc>
                <a:spcPct val="80000"/>
              </a:lnSpc>
              <a:spcBef>
                <a:spcPts val="556"/>
              </a:spcBef>
              <a:tabLst>
                <a:tab pos="1012462" algn="l"/>
                <a:tab pos="2028452" algn="l"/>
                <a:tab pos="3044442" algn="l"/>
                <a:tab pos="4060432" algn="l"/>
                <a:tab pos="5076421" algn="l"/>
                <a:tab pos="6092411" algn="l"/>
                <a:tab pos="7108401" algn="l"/>
                <a:tab pos="8124391" algn="l"/>
                <a:tab pos="9140381" algn="l"/>
                <a:tab pos="10156371" algn="l"/>
                <a:tab pos="11172360" algn="l"/>
              </a:tabLst>
              <a:defRPr/>
            </a:pPr>
            <a:r>
              <a:rPr lang="tr-TR" sz="4000" dirty="0" smtClean="0">
                <a:latin typeface="Arial" pitchFamily="34" charset="0"/>
                <a:cs typeface="Arial" pitchFamily="34" charset="0"/>
              </a:rPr>
              <a:t>Bu çocuklar misafirlikte de benzer davranışlar sergileyebilir.</a:t>
            </a:r>
            <a:endParaRPr lang="en-GB" sz="4000" dirty="0" smtClean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7281334" y="6939139"/>
            <a:ext cx="2543528" cy="529167"/>
          </a:xfrm>
          <a:prstGeom prst="rect">
            <a:avLst/>
          </a:prstGeom>
        </p:spPr>
        <p:txBody>
          <a:bodyPr lIns="101599" tIns="50799" rIns="101599" bIns="50799"/>
          <a:lstStyle/>
          <a:p>
            <a:pPr>
              <a:defRPr/>
            </a:pPr>
            <a:fld id="{0A18877D-FEFB-4E92-896D-DE325CC74FFC}" type="slidenum">
              <a:rPr lang="tr-TR" smtClean="0"/>
              <a:pPr>
                <a:defRPr/>
              </a:pPr>
              <a:t>37</a:t>
            </a:fld>
            <a:endParaRPr lang="tr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İnsomniyanın Bilişsel </a:t>
            </a:r>
            <a:r>
              <a:rPr lang="tr-TR" dirty="0" smtClean="0"/>
              <a:t>Davranış </a:t>
            </a:r>
            <a:r>
              <a:rPr lang="tr-TR" dirty="0" smtClean="0"/>
              <a:t>Terapisi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5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7281334" y="6939139"/>
            <a:ext cx="2543528" cy="529167"/>
          </a:xfrm>
          <a:prstGeom prst="rect">
            <a:avLst/>
          </a:prstGeom>
          <a:noFill/>
        </p:spPr>
        <p:txBody>
          <a:bodyPr lIns="101599" tIns="50799" rIns="101599" bIns="50799"/>
          <a:lstStyle/>
          <a:p>
            <a:fld id="{52BF66F9-86D1-4008-AA87-58391852F5F0}" type="slidenum">
              <a:rPr lang="tr-TR" smtClean="0"/>
              <a:pPr/>
              <a:t>39</a:t>
            </a:fld>
            <a:endParaRPr lang="tr-TR" smtClean="0"/>
          </a:p>
        </p:txBody>
      </p:sp>
      <p:sp>
        <p:nvSpPr>
          <p:cNvPr id="28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76792" y="49389"/>
            <a:ext cx="9144000" cy="1270000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Tedavi hedefleri </a:t>
            </a:r>
          </a:p>
        </p:txBody>
      </p:sp>
      <p:sp>
        <p:nvSpPr>
          <p:cNvPr id="307204" name="Oval 3"/>
          <p:cNvSpPr>
            <a:spLocks noChangeArrowheads="1"/>
          </p:cNvSpPr>
          <p:nvPr/>
        </p:nvSpPr>
        <p:spPr bwMode="auto">
          <a:xfrm>
            <a:off x="439209" y="1250598"/>
            <a:ext cx="3279069" cy="2000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1599" tIns="50799" rIns="101599" bIns="50799" anchor="ctr"/>
          <a:lstStyle/>
          <a:p>
            <a:pPr algn="ctr"/>
            <a:r>
              <a:rPr lang="tr-TR" dirty="0">
                <a:solidFill>
                  <a:srgbClr val="000099"/>
                </a:solidFill>
                <a:latin typeface="Arial" charset="0"/>
              </a:rPr>
              <a:t>Davranışçı </a:t>
            </a:r>
          </a:p>
          <a:p>
            <a:pPr algn="ctr"/>
            <a:r>
              <a:rPr lang="tr-TR" dirty="0">
                <a:solidFill>
                  <a:schemeClr val="bg2"/>
                </a:solidFill>
                <a:latin typeface="Arial" charset="0"/>
              </a:rPr>
              <a:t>Uyku kısıtlama</a:t>
            </a:r>
          </a:p>
          <a:p>
            <a:pPr algn="ctr"/>
            <a:r>
              <a:rPr lang="tr-TR" dirty="0">
                <a:solidFill>
                  <a:schemeClr val="bg2"/>
                </a:solidFill>
                <a:latin typeface="Arial" charset="0"/>
              </a:rPr>
              <a:t>Uyaran kontrol </a:t>
            </a:r>
          </a:p>
          <a:p>
            <a:pPr algn="ctr"/>
            <a:r>
              <a:rPr lang="tr-TR" dirty="0">
                <a:solidFill>
                  <a:schemeClr val="bg2"/>
                </a:solidFill>
                <a:latin typeface="Arial" charset="0"/>
              </a:rPr>
              <a:t>Gevşeme </a:t>
            </a:r>
          </a:p>
        </p:txBody>
      </p:sp>
      <p:sp>
        <p:nvSpPr>
          <p:cNvPr id="307205" name="Oval 4"/>
          <p:cNvSpPr>
            <a:spLocks noChangeArrowheads="1"/>
          </p:cNvSpPr>
          <p:nvPr/>
        </p:nvSpPr>
        <p:spPr bwMode="auto">
          <a:xfrm>
            <a:off x="3559528" y="1809751"/>
            <a:ext cx="3279070" cy="2000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1599" tIns="50799" rIns="101599" bIns="50799" anchor="ctr"/>
          <a:lstStyle/>
          <a:p>
            <a:pPr algn="ctr"/>
            <a:r>
              <a:rPr lang="tr-TR" dirty="0" err="1">
                <a:solidFill>
                  <a:srgbClr val="000099"/>
                </a:solidFill>
                <a:latin typeface="Arial" charset="0"/>
              </a:rPr>
              <a:t>Kognitif</a:t>
            </a:r>
            <a:r>
              <a:rPr lang="tr-TR" dirty="0">
                <a:solidFill>
                  <a:srgbClr val="000099"/>
                </a:solidFill>
                <a:latin typeface="Arial" charset="0"/>
              </a:rPr>
              <a:t> </a:t>
            </a:r>
          </a:p>
          <a:p>
            <a:pPr algn="ctr"/>
            <a:r>
              <a:rPr lang="tr-TR" dirty="0">
                <a:solidFill>
                  <a:schemeClr val="bg2"/>
                </a:solidFill>
                <a:latin typeface="Arial" charset="0"/>
              </a:rPr>
              <a:t>Düşünceler, inançlar, </a:t>
            </a:r>
          </a:p>
          <a:p>
            <a:pPr algn="ctr"/>
            <a:r>
              <a:rPr lang="tr-TR" dirty="0">
                <a:solidFill>
                  <a:schemeClr val="bg2"/>
                </a:solidFill>
                <a:latin typeface="Arial" charset="0"/>
              </a:rPr>
              <a:t>ve stratejiler</a:t>
            </a:r>
          </a:p>
        </p:txBody>
      </p:sp>
      <p:sp>
        <p:nvSpPr>
          <p:cNvPr id="307206" name="Oval 5"/>
          <p:cNvSpPr>
            <a:spLocks noChangeArrowheads="1"/>
          </p:cNvSpPr>
          <p:nvPr/>
        </p:nvSpPr>
        <p:spPr bwMode="auto">
          <a:xfrm>
            <a:off x="6760987" y="2370667"/>
            <a:ext cx="3279069" cy="2000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1599" tIns="50799" rIns="101599" bIns="50799" anchor="ctr"/>
          <a:lstStyle/>
          <a:p>
            <a:pPr algn="ctr"/>
            <a:r>
              <a:rPr lang="tr-TR" dirty="0">
                <a:solidFill>
                  <a:srgbClr val="000099"/>
                </a:solidFill>
                <a:latin typeface="Arial" charset="0"/>
              </a:rPr>
              <a:t>Eğitimsel</a:t>
            </a:r>
          </a:p>
          <a:p>
            <a:pPr algn="ctr"/>
            <a:r>
              <a:rPr lang="tr-TR" dirty="0">
                <a:solidFill>
                  <a:schemeClr val="bg2"/>
                </a:solidFill>
                <a:latin typeface="Arial" charset="0"/>
              </a:rPr>
              <a:t>Uyku hijyeni </a:t>
            </a:r>
          </a:p>
        </p:txBody>
      </p:sp>
      <p:sp>
        <p:nvSpPr>
          <p:cNvPr id="307207" name="Text Box 6"/>
          <p:cNvSpPr txBox="1">
            <a:spLocks noChangeArrowheads="1"/>
          </p:cNvSpPr>
          <p:nvPr/>
        </p:nvSpPr>
        <p:spPr bwMode="auto">
          <a:xfrm>
            <a:off x="520348" y="4450293"/>
            <a:ext cx="2559402" cy="14568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1599" tIns="50799" rIns="101599" bIns="50799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600" dirty="0">
                <a:latin typeface="Arial" charset="0"/>
              </a:rPr>
              <a:t>Yatakta aşırı zaman </a:t>
            </a:r>
          </a:p>
          <a:p>
            <a:pPr>
              <a:spcBef>
                <a:spcPct val="50000"/>
              </a:spcBef>
            </a:pPr>
            <a:r>
              <a:rPr lang="tr-TR" sz="1600" dirty="0">
                <a:latin typeface="Arial" charset="0"/>
              </a:rPr>
              <a:t>Düzensiz uyku zamanı</a:t>
            </a:r>
          </a:p>
          <a:p>
            <a:pPr>
              <a:spcBef>
                <a:spcPct val="50000"/>
              </a:spcBef>
            </a:pPr>
            <a:r>
              <a:rPr lang="tr-TR" sz="1600" dirty="0">
                <a:latin typeface="Arial" charset="0"/>
              </a:rPr>
              <a:t>Uykuyla uyumsuz aktivite</a:t>
            </a:r>
          </a:p>
          <a:p>
            <a:pPr>
              <a:spcBef>
                <a:spcPct val="50000"/>
              </a:spcBef>
            </a:pPr>
            <a:r>
              <a:rPr lang="tr-TR" sz="1600" dirty="0">
                <a:latin typeface="Arial" charset="0"/>
              </a:rPr>
              <a:t>Aşırı uyarılma</a:t>
            </a:r>
          </a:p>
        </p:txBody>
      </p:sp>
      <p:sp>
        <p:nvSpPr>
          <p:cNvPr id="307208" name="Text Box 7"/>
          <p:cNvSpPr txBox="1">
            <a:spLocks noChangeArrowheads="1"/>
          </p:cNvSpPr>
          <p:nvPr/>
        </p:nvSpPr>
        <p:spPr bwMode="auto">
          <a:xfrm>
            <a:off x="3559528" y="4598459"/>
            <a:ext cx="3280833" cy="13336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1599" tIns="50799" rIns="101599" bIns="50799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600" dirty="0">
                <a:latin typeface="Arial" charset="0"/>
              </a:rPr>
              <a:t>Gerçekçi olmayan uyku beklentileri</a:t>
            </a:r>
          </a:p>
          <a:p>
            <a:pPr>
              <a:spcBef>
                <a:spcPct val="50000"/>
              </a:spcBef>
            </a:pPr>
            <a:r>
              <a:rPr lang="tr-TR" sz="1600" dirty="0">
                <a:latin typeface="Arial" charset="0"/>
              </a:rPr>
              <a:t>Uyku hakkında yanlış inançları</a:t>
            </a:r>
          </a:p>
          <a:p>
            <a:pPr>
              <a:spcBef>
                <a:spcPct val="50000"/>
              </a:spcBef>
            </a:pPr>
            <a:r>
              <a:rPr lang="tr-TR" sz="1600" dirty="0">
                <a:latin typeface="Arial" charset="0"/>
              </a:rPr>
              <a:t>Zayıf başa çıkma becerileri</a:t>
            </a:r>
          </a:p>
        </p:txBody>
      </p:sp>
      <p:sp>
        <p:nvSpPr>
          <p:cNvPr id="307209" name="Text Box 8"/>
          <p:cNvSpPr txBox="1">
            <a:spLocks noChangeArrowheads="1"/>
          </p:cNvSpPr>
          <p:nvPr/>
        </p:nvSpPr>
        <p:spPr bwMode="auto">
          <a:xfrm>
            <a:off x="7641167" y="5090584"/>
            <a:ext cx="1687305" cy="15799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01599" tIns="50799" rIns="101599" bIns="50799">
            <a:spAutoFit/>
          </a:bodyPr>
          <a:lstStyle/>
          <a:p>
            <a:pPr>
              <a:spcBef>
                <a:spcPct val="50000"/>
              </a:spcBef>
            </a:pPr>
            <a:r>
              <a:rPr lang="tr-TR" dirty="0">
                <a:latin typeface="Arial" charset="0"/>
              </a:rPr>
              <a:t>Yetersiz uyku hijyeni</a:t>
            </a:r>
          </a:p>
        </p:txBody>
      </p:sp>
      <p:sp>
        <p:nvSpPr>
          <p:cNvPr id="307210" name="Line 9"/>
          <p:cNvSpPr>
            <a:spLocks noChangeShapeType="1"/>
          </p:cNvSpPr>
          <p:nvPr/>
        </p:nvSpPr>
        <p:spPr bwMode="auto">
          <a:xfrm>
            <a:off x="1959681" y="3330223"/>
            <a:ext cx="0" cy="880181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 type="triangle" w="med" len="med"/>
          </a:ln>
        </p:spPr>
        <p:txBody>
          <a:bodyPr lIns="101599" tIns="50799" rIns="101599" bIns="50799"/>
          <a:lstStyle/>
          <a:p>
            <a:endParaRPr lang="tr-TR"/>
          </a:p>
        </p:txBody>
      </p:sp>
      <p:sp>
        <p:nvSpPr>
          <p:cNvPr id="307211" name="Line 10"/>
          <p:cNvSpPr>
            <a:spLocks noChangeShapeType="1"/>
          </p:cNvSpPr>
          <p:nvPr/>
        </p:nvSpPr>
        <p:spPr bwMode="auto">
          <a:xfrm>
            <a:off x="5080000" y="3889376"/>
            <a:ext cx="0" cy="72143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 type="triangle" w="med" len="med"/>
          </a:ln>
        </p:spPr>
        <p:txBody>
          <a:bodyPr lIns="101599" tIns="50799" rIns="101599" bIns="50799"/>
          <a:lstStyle/>
          <a:p>
            <a:endParaRPr lang="tr-TR"/>
          </a:p>
        </p:txBody>
      </p:sp>
      <p:sp>
        <p:nvSpPr>
          <p:cNvPr id="307212" name="Line 11"/>
          <p:cNvSpPr>
            <a:spLocks noChangeShapeType="1"/>
          </p:cNvSpPr>
          <p:nvPr/>
        </p:nvSpPr>
        <p:spPr bwMode="auto">
          <a:xfrm>
            <a:off x="8440209" y="4370917"/>
            <a:ext cx="0" cy="638528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 type="triangle" w="med" len="med"/>
          </a:ln>
        </p:spPr>
        <p:txBody>
          <a:bodyPr lIns="101599" tIns="50799" rIns="101599" bIns="50799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03536" y="785664"/>
            <a:ext cx="8178800" cy="1981200"/>
          </a:xfrm>
        </p:spPr>
        <p:txBody>
          <a:bodyPr/>
          <a:lstStyle/>
          <a:p>
            <a:r>
              <a:rPr lang="tr-TR" dirty="0" smtClean="0"/>
              <a:t>Uyumak aktif bir iştir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Uyanmak daha da aktif….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2471777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5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7281334" y="6939139"/>
            <a:ext cx="2543528" cy="529167"/>
          </a:xfrm>
          <a:prstGeom prst="rect">
            <a:avLst/>
          </a:prstGeom>
          <a:noFill/>
        </p:spPr>
        <p:txBody>
          <a:bodyPr lIns="101599" tIns="50799" rIns="101599" bIns="50799"/>
          <a:lstStyle/>
          <a:p>
            <a:fld id="{8BE52EF7-F83E-495C-AE4B-7195E9531B54}" type="slidenum">
              <a:rPr lang="tr-TR" smtClean="0"/>
              <a:pPr/>
              <a:t>40</a:t>
            </a:fld>
            <a:endParaRPr lang="tr-TR" smtClean="0"/>
          </a:p>
        </p:txBody>
      </p:sp>
      <p:sp>
        <p:nvSpPr>
          <p:cNvPr id="178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8000" y="354543"/>
            <a:ext cx="9144000" cy="1271763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tr-TR" smtClean="0"/>
              <a:t>Kognitif etkenler </a:t>
            </a:r>
          </a:p>
        </p:txBody>
      </p:sp>
      <p:sp>
        <p:nvSpPr>
          <p:cNvPr id="1781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35139" y="1778000"/>
            <a:ext cx="9491487" cy="5000626"/>
          </a:xfrm>
        </p:spPr>
        <p:txBody>
          <a:bodyPr lIns="99999" tIns="51999" rIns="99999" bIns="51999"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700" dirty="0" smtClean="0"/>
              <a:t>“</a:t>
            </a:r>
            <a:r>
              <a:rPr lang="en-GB" sz="2700" dirty="0" smtClean="0"/>
              <a:t>Bu </a:t>
            </a:r>
            <a:r>
              <a:rPr lang="en-GB" sz="2700" dirty="0" err="1" smtClean="0"/>
              <a:t>gece</a:t>
            </a:r>
            <a:r>
              <a:rPr lang="en-GB" sz="2700" dirty="0" smtClean="0"/>
              <a:t> </a:t>
            </a:r>
            <a:r>
              <a:rPr lang="en-GB" sz="2700" dirty="0" err="1" smtClean="0"/>
              <a:t>uyuyamayacağım</a:t>
            </a:r>
            <a:r>
              <a:rPr lang="en-GB" sz="2700" dirty="0" smtClean="0"/>
              <a:t>”</a:t>
            </a:r>
            <a:endParaRPr lang="tr-TR" sz="27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sz="2700" dirty="0" smtClean="0"/>
              <a:t>Kaygılı bir bekleyiş içindedir. </a:t>
            </a:r>
            <a:r>
              <a:rPr lang="en-GB" sz="27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700" dirty="0" err="1" smtClean="0"/>
              <a:t>Uykusuz</a:t>
            </a:r>
            <a:r>
              <a:rPr lang="en-GB" sz="2700" dirty="0" smtClean="0"/>
              <a:t> </a:t>
            </a:r>
            <a:r>
              <a:rPr lang="en-GB" sz="2700" dirty="0" err="1" smtClean="0"/>
              <a:t>bir</a:t>
            </a:r>
            <a:r>
              <a:rPr lang="en-GB" sz="2700" dirty="0" smtClean="0"/>
              <a:t> </a:t>
            </a:r>
            <a:r>
              <a:rPr lang="en-GB" sz="2700" dirty="0" err="1" smtClean="0"/>
              <a:t>gece</a:t>
            </a:r>
            <a:r>
              <a:rPr lang="en-GB" sz="2700" dirty="0" smtClean="0"/>
              <a:t> </a:t>
            </a:r>
            <a:r>
              <a:rPr lang="en-GB" sz="2700" dirty="0" err="1" smtClean="0"/>
              <a:t>geçirdiğinde</a:t>
            </a:r>
            <a:r>
              <a:rPr lang="en-GB" sz="2700" dirty="0" smtClean="0"/>
              <a:t> </a:t>
            </a:r>
            <a:r>
              <a:rPr lang="en-GB" sz="2700" dirty="0" err="1" smtClean="0"/>
              <a:t>bireyin</a:t>
            </a:r>
            <a:r>
              <a:rPr lang="en-GB" sz="2700" dirty="0" smtClean="0"/>
              <a:t> </a:t>
            </a:r>
            <a:r>
              <a:rPr lang="en-GB" sz="2700" dirty="0" err="1" smtClean="0"/>
              <a:t>bu</a:t>
            </a:r>
            <a:r>
              <a:rPr lang="en-GB" sz="2700" dirty="0" smtClean="0"/>
              <a:t> </a:t>
            </a:r>
            <a:r>
              <a:rPr lang="en-GB" sz="2700" dirty="0" err="1" smtClean="0"/>
              <a:t>görüşleri</a:t>
            </a:r>
            <a:r>
              <a:rPr lang="en-GB" sz="2700" dirty="0" smtClean="0"/>
              <a:t> </a:t>
            </a:r>
            <a:r>
              <a:rPr lang="en-GB" sz="2700" dirty="0" err="1" smtClean="0"/>
              <a:t>pekişir</a:t>
            </a:r>
            <a:r>
              <a:rPr lang="en-GB" sz="2700" dirty="0" smtClean="0"/>
              <a:t>, </a:t>
            </a:r>
            <a:r>
              <a:rPr lang="tr-TR" sz="2700" dirty="0" smtClean="0"/>
              <a:t>uykusuzluğu ile ilgili </a:t>
            </a:r>
            <a:r>
              <a:rPr lang="en-GB" sz="2700" dirty="0" err="1" smtClean="0"/>
              <a:t>olumsuz</a:t>
            </a:r>
            <a:r>
              <a:rPr lang="en-GB" sz="2700" dirty="0" smtClean="0"/>
              <a:t> </a:t>
            </a:r>
            <a:r>
              <a:rPr lang="en-GB" sz="2700" dirty="0" err="1" smtClean="0"/>
              <a:t>inan</a:t>
            </a:r>
            <a:r>
              <a:rPr lang="tr-TR" sz="2700" dirty="0" err="1" smtClean="0"/>
              <a:t>çları</a:t>
            </a:r>
            <a:r>
              <a:rPr lang="en-GB" sz="2700" dirty="0" smtClean="0"/>
              <a:t> </a:t>
            </a:r>
            <a:r>
              <a:rPr lang="en-GB" sz="2700" dirty="0" err="1" smtClean="0"/>
              <a:t>güçlenir</a:t>
            </a:r>
            <a:r>
              <a:rPr lang="en-GB" sz="2700" dirty="0" smtClean="0"/>
              <a:t>.  </a:t>
            </a:r>
            <a:endParaRPr lang="tr-TR" sz="27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3" name="1 Başlık"/>
          <p:cNvSpPr>
            <a:spLocks noGrp="1"/>
          </p:cNvSpPr>
          <p:nvPr>
            <p:ph type="title"/>
          </p:nvPr>
        </p:nvSpPr>
        <p:spPr>
          <a:xfrm>
            <a:off x="1047552" y="497632"/>
            <a:ext cx="8178800" cy="1981200"/>
          </a:xfrm>
        </p:spPr>
        <p:txBody>
          <a:bodyPr/>
          <a:lstStyle/>
          <a:p>
            <a:r>
              <a:rPr lang="tr-TR" sz="3100" b="1" dirty="0" smtClean="0"/>
              <a:t>Uykusuzluk sorununu incelerken </a:t>
            </a:r>
            <a:br>
              <a:rPr lang="tr-TR" sz="3100" b="1" dirty="0" smtClean="0"/>
            </a:br>
            <a:r>
              <a:rPr lang="tr-TR" sz="3100" b="1" dirty="0" smtClean="0"/>
              <a:t>araştırıcı sorulara örnekler </a:t>
            </a:r>
            <a:endParaRPr lang="tr-TR" dirty="0" smtClean="0">
              <a:effectLst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5544" y="2729880"/>
            <a:ext cx="8178800" cy="1143000"/>
          </a:xfrm>
        </p:spPr>
        <p:txBody>
          <a:bodyPr/>
          <a:lstStyle/>
          <a:p>
            <a:pPr>
              <a:defRPr/>
            </a:pPr>
            <a:r>
              <a:rPr lang="tr-TR" sz="2700" dirty="0" smtClean="0"/>
              <a:t>Yatakta uyumaya çalışırken neler geçiyor aklınızdan?</a:t>
            </a:r>
          </a:p>
          <a:p>
            <a:pPr>
              <a:defRPr/>
            </a:pPr>
            <a:r>
              <a:rPr lang="tr-TR" sz="2700" dirty="0" smtClean="0"/>
              <a:t>Uykusuzluk sonucunda neler olmasından korkuyorsunuz? </a:t>
            </a:r>
          </a:p>
          <a:p>
            <a:pPr>
              <a:defRPr/>
            </a:pPr>
            <a:r>
              <a:rPr lang="tr-TR" sz="2700" dirty="0" smtClean="0"/>
              <a:t>Uykusuz kalma sonucunda olabilecek en kötü şey nedir? </a:t>
            </a:r>
          </a:p>
          <a:p>
            <a:pPr>
              <a:defRPr/>
            </a:pPr>
            <a:r>
              <a:rPr lang="tr-TR" sz="2700" dirty="0" smtClean="0"/>
              <a:t>Bu düşüncenizi önceki deneyimlerinizde destekleyen ne tür kanıtlar var? </a:t>
            </a:r>
          </a:p>
          <a:p>
            <a:pPr>
              <a:defRPr/>
            </a:pPr>
            <a:endParaRPr lang="tr-TR" sz="2700" dirty="0"/>
          </a:p>
        </p:txBody>
      </p:sp>
      <p:sp>
        <p:nvSpPr>
          <p:cNvPr id="346116" name="4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7281334" y="6939139"/>
            <a:ext cx="2543528" cy="529167"/>
          </a:xfrm>
          <a:prstGeom prst="rect">
            <a:avLst/>
          </a:prstGeom>
          <a:noFill/>
        </p:spPr>
        <p:txBody>
          <a:bodyPr lIns="101599" tIns="50799" rIns="101599" bIns="50799"/>
          <a:lstStyle/>
          <a:p>
            <a:fld id="{09AB7885-6311-4874-B470-E101192F4B7D}" type="slidenum">
              <a:rPr lang="tr-TR" smtClean="0"/>
              <a:pPr/>
              <a:t>41</a:t>
            </a:fld>
            <a:endParaRPr lang="tr-TR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Ameliyatlar uyutularak</a:t>
            </a:r>
            <a:br>
              <a:rPr lang="tr-TR" dirty="0"/>
            </a:br>
            <a:r>
              <a:rPr lang="tr-TR" dirty="0"/>
              <a:t>terapi uyanık yapılır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drsuguz@gmail.com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6154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title"/>
          </p:nvPr>
        </p:nvSpPr>
        <p:spPr>
          <a:xfrm>
            <a:off x="903536" y="281608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REM uykusu: </a:t>
            </a:r>
            <a:endParaRPr lang="tr-TR" altLang="tr-TR" dirty="0" smtClean="0"/>
          </a:p>
        </p:txBody>
      </p:sp>
      <p:sp>
        <p:nvSpPr>
          <p:cNvPr id="4099" name="2 İçerik Yer Tutucusu"/>
          <p:cNvSpPr>
            <a:spLocks noGrp="1"/>
          </p:cNvSpPr>
          <p:nvPr>
            <p:ph idx="1"/>
          </p:nvPr>
        </p:nvSpPr>
        <p:spPr>
          <a:xfrm>
            <a:off x="1119560" y="2657872"/>
            <a:ext cx="8178800" cy="11430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EEG </a:t>
            </a:r>
            <a:r>
              <a:rPr lang="tr-TR" altLang="tr-TR" dirty="0" smtClean="0"/>
              <a:t>değişiklikleri 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hızlı </a:t>
            </a:r>
            <a:r>
              <a:rPr lang="tr-TR" altLang="tr-TR" dirty="0" smtClean="0"/>
              <a:t>göz hareketleri, 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solunum</a:t>
            </a:r>
            <a:r>
              <a:rPr lang="tr-TR" altLang="tr-TR" dirty="0" smtClean="0"/>
              <a:t>, kan basıncı ve nabızda düzensizlik, 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peniste </a:t>
            </a:r>
            <a:r>
              <a:rPr lang="tr-TR" altLang="tr-TR" dirty="0" smtClean="0"/>
              <a:t>sertleşme, kaslarda hareketler olur. 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Düşler görülür.</a:t>
            </a:r>
          </a:p>
          <a:p>
            <a:pPr eaLnBrk="1" hangingPunct="1"/>
            <a:r>
              <a:rPr lang="tr-TR" dirty="0" smtClean="0"/>
              <a:t>Gece boyunca uykuda 4-6 kez REM dönemi olur.   </a:t>
            </a: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612606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687512" y="569640"/>
            <a:ext cx="8178800" cy="19812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REM</a:t>
            </a:r>
            <a:endParaRPr lang="tr-TR" altLang="tr-TR" dirty="0" smtClean="0"/>
          </a:p>
        </p:txBody>
      </p:sp>
      <p:sp>
        <p:nvSpPr>
          <p:cNvPr id="6147" name="2 İçerik Yer Tutucusu"/>
          <p:cNvSpPr>
            <a:spLocks noGrp="1"/>
          </p:cNvSpPr>
          <p:nvPr>
            <p:ph idx="1"/>
          </p:nvPr>
        </p:nvSpPr>
        <p:spPr>
          <a:xfrm>
            <a:off x="1119560" y="2657872"/>
            <a:ext cx="8178800" cy="11430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Normal uykuda ilk dönemi uykuya geçişten 90-120 </a:t>
            </a:r>
            <a:r>
              <a:rPr lang="tr-TR" altLang="tr-TR" dirty="0" err="1" smtClean="0"/>
              <a:t>dk</a:t>
            </a:r>
            <a:r>
              <a:rPr lang="tr-TR" altLang="tr-TR" dirty="0" smtClean="0"/>
              <a:t> sonra belirir (REM </a:t>
            </a:r>
            <a:r>
              <a:rPr lang="tr-TR" altLang="tr-TR" dirty="0" err="1" smtClean="0"/>
              <a:t>latansı</a:t>
            </a:r>
            <a:r>
              <a:rPr lang="tr-TR" altLang="tr-TR" dirty="0" smtClean="0"/>
              <a:t>).</a:t>
            </a:r>
          </a:p>
          <a:p>
            <a:pPr eaLnBrk="1" hangingPunct="1"/>
            <a:r>
              <a:rPr lang="tr-TR" altLang="tr-TR" dirty="0" smtClean="0"/>
              <a:t>Uykunun ilk saatlerindeki REM uykusu 5-10 </a:t>
            </a:r>
            <a:r>
              <a:rPr lang="tr-TR" altLang="tr-TR" dirty="0" err="1" smtClean="0"/>
              <a:t>dk</a:t>
            </a:r>
            <a:r>
              <a:rPr lang="tr-TR" altLang="tr-TR" dirty="0" smtClean="0"/>
              <a:t>, son saatlerdeki 20-40 </a:t>
            </a:r>
            <a:r>
              <a:rPr lang="tr-TR" altLang="tr-TR" dirty="0" err="1" smtClean="0"/>
              <a:t>dk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dır</a:t>
            </a:r>
            <a:r>
              <a:rPr lang="tr-TR" altLang="tr-TR" dirty="0" smtClean="0"/>
              <a:t>.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966009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>
          <a:xfrm>
            <a:off x="975544" y="641648"/>
            <a:ext cx="8178800" cy="1981200"/>
          </a:xfrm>
        </p:spPr>
        <p:txBody>
          <a:bodyPr/>
          <a:lstStyle/>
          <a:p>
            <a:pPr eaLnBrk="1" hangingPunct="1"/>
            <a:r>
              <a:rPr lang="tr-TR" dirty="0" smtClean="0"/>
              <a:t>NREM</a:t>
            </a:r>
            <a:endParaRPr lang="tr-TR" altLang="tr-TR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1528" y="2873896"/>
            <a:ext cx="81788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3600" dirty="0" smtClean="0"/>
              <a:t>sessiz </a:t>
            </a:r>
            <a:r>
              <a:rPr lang="tr-TR" sz="3600" dirty="0" smtClean="0"/>
              <a:t>uykudur. </a:t>
            </a:r>
            <a:endParaRPr lang="tr-TR" sz="3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3600" dirty="0" smtClean="0"/>
              <a:t>Uykunun </a:t>
            </a:r>
            <a:r>
              <a:rPr lang="tr-TR" sz="3600" dirty="0" smtClean="0"/>
              <a:t>toplam süresinin %</a:t>
            </a:r>
            <a:r>
              <a:rPr lang="tr-TR" sz="3600" dirty="0" smtClean="0"/>
              <a:t>85’i. </a:t>
            </a:r>
            <a:endParaRPr lang="tr-TR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3600" dirty="0" smtClean="0"/>
              <a:t>1</a:t>
            </a:r>
            <a:r>
              <a:rPr lang="tr-TR" sz="3600" dirty="0" smtClean="0"/>
              <a:t>. </a:t>
            </a:r>
            <a:r>
              <a:rPr lang="tr-TR" sz="3600" dirty="0" smtClean="0"/>
              <a:t>ve 2. </a:t>
            </a:r>
            <a:r>
              <a:rPr lang="tr-TR" sz="3600" dirty="0" smtClean="0"/>
              <a:t>evre </a:t>
            </a:r>
            <a:r>
              <a:rPr lang="tr-TR" sz="3600" dirty="0" err="1" smtClean="0"/>
              <a:t>yüzeyel</a:t>
            </a:r>
            <a:r>
              <a:rPr lang="tr-TR" sz="36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3600" dirty="0" smtClean="0"/>
              <a:t> </a:t>
            </a:r>
            <a:r>
              <a:rPr lang="tr-TR" sz="3600" dirty="0" smtClean="0"/>
              <a:t>3. </a:t>
            </a:r>
            <a:r>
              <a:rPr lang="tr-TR" sz="3600" dirty="0" smtClean="0"/>
              <a:t>ve 4. </a:t>
            </a:r>
            <a:r>
              <a:rPr lang="tr-TR" sz="3600" dirty="0" smtClean="0"/>
              <a:t>evre derin uyku dönemidir (Delta uykusu</a:t>
            </a:r>
            <a:r>
              <a:rPr lang="tr-TR" sz="3600" dirty="0" smtClean="0"/>
              <a:t>).</a:t>
            </a: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3005266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pic>
        <p:nvPicPr>
          <p:cNvPr id="31746" name="Picture 3" descr="stages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9600" y="713656"/>
            <a:ext cx="7681737" cy="422098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>
          <a:xfrm>
            <a:off x="975544" y="1001688"/>
            <a:ext cx="8178800" cy="11430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Uyku bozukluğu bazen başka bir bedensel ya da ruhsal hastalığın bir belirtisi olarak ortaya çıkabileceği gibi başlı başına ayrı bir hastalık olarak da görülebilir.</a:t>
            </a:r>
          </a:p>
          <a:p>
            <a:pPr eaLnBrk="1" hangingPunct="1"/>
            <a:r>
              <a:rPr lang="tr-TR" altLang="tr-TR" dirty="0" smtClean="0"/>
              <a:t>Ayrı bir hastalık olarak uyku bozukluğu sanılanın aksine sık görülmektedir.</a:t>
            </a:r>
          </a:p>
          <a:p>
            <a:pPr eaLnBrk="1" hangingPunct="1"/>
            <a:r>
              <a:rPr lang="tr-TR" altLang="tr-TR" dirty="0" smtClean="0"/>
              <a:t>Süreğen uyku bozukluğunun yaygınlığı %10-15 kadardır.</a:t>
            </a:r>
          </a:p>
          <a:p>
            <a:pPr eaLnBrk="1" hangingPunct="1">
              <a:buFont typeface="Arial" charset="0"/>
              <a:buNone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966131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FFFFFF"/>
      </a:dk1>
      <a:lt1>
        <a:srgbClr val="FFFFFF"/>
      </a:lt1>
      <a:dk2>
        <a:srgbClr val="FFFFFF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Chalkboard"/>
        <a:ea typeface=""/>
        <a:cs typeface=""/>
      </a:majorFont>
      <a:minorFont>
        <a:latin typeface="Chalkboard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>
            <a:alphaModFix amt="90000"/>
          </a:blip>
          <a:srcRect/>
          <a:tile tx="0" ty="0" sx="100000" sy="100000" flip="none" algn="tl"/>
        </a:blipFill>
        <a:ln w="25400" cap="flat" cmpd="sng" algn="ctr">
          <a:solidFill>
            <a:srgbClr val="FFFFFF">
              <a:alpha val="89999"/>
            </a:srgb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Chalkboar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>
            <a:alphaModFix amt="90000"/>
          </a:blip>
          <a:srcRect/>
          <a:tile tx="0" ty="0" sx="100000" sy="100000" flip="none" algn="tl"/>
        </a:blipFill>
        <a:ln w="25400" cap="flat" cmpd="sng" algn="ctr">
          <a:solidFill>
            <a:srgbClr val="FFFFFF">
              <a:alpha val="89999"/>
            </a:srgb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Chalkboard" pitchFamily="34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Pages>0</Pages>
  <Words>1119</Words>
  <Characters>0</Characters>
  <Application>Microsoft Office PowerPoint</Application>
  <PresentationFormat>Özel</PresentationFormat>
  <Lines>0</Lines>
  <Paragraphs>249</Paragraphs>
  <Slides>42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3" baseType="lpstr">
      <vt:lpstr>Title &amp; Subtitle</vt:lpstr>
      <vt:lpstr> Uyanma bozuklukları</vt:lpstr>
      <vt:lpstr>Ömrümüzün yaklaşık 1/3‘ü uykuda geçmektedir. </vt:lpstr>
      <vt:lpstr>Uyku merkezi</vt:lpstr>
      <vt:lpstr>Uyumak aktif bir iştir</vt:lpstr>
      <vt:lpstr>REM uykusu: </vt:lpstr>
      <vt:lpstr>REM</vt:lpstr>
      <vt:lpstr>NREM</vt:lpstr>
      <vt:lpstr>PowerPoint Sunusu</vt:lpstr>
      <vt:lpstr>PowerPoint Sunusu</vt:lpstr>
      <vt:lpstr>Değerlendirme</vt:lpstr>
      <vt:lpstr>DSM 5’de uyku bozuklukları </vt:lpstr>
      <vt:lpstr>DSM 5’de uyku bozuklukları </vt:lpstr>
      <vt:lpstr>İnsomni</vt:lpstr>
      <vt:lpstr>Kronik insomni</vt:lpstr>
      <vt:lpstr>PowerPoint Sunusu</vt:lpstr>
      <vt:lpstr>Uyku hijyeni:</vt:lpstr>
      <vt:lpstr>İnsomnia İlaç tedavisi</vt:lpstr>
      <vt:lpstr>Benzodiazepinler</vt:lpstr>
      <vt:lpstr>Zopiklon:</vt:lpstr>
      <vt:lpstr>Diğer İlaçlar.</vt:lpstr>
      <vt:lpstr>Melatonin:  </vt:lpstr>
      <vt:lpstr>Narkolepsi</vt:lpstr>
      <vt:lpstr>PowerPoint Sunusu</vt:lpstr>
      <vt:lpstr>Sirkadiyen uyku bozuklukları Jet Lag</vt:lpstr>
      <vt:lpstr>Huzursuz bacak sendromu</vt:lpstr>
      <vt:lpstr>Huzursuz bacak sendromu</vt:lpstr>
      <vt:lpstr>Huzursuz bacak sendromu</vt:lpstr>
      <vt:lpstr>Huzursuz bacak sendromu</vt:lpstr>
      <vt:lpstr>Parasomniler</vt:lpstr>
      <vt:lpstr>Konfüzyonel uyanma</vt:lpstr>
      <vt:lpstr>Uyku terörü</vt:lpstr>
      <vt:lpstr>Uyurgezerlik</vt:lpstr>
      <vt:lpstr>REM uykusu davranış bozukluğu</vt:lpstr>
      <vt:lpstr>Kabus bozukluğu</vt:lpstr>
      <vt:lpstr>Çocukluk çağı insomnisi</vt:lpstr>
      <vt:lpstr>Çocukluk çağı insomnisi</vt:lpstr>
      <vt:lpstr>Çocukluk çağı insomnisi</vt:lpstr>
      <vt:lpstr>İnsomniyanın Bilişsel Davranış Terapisi</vt:lpstr>
      <vt:lpstr>Tedavi hedefleri </vt:lpstr>
      <vt:lpstr>Kognitif etkenler </vt:lpstr>
      <vt:lpstr>Uykusuzluk sorununu incelerken  araştırıcı sorulara örnekler </vt:lpstr>
      <vt:lpstr>Ameliyatlar uyutularak terapi uyanık yapılır.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Classroom Instruction That Works</dc:title>
  <dc:creator>Aysun</dc:creator>
  <cp:lastModifiedBy>Aysun</cp:lastModifiedBy>
  <cp:revision>88</cp:revision>
  <dcterms:modified xsi:type="dcterms:W3CDTF">2018-11-09T05:43:58Z</dcterms:modified>
</cp:coreProperties>
</file>