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74"/>
  </p:notesMasterIdLst>
  <p:sldIdLst>
    <p:sldId id="256" r:id="rId2"/>
    <p:sldId id="257" r:id="rId3"/>
    <p:sldId id="282" r:id="rId4"/>
    <p:sldId id="258" r:id="rId5"/>
    <p:sldId id="283" r:id="rId6"/>
    <p:sldId id="284" r:id="rId7"/>
    <p:sldId id="287" r:id="rId8"/>
    <p:sldId id="286" r:id="rId9"/>
    <p:sldId id="296" r:id="rId10"/>
    <p:sldId id="288" r:id="rId11"/>
    <p:sldId id="289" r:id="rId12"/>
    <p:sldId id="291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292" r:id="rId22"/>
    <p:sldId id="304" r:id="rId23"/>
    <p:sldId id="303" r:id="rId24"/>
    <p:sldId id="336" r:id="rId25"/>
    <p:sldId id="338" r:id="rId26"/>
    <p:sldId id="337" r:id="rId27"/>
    <p:sldId id="352" r:id="rId28"/>
    <p:sldId id="302" r:id="rId29"/>
    <p:sldId id="301" r:id="rId30"/>
    <p:sldId id="350" r:id="rId31"/>
    <p:sldId id="300" r:id="rId32"/>
    <p:sldId id="299" r:id="rId33"/>
    <p:sldId id="298" r:id="rId34"/>
    <p:sldId id="365" r:id="rId35"/>
    <p:sldId id="308" r:id="rId36"/>
    <p:sldId id="307" r:id="rId37"/>
    <p:sldId id="333" r:id="rId38"/>
    <p:sldId id="312" r:id="rId39"/>
    <p:sldId id="262" r:id="rId40"/>
    <p:sldId id="309" r:id="rId41"/>
    <p:sldId id="311" r:id="rId42"/>
    <p:sldId id="310" r:id="rId43"/>
    <p:sldId id="313" r:id="rId44"/>
    <p:sldId id="334" r:id="rId45"/>
    <p:sldId id="341" r:id="rId46"/>
    <p:sldId id="314" r:id="rId47"/>
    <p:sldId id="315" r:id="rId48"/>
    <p:sldId id="317" r:id="rId49"/>
    <p:sldId id="320" r:id="rId50"/>
    <p:sldId id="319" r:id="rId51"/>
    <p:sldId id="318" r:id="rId52"/>
    <p:sldId id="316" r:id="rId53"/>
    <p:sldId id="344" r:id="rId54"/>
    <p:sldId id="349" r:id="rId55"/>
    <p:sldId id="321" r:id="rId56"/>
    <p:sldId id="322" r:id="rId57"/>
    <p:sldId id="345" r:id="rId58"/>
    <p:sldId id="346" r:id="rId59"/>
    <p:sldId id="325" r:id="rId60"/>
    <p:sldId id="326" r:id="rId61"/>
    <p:sldId id="324" r:id="rId62"/>
    <p:sldId id="323" r:id="rId63"/>
    <p:sldId id="327" r:id="rId64"/>
    <p:sldId id="328" r:id="rId65"/>
    <p:sldId id="340" r:id="rId66"/>
    <p:sldId id="330" r:id="rId67"/>
    <p:sldId id="339" r:id="rId68"/>
    <p:sldId id="332" r:id="rId69"/>
    <p:sldId id="331" r:id="rId70"/>
    <p:sldId id="329" r:id="rId71"/>
    <p:sldId id="306" r:id="rId72"/>
    <p:sldId id="305" r:id="rId7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BD62-0EF7-4BF0-85EB-605B7486C076}" type="datetimeFigureOut">
              <a:rPr lang="tr-TR" smtClean="0"/>
              <a:pPr/>
              <a:t>4.12.2018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65B93-E1C7-4B94-BDD1-6E1CEB8A1D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4526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Oranı %1 in altında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5B93-E1C7-4B94-BDD1-6E1CEB8A1DBF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2457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Ulusal salık ve </a:t>
            </a:r>
            <a:r>
              <a:rPr lang="tr-TR" dirty="0" err="1"/>
              <a:t>beslanme</a:t>
            </a:r>
            <a:r>
              <a:rPr lang="tr-TR" dirty="0"/>
              <a:t> </a:t>
            </a:r>
            <a:r>
              <a:rPr lang="tr-TR" dirty="0" err="1"/>
              <a:t>araştırmalrı</a:t>
            </a:r>
            <a:r>
              <a:rPr lang="tr-TR" baseline="0" dirty="0"/>
              <a:t> çalışması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5B93-E1C7-4B94-BDD1-6E1CEB8A1DBF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744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Başlık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Veri Yer Tutucus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68A8-9316-47AB-84EC-D37EAB538A4E}" type="datetimeFigureOut">
              <a:rPr lang="tr-TR" smtClean="0"/>
              <a:pPr/>
              <a:t>4.12.2018</a:t>
            </a:fld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D3469B-B3CB-40A8-9F2E-A9338BDEA7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68A8-9316-47AB-84EC-D37EAB538A4E}" type="datetimeFigureOut">
              <a:rPr lang="tr-TR" smtClean="0"/>
              <a:pPr/>
              <a:t>4.12.2018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469B-B3CB-40A8-9F2E-A9338BDEA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68A8-9316-47AB-84EC-D37EAB538A4E}" type="datetimeFigureOut">
              <a:rPr lang="tr-TR" smtClean="0"/>
              <a:pPr/>
              <a:t>4.12.2018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469B-B3CB-40A8-9F2E-A9338BDEA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2968A8-9316-47AB-84EC-D37EAB538A4E}" type="datetimeFigureOut">
              <a:rPr lang="tr-TR" smtClean="0"/>
              <a:pPr/>
              <a:t>4.12.2018</a:t>
            </a:fld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9D3469B-B3CB-40A8-9F2E-A9338BDEA7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Altbilgi Yer Tutucusu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68A8-9316-47AB-84EC-D37EAB538A4E}" type="datetimeFigureOut">
              <a:rPr lang="tr-TR" smtClean="0"/>
              <a:pPr/>
              <a:t>4.12.2018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469B-B3CB-40A8-9F2E-A9338BDEA7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7" name="Düz Bağlayıcı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68A8-9316-47AB-84EC-D37EAB538A4E}" type="datetimeFigureOut">
              <a:rPr lang="tr-TR" smtClean="0"/>
              <a:pPr/>
              <a:t>4.12.2018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469B-B3CB-40A8-9F2E-A9338BDEA7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469B-B3CB-40A8-9F2E-A9338BDEA7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68A8-9316-47AB-84EC-D37EAB538A4E}" type="datetimeFigureOut">
              <a:rPr lang="tr-TR" smtClean="0"/>
              <a:pPr/>
              <a:t>4.12.2018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2" name="İçerik Yer Tutucus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4" name="İçerik Yer Tutucus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68A8-9316-47AB-84EC-D37EAB538A4E}" type="datetimeFigureOut">
              <a:rPr lang="tr-TR" smtClean="0"/>
              <a:pPr/>
              <a:t>4.12.2018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469B-B3CB-40A8-9F2E-A9338BDEA7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68A8-9316-47AB-84EC-D37EAB538A4E}" type="datetimeFigureOut">
              <a:rPr lang="tr-TR" smtClean="0"/>
              <a:pPr/>
              <a:t>4.12.2018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469B-B3CB-40A8-9F2E-A9338BDEA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İçerik Yer Tutucus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1" name="Başlık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2968A8-9316-47AB-84EC-D37EAB538A4E}" type="datetimeFigureOut">
              <a:rPr lang="tr-TR" smtClean="0"/>
              <a:pPr/>
              <a:t>4.12.2018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D3469B-B3CB-40A8-9F2E-A9338BDEA7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/>
              <a:t>Resim eklemek için simgeyi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68A8-9316-47AB-84EC-D37EAB538A4E}" type="datetimeFigureOut">
              <a:rPr lang="tr-TR" smtClean="0"/>
              <a:pPr/>
              <a:t>4.12.2018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D3469B-B3CB-40A8-9F2E-A9338BDEA7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2968A8-9316-47AB-84EC-D37EAB538A4E}" type="datetimeFigureOut">
              <a:rPr lang="tr-TR" smtClean="0"/>
              <a:pPr/>
              <a:t>4.12.2018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9D3469B-B3CB-40A8-9F2E-A9338BDEA7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7160840" cy="2304256"/>
          </a:xfrm>
        </p:spPr>
        <p:txBody>
          <a:bodyPr>
            <a:normAutofit/>
          </a:bodyPr>
          <a:lstStyle/>
          <a:p>
            <a:r>
              <a:rPr lang="tr-TR" sz="1800" i="1" dirty="0"/>
              <a:t>Dr. Nilgün Çöl</a:t>
            </a:r>
          </a:p>
          <a:p>
            <a:r>
              <a:rPr lang="tr-TR" sz="1800" i="1" dirty="0"/>
              <a:t>Gaziantep Üniversitesi Tıp Fakültesi</a:t>
            </a:r>
          </a:p>
          <a:p>
            <a:r>
              <a:rPr lang="tr-TR" sz="1800" i="1" dirty="0"/>
              <a:t>Çocuk Sağlığı ve Hastalıkları AD. </a:t>
            </a:r>
          </a:p>
          <a:p>
            <a:r>
              <a:rPr lang="tr-TR" sz="1800" i="1" dirty="0"/>
              <a:t>Sosyal Pediatri BD.</a:t>
            </a:r>
          </a:p>
          <a:p>
            <a:r>
              <a:rPr lang="tr-TR" sz="1800" i="1" dirty="0"/>
              <a:t>21. Pratisyen Hekimlik Kongresi</a:t>
            </a:r>
          </a:p>
          <a:p>
            <a:r>
              <a:rPr lang="tr-TR" sz="1800" i="1" dirty="0"/>
              <a:t>Kasım 2018, Hatay</a:t>
            </a: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04705" y="1412777"/>
            <a:ext cx="6629400" cy="1728191"/>
          </a:xfrm>
        </p:spPr>
        <p:txBody>
          <a:bodyPr/>
          <a:lstStyle/>
          <a:p>
            <a:r>
              <a:rPr lang="tr-TR" dirty="0"/>
              <a:t>KİLOLU ÇOCUK</a:t>
            </a:r>
          </a:p>
        </p:txBody>
      </p:sp>
    </p:spTree>
    <p:extLst>
      <p:ext uri="{BB962C8B-B14F-4D97-AF65-F5344CB8AC3E}">
        <p14:creationId xmlns:p14="http://schemas.microsoft.com/office/powerpoint/2010/main" xmlns="" val="248206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85786" y="2000240"/>
            <a:ext cx="7901014" cy="4095760"/>
          </a:xfrm>
        </p:spPr>
        <p:txBody>
          <a:bodyPr/>
          <a:lstStyle/>
          <a:p>
            <a:r>
              <a:rPr lang="tr-TR" dirty="0"/>
              <a:t>Yağ dağılımının </a:t>
            </a:r>
          </a:p>
          <a:p>
            <a:pPr lvl="1"/>
            <a:r>
              <a:rPr lang="tr-TR" dirty="0"/>
              <a:t>%40-85’inden sorumlu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Etyoloji</a:t>
            </a:r>
            <a:r>
              <a:rPr lang="tr-TR" sz="3600" dirty="0"/>
              <a:t>-genetik faktörler</a:t>
            </a:r>
          </a:p>
        </p:txBody>
      </p:sp>
      <p:pic>
        <p:nvPicPr>
          <p:cNvPr id="5122" name="Picture 2" descr="C:\Users\DR-NILGUN-COL\Desktop\dna_9103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0694" y="3286124"/>
            <a:ext cx="3286148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924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00100" y="1785926"/>
            <a:ext cx="7686700" cy="4310074"/>
          </a:xfrm>
        </p:spPr>
        <p:txBody>
          <a:bodyPr>
            <a:normAutofit/>
          </a:bodyPr>
          <a:lstStyle/>
          <a:p>
            <a:r>
              <a:rPr lang="tr-TR" sz="2000" dirty="0" err="1"/>
              <a:t>Kortizol</a:t>
            </a:r>
            <a:r>
              <a:rPr lang="tr-TR" sz="2000" dirty="0"/>
              <a:t> fazlalığı</a:t>
            </a:r>
          </a:p>
          <a:p>
            <a:r>
              <a:rPr lang="tr-TR" sz="2000" dirty="0" err="1"/>
              <a:t>Hipotiroidi</a:t>
            </a:r>
            <a:endParaRPr lang="tr-TR" sz="2000" dirty="0"/>
          </a:p>
          <a:p>
            <a:r>
              <a:rPr lang="tr-TR" sz="2000" dirty="0"/>
              <a:t>Büyüme hormonu eksikliği</a:t>
            </a:r>
          </a:p>
          <a:p>
            <a:r>
              <a:rPr lang="tr-TR" sz="2000" dirty="0" err="1"/>
              <a:t>Psödohipoparatirodizm</a:t>
            </a:r>
            <a:r>
              <a:rPr lang="tr-TR" sz="2000" dirty="0"/>
              <a:t> tip 1</a:t>
            </a:r>
          </a:p>
          <a:p>
            <a:r>
              <a:rPr lang="tr-TR" sz="2000" dirty="0" err="1"/>
              <a:t>Kraniyofaringioma</a:t>
            </a:r>
            <a:endParaRPr lang="tr-TR" sz="2000" dirty="0"/>
          </a:p>
          <a:p>
            <a:r>
              <a:rPr lang="tr-TR" sz="2000" dirty="0" err="1"/>
              <a:t>Nöroendokrin</a:t>
            </a:r>
            <a:r>
              <a:rPr lang="tr-TR" sz="2000" dirty="0"/>
              <a:t> tümörler</a:t>
            </a:r>
          </a:p>
          <a:p>
            <a:endParaRPr lang="tr-TR" sz="2000" dirty="0"/>
          </a:p>
          <a:p>
            <a:pPr>
              <a:buNone/>
            </a:pPr>
            <a:r>
              <a:rPr lang="tr-TR" sz="2000" dirty="0">
                <a:cs typeface="Times New Roman"/>
              </a:rPr>
              <a:t>	→ </a:t>
            </a:r>
            <a:r>
              <a:rPr lang="tr-TR" sz="2000" dirty="0" err="1"/>
              <a:t>Obezite</a:t>
            </a:r>
            <a:r>
              <a:rPr lang="tr-TR" sz="2000" dirty="0"/>
              <a:t> hızlı başlayıp ilerler</a:t>
            </a:r>
          </a:p>
          <a:p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Etyoloji</a:t>
            </a:r>
            <a:r>
              <a:rPr lang="tr-TR" sz="3600" dirty="0"/>
              <a:t>-endokrin bozukluklar</a:t>
            </a:r>
          </a:p>
        </p:txBody>
      </p:sp>
    </p:spTree>
    <p:extLst>
      <p:ext uri="{BB962C8B-B14F-4D97-AF65-F5344CB8AC3E}">
        <p14:creationId xmlns:p14="http://schemas.microsoft.com/office/powerpoint/2010/main" xmlns="" val="235029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85786" y="1524000"/>
            <a:ext cx="7901014" cy="4572000"/>
          </a:xfrm>
        </p:spPr>
        <p:txBody>
          <a:bodyPr>
            <a:normAutofit fontScale="92500" lnSpcReduction="20000"/>
          </a:bodyPr>
          <a:lstStyle/>
          <a:p>
            <a:r>
              <a:rPr lang="tr-TR" sz="1800" dirty="0"/>
              <a:t>Gelişimin kritik </a:t>
            </a:r>
            <a:r>
              <a:rPr lang="tr-TR" sz="1800" dirty="0" err="1"/>
              <a:t>peryodları</a:t>
            </a:r>
            <a:r>
              <a:rPr lang="tr-TR" sz="1800" dirty="0"/>
              <a:t> boyunca </a:t>
            </a:r>
          </a:p>
          <a:p>
            <a:pPr lvl="1"/>
            <a:r>
              <a:rPr lang="tr-TR" sz="1800" dirty="0"/>
              <a:t>Çevresel faktörler ve besinlerin etkileşimi </a:t>
            </a:r>
          </a:p>
          <a:p>
            <a:pPr lvl="1"/>
            <a:r>
              <a:rPr lang="tr-TR" sz="1800" dirty="0" err="1"/>
              <a:t>Obezite</a:t>
            </a:r>
            <a:r>
              <a:rPr lang="tr-TR" sz="1800" dirty="0"/>
              <a:t> ve </a:t>
            </a:r>
            <a:r>
              <a:rPr lang="tr-TR" sz="1800" dirty="0" err="1"/>
              <a:t>metabolik</a:t>
            </a:r>
            <a:r>
              <a:rPr lang="tr-TR" sz="1800" dirty="0"/>
              <a:t> hastalıklara zemin hazırlıyor</a:t>
            </a:r>
          </a:p>
          <a:p>
            <a:pPr lvl="1">
              <a:buNone/>
            </a:pPr>
            <a:endParaRPr lang="tr-TR" sz="1800" dirty="0"/>
          </a:p>
          <a:p>
            <a:r>
              <a:rPr lang="tr-TR" sz="1800" dirty="0" err="1"/>
              <a:t>Gestasyonel</a:t>
            </a:r>
            <a:r>
              <a:rPr lang="tr-TR" sz="1800" dirty="0"/>
              <a:t> dönem</a:t>
            </a:r>
          </a:p>
          <a:p>
            <a:pPr lvl="1"/>
            <a:r>
              <a:rPr lang="tr-TR" sz="1800" dirty="0"/>
              <a:t>Annenin</a:t>
            </a:r>
          </a:p>
          <a:p>
            <a:pPr lvl="2"/>
            <a:r>
              <a:rPr lang="tr-TR" sz="1800" dirty="0"/>
              <a:t>Gebelik öncesi kilosunun fazla olması</a:t>
            </a:r>
          </a:p>
          <a:p>
            <a:pPr lvl="2"/>
            <a:r>
              <a:rPr lang="tr-TR" sz="1800" dirty="0"/>
              <a:t>Gebelik süresince</a:t>
            </a:r>
          </a:p>
          <a:p>
            <a:pPr lvl="3"/>
            <a:r>
              <a:rPr lang="tr-TR" sz="1800" dirty="0"/>
              <a:t>Fazla kilo alması, fazla miktarda şekerli gıda tüketmesi</a:t>
            </a:r>
          </a:p>
          <a:p>
            <a:pPr lvl="3"/>
            <a:r>
              <a:rPr lang="tr-TR" sz="1800" dirty="0"/>
              <a:t>Beslenme yetersizliği</a:t>
            </a:r>
          </a:p>
          <a:p>
            <a:pPr lvl="2"/>
            <a:r>
              <a:rPr lang="tr-TR" sz="1800" dirty="0"/>
              <a:t>Diyabet, </a:t>
            </a:r>
            <a:r>
              <a:rPr lang="tr-TR" sz="1800" dirty="0" err="1"/>
              <a:t>preeklempsi</a:t>
            </a:r>
            <a:r>
              <a:rPr lang="tr-TR" sz="1800" dirty="0"/>
              <a:t> varlığı</a:t>
            </a:r>
          </a:p>
          <a:p>
            <a:pPr lvl="1"/>
            <a:r>
              <a:rPr lang="tr-TR" sz="1800" dirty="0"/>
              <a:t>SGA, LGA, </a:t>
            </a:r>
            <a:r>
              <a:rPr lang="tr-TR" sz="1800" dirty="0" err="1"/>
              <a:t>preterm</a:t>
            </a:r>
            <a:r>
              <a:rPr lang="tr-TR" sz="1800" dirty="0"/>
              <a:t> doğum</a:t>
            </a:r>
          </a:p>
          <a:p>
            <a:pPr lvl="2"/>
            <a:r>
              <a:rPr lang="tr-TR" sz="1500" dirty="0"/>
              <a:t>İnsülin direnci fazla görülüyor</a:t>
            </a:r>
          </a:p>
          <a:p>
            <a:pPr lvl="1">
              <a:buNone/>
            </a:pPr>
            <a:endParaRPr lang="tr-TR" sz="1800" dirty="0"/>
          </a:p>
          <a:p>
            <a:r>
              <a:rPr lang="tr-TR" sz="1800" dirty="0"/>
              <a:t>Erken çocukluk dönemi</a:t>
            </a:r>
          </a:p>
          <a:p>
            <a:pPr lvl="1"/>
            <a:r>
              <a:rPr lang="tr-TR" sz="1800" dirty="0"/>
              <a:t>Fazla protein tüketimi </a:t>
            </a:r>
            <a:r>
              <a:rPr lang="tr-TR" sz="1800" dirty="0">
                <a:latin typeface="Times New Roman"/>
                <a:cs typeface="Times New Roman"/>
              </a:rPr>
              <a:t>→ </a:t>
            </a:r>
            <a:r>
              <a:rPr lang="tr-TR" sz="1800" dirty="0"/>
              <a:t>yatkınlık</a:t>
            </a:r>
          </a:p>
          <a:p>
            <a:pPr lvl="1"/>
            <a:r>
              <a:rPr lang="tr-TR" sz="1800" dirty="0"/>
              <a:t>Anne sütü </a:t>
            </a:r>
            <a:r>
              <a:rPr lang="tr-TR" sz="1800" dirty="0">
                <a:latin typeface="Times New Roman"/>
                <a:cs typeface="Times New Roman"/>
              </a:rPr>
              <a:t>→ </a:t>
            </a:r>
            <a:r>
              <a:rPr lang="tr-TR" sz="1800" dirty="0"/>
              <a:t>koruyucu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Etyoloji</a:t>
            </a:r>
            <a:r>
              <a:rPr lang="tr-TR" sz="3600" dirty="0"/>
              <a:t>-</a:t>
            </a:r>
            <a:r>
              <a:rPr lang="tr-TR" sz="3600" dirty="0" err="1"/>
              <a:t>metabolik</a:t>
            </a:r>
            <a:r>
              <a:rPr lang="tr-TR" sz="3600" dirty="0"/>
              <a:t> programlama</a:t>
            </a:r>
          </a:p>
        </p:txBody>
      </p:sp>
    </p:spTree>
    <p:extLst>
      <p:ext uri="{BB962C8B-B14F-4D97-AF65-F5344CB8AC3E}">
        <p14:creationId xmlns:p14="http://schemas.microsoft.com/office/powerpoint/2010/main" xmlns="" val="392188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28662" y="1285860"/>
            <a:ext cx="7758138" cy="4810140"/>
          </a:xfrm>
        </p:spPr>
        <p:txBody>
          <a:bodyPr>
            <a:normAutofit/>
          </a:bodyPr>
          <a:lstStyle/>
          <a:p>
            <a:r>
              <a:rPr lang="tr-TR" dirty="0"/>
              <a:t>Boya göre ağırlık (</a:t>
            </a:r>
            <a:r>
              <a:rPr lang="tr-TR" dirty="0" err="1"/>
              <a:t>Relatif</a:t>
            </a:r>
            <a:r>
              <a:rPr lang="tr-TR" dirty="0"/>
              <a:t> ağırlık-RA)</a:t>
            </a:r>
          </a:p>
          <a:p>
            <a:pPr>
              <a:buNone/>
            </a:pPr>
            <a:endParaRPr lang="tr-TR" dirty="0"/>
          </a:p>
          <a:p>
            <a:r>
              <a:rPr lang="tr-TR" sz="1800" dirty="0"/>
              <a:t>İlk 2 yaşta kullanılır</a:t>
            </a:r>
          </a:p>
          <a:p>
            <a:r>
              <a:rPr lang="tr-TR" sz="1800" dirty="0"/>
              <a:t>Çocuğun ölçülen ağırlığının ideal ağırlığına oranlanması ile hesaplanır</a:t>
            </a:r>
          </a:p>
          <a:p>
            <a:pPr lvl="1"/>
            <a:r>
              <a:rPr lang="tr-TR" sz="1600" dirty="0"/>
              <a:t>Hastanın ölçülen ağırlığı / aynı boydaki çocuğun normal ağırlığı x 100</a:t>
            </a:r>
          </a:p>
          <a:p>
            <a:r>
              <a:rPr lang="tr-TR" sz="1800" dirty="0"/>
              <a:t>İdeal ağırlık</a:t>
            </a:r>
          </a:p>
          <a:p>
            <a:pPr lvl="1"/>
            <a:r>
              <a:rPr lang="tr-TR" sz="1600" dirty="0"/>
              <a:t>Boyunun 50. </a:t>
            </a:r>
            <a:r>
              <a:rPr lang="tr-TR" sz="1600" dirty="0" err="1"/>
              <a:t>persentilde</a:t>
            </a:r>
            <a:r>
              <a:rPr lang="tr-TR" sz="1600" dirty="0"/>
              <a:t> olduğu yaşın </a:t>
            </a:r>
          </a:p>
          <a:p>
            <a:pPr lvl="1"/>
            <a:r>
              <a:rPr lang="tr-TR" sz="1600" dirty="0"/>
              <a:t>50. </a:t>
            </a:r>
            <a:r>
              <a:rPr lang="tr-TR" sz="1600" dirty="0" err="1"/>
              <a:t>persentildeki</a:t>
            </a:r>
            <a:r>
              <a:rPr lang="tr-TR" sz="1600" dirty="0"/>
              <a:t> ağırlığı </a:t>
            </a:r>
          </a:p>
          <a:p>
            <a:pPr marL="365760" lvl="1" indent="0">
              <a:buNone/>
            </a:pPr>
            <a:endParaRPr lang="tr-TR" sz="1600" dirty="0"/>
          </a:p>
          <a:p>
            <a:r>
              <a:rPr lang="tr-TR" sz="1800" dirty="0"/>
              <a:t>%110-120 </a:t>
            </a:r>
            <a:r>
              <a:rPr lang="tr-TR" sz="1800" dirty="0">
                <a:cs typeface="Times New Roman"/>
              </a:rPr>
              <a:t>→</a:t>
            </a:r>
            <a:r>
              <a:rPr lang="tr-TR" sz="1800" dirty="0"/>
              <a:t> Fazla kilolu</a:t>
            </a:r>
          </a:p>
          <a:p>
            <a:r>
              <a:rPr lang="tr-TR" sz="1800" dirty="0"/>
              <a:t>%120-140</a:t>
            </a:r>
            <a:r>
              <a:rPr lang="tr-TR" sz="1800" dirty="0">
                <a:cs typeface="Times New Roman"/>
              </a:rPr>
              <a:t> →</a:t>
            </a:r>
            <a:r>
              <a:rPr lang="tr-TR" sz="1800" dirty="0"/>
              <a:t> </a:t>
            </a:r>
            <a:r>
              <a:rPr lang="tr-TR" sz="1800" dirty="0" err="1"/>
              <a:t>Obez</a:t>
            </a:r>
            <a:endParaRPr lang="tr-TR" sz="1800" dirty="0"/>
          </a:p>
          <a:p>
            <a:r>
              <a:rPr lang="tr-TR" sz="1800" dirty="0"/>
              <a:t>&gt;%140</a:t>
            </a:r>
            <a:r>
              <a:rPr lang="tr-TR" sz="1800" dirty="0">
                <a:cs typeface="Times New Roman"/>
              </a:rPr>
              <a:t> →</a:t>
            </a:r>
            <a:r>
              <a:rPr lang="tr-TR" sz="1800" dirty="0"/>
              <a:t> Ciddi </a:t>
            </a:r>
            <a:r>
              <a:rPr lang="tr-TR" sz="1800" dirty="0" err="1"/>
              <a:t>obez</a:t>
            </a:r>
            <a:endParaRPr lang="tr-TR" sz="1800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tr-TR" dirty="0"/>
              <a:t>Tanı</a:t>
            </a:r>
          </a:p>
        </p:txBody>
      </p:sp>
    </p:spTree>
    <p:extLst>
      <p:ext uri="{BB962C8B-B14F-4D97-AF65-F5344CB8AC3E}">
        <p14:creationId xmlns:p14="http://schemas.microsoft.com/office/powerpoint/2010/main" xmlns="" val="1221551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57224" y="1524000"/>
            <a:ext cx="7829576" cy="4572000"/>
          </a:xfrm>
        </p:spPr>
        <p:txBody>
          <a:bodyPr>
            <a:normAutofit lnSpcReduction="10000"/>
          </a:bodyPr>
          <a:lstStyle/>
          <a:p>
            <a:r>
              <a:rPr lang="tr-TR" dirty="0"/>
              <a:t>Beden kitle indeksi (BKİ)</a:t>
            </a:r>
          </a:p>
          <a:p>
            <a:pPr>
              <a:buNone/>
            </a:pPr>
            <a:endParaRPr lang="tr-TR" dirty="0"/>
          </a:p>
          <a:p>
            <a:r>
              <a:rPr lang="tr-TR" sz="1800" dirty="0"/>
              <a:t>2-18 yaşta kullanılır</a:t>
            </a:r>
          </a:p>
          <a:p>
            <a:r>
              <a:rPr lang="tr-TR" sz="1800" dirty="0"/>
              <a:t>Ağırlık (kg)/boy²(m²)</a:t>
            </a:r>
          </a:p>
          <a:p>
            <a:r>
              <a:rPr lang="tr-TR" sz="1800" dirty="0"/>
              <a:t>Bulunan değer çocuğun yaşı ve cinsiyetine göre </a:t>
            </a:r>
            <a:r>
              <a:rPr lang="tr-TR" sz="1800" dirty="0" err="1"/>
              <a:t>persentil</a:t>
            </a:r>
            <a:r>
              <a:rPr lang="tr-TR" sz="1800" dirty="0"/>
              <a:t> eğrisinde değerlendirilir</a:t>
            </a:r>
          </a:p>
          <a:p>
            <a:endParaRPr lang="tr-TR" sz="1800" dirty="0"/>
          </a:p>
          <a:p>
            <a:r>
              <a:rPr lang="tr-TR" sz="1800" dirty="0"/>
              <a:t>%5- &lt;%85. </a:t>
            </a:r>
            <a:r>
              <a:rPr lang="tr-TR" sz="1800" dirty="0" err="1"/>
              <a:t>persentil</a:t>
            </a:r>
            <a:r>
              <a:rPr lang="tr-TR" sz="1800" dirty="0"/>
              <a:t>  </a:t>
            </a:r>
            <a:r>
              <a:rPr lang="tr-TR" sz="1800" dirty="0">
                <a:cs typeface="Times New Roman"/>
              </a:rPr>
              <a:t>→</a:t>
            </a:r>
            <a:r>
              <a:rPr lang="tr-TR" sz="1800" dirty="0"/>
              <a:t> Normal kilolu</a:t>
            </a:r>
          </a:p>
          <a:p>
            <a:r>
              <a:rPr lang="tr-TR" sz="1800" dirty="0"/>
              <a:t>≥%85 - &lt;%95. </a:t>
            </a:r>
            <a:r>
              <a:rPr lang="tr-TR" sz="1800" dirty="0" err="1"/>
              <a:t>persentil</a:t>
            </a:r>
            <a:r>
              <a:rPr lang="tr-TR" sz="1800" dirty="0"/>
              <a:t> </a:t>
            </a:r>
            <a:r>
              <a:rPr lang="tr-TR" sz="1800" dirty="0">
                <a:cs typeface="Times New Roman"/>
              </a:rPr>
              <a:t>→ F</a:t>
            </a:r>
            <a:r>
              <a:rPr lang="tr-TR" sz="1800" dirty="0"/>
              <a:t>azla kilolu</a:t>
            </a:r>
          </a:p>
          <a:p>
            <a:r>
              <a:rPr lang="tr-TR" sz="1800" dirty="0"/>
              <a:t>≥%95. </a:t>
            </a:r>
            <a:r>
              <a:rPr lang="tr-TR" sz="1800" dirty="0" err="1"/>
              <a:t>persentil</a:t>
            </a:r>
            <a:r>
              <a:rPr lang="tr-TR" sz="1800" dirty="0"/>
              <a:t> </a:t>
            </a:r>
            <a:r>
              <a:rPr lang="tr-TR" sz="1800" dirty="0">
                <a:cs typeface="Times New Roman"/>
              </a:rPr>
              <a:t>→ </a:t>
            </a:r>
            <a:r>
              <a:rPr lang="tr-TR" sz="1800" dirty="0" err="1">
                <a:cs typeface="Times New Roman"/>
              </a:rPr>
              <a:t>O</a:t>
            </a:r>
            <a:r>
              <a:rPr lang="tr-TR" sz="1800" dirty="0" err="1"/>
              <a:t>bez</a:t>
            </a:r>
            <a:r>
              <a:rPr lang="tr-TR" sz="1800" dirty="0"/>
              <a:t> </a:t>
            </a:r>
          </a:p>
          <a:p>
            <a:r>
              <a:rPr lang="tr-TR" sz="1800" dirty="0"/>
              <a:t>≥%99. </a:t>
            </a:r>
            <a:r>
              <a:rPr lang="tr-TR" sz="1800" dirty="0" err="1"/>
              <a:t>persentil</a:t>
            </a:r>
            <a:r>
              <a:rPr lang="tr-TR" sz="1800" dirty="0"/>
              <a:t> </a:t>
            </a:r>
            <a:r>
              <a:rPr lang="tr-TR" sz="1800" dirty="0">
                <a:cs typeface="Times New Roman"/>
              </a:rPr>
              <a:t>→ C</a:t>
            </a:r>
            <a:r>
              <a:rPr lang="tr-TR" sz="1800" dirty="0"/>
              <a:t>iddi </a:t>
            </a:r>
            <a:r>
              <a:rPr lang="tr-TR" sz="1800" dirty="0" err="1"/>
              <a:t>obez</a:t>
            </a:r>
            <a:r>
              <a:rPr lang="tr-TR" sz="1800" dirty="0"/>
              <a:t> </a:t>
            </a:r>
          </a:p>
          <a:p>
            <a:endParaRPr lang="tr-TR" sz="1800" dirty="0"/>
          </a:p>
          <a:p>
            <a:pPr>
              <a:buNone/>
            </a:pPr>
            <a:r>
              <a:rPr lang="tr-TR" sz="1800" dirty="0"/>
              <a:t>					</a:t>
            </a:r>
            <a:r>
              <a:rPr lang="tr-TR" sz="1600" i="1" dirty="0" err="1"/>
              <a:t>Bundak</a:t>
            </a:r>
            <a:r>
              <a:rPr lang="tr-TR" sz="1600" i="1" dirty="0"/>
              <a:t> R. </a:t>
            </a:r>
            <a:r>
              <a:rPr lang="tr-TR" sz="1600" i="1" dirty="0" err="1"/>
              <a:t>Acta</a:t>
            </a:r>
            <a:r>
              <a:rPr lang="tr-TR" sz="1600" i="1" dirty="0"/>
              <a:t> Pediatr 2006; 95: 196.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Tanı</a:t>
            </a:r>
          </a:p>
        </p:txBody>
      </p:sp>
    </p:spTree>
    <p:extLst>
      <p:ext uri="{BB962C8B-B14F-4D97-AF65-F5344CB8AC3E}">
        <p14:creationId xmlns:p14="http://schemas.microsoft.com/office/powerpoint/2010/main" xmlns="" val="474057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DR-NILGUN-COL\Downloads\20181015_111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8000" y="357166"/>
            <a:ext cx="8128000" cy="5738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8142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SONY\Downloads\20181103_101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0891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034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SONY\Downloads\20181103_1014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424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2835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642910" y="1524000"/>
            <a:ext cx="8043890" cy="4572000"/>
          </a:xfrm>
        </p:spPr>
        <p:txBody>
          <a:bodyPr>
            <a:normAutofit lnSpcReduction="10000"/>
          </a:bodyPr>
          <a:lstStyle/>
          <a:p>
            <a:r>
              <a:rPr lang="tr-TR" sz="2000" dirty="0"/>
              <a:t>Beden kitle indeksi (BKİ)</a:t>
            </a:r>
          </a:p>
          <a:p>
            <a:pPr>
              <a:buNone/>
            </a:pPr>
            <a:endParaRPr lang="tr-TR" sz="2000" dirty="0"/>
          </a:p>
          <a:p>
            <a:r>
              <a:rPr lang="tr-TR" sz="2000" dirty="0"/>
              <a:t>“</a:t>
            </a:r>
            <a:r>
              <a:rPr lang="tr-TR" sz="2000" dirty="0" err="1"/>
              <a:t>Uluslarası</a:t>
            </a:r>
            <a:r>
              <a:rPr lang="tr-TR" sz="2000" dirty="0"/>
              <a:t> </a:t>
            </a:r>
            <a:r>
              <a:rPr lang="tr-TR" sz="2000" dirty="0" err="1"/>
              <a:t>Obezite</a:t>
            </a:r>
            <a:r>
              <a:rPr lang="tr-TR" sz="2000" dirty="0"/>
              <a:t> Çalışma Grubu (IOTF)” verileri</a:t>
            </a:r>
          </a:p>
          <a:p>
            <a:pPr lvl="1"/>
            <a:r>
              <a:rPr lang="tr-TR" sz="2000" dirty="0"/>
              <a:t>Brezilya, İngiltere, Hong Kong, Singapur, ABD, Hollanda </a:t>
            </a:r>
          </a:p>
          <a:p>
            <a:pPr lvl="1">
              <a:buNone/>
            </a:pPr>
            <a:endParaRPr lang="tr-TR" sz="2000" dirty="0"/>
          </a:p>
          <a:p>
            <a:r>
              <a:rPr lang="tr-TR" sz="2000" dirty="0"/>
              <a:t>BKI </a:t>
            </a:r>
            <a:r>
              <a:rPr lang="tr-TR" sz="2000" dirty="0" err="1"/>
              <a:t>cut</a:t>
            </a:r>
            <a:r>
              <a:rPr lang="tr-TR" sz="2000" dirty="0"/>
              <a:t>-</a:t>
            </a:r>
            <a:r>
              <a:rPr lang="tr-TR" sz="2000" dirty="0" err="1"/>
              <a:t>off</a:t>
            </a:r>
            <a:r>
              <a:rPr lang="tr-TR" sz="2000" dirty="0"/>
              <a:t> değerleri</a:t>
            </a:r>
          </a:p>
          <a:p>
            <a:pPr lvl="1"/>
            <a:r>
              <a:rPr lang="tr-TR" sz="2000" dirty="0"/>
              <a:t>≥ 25 kg/m² </a:t>
            </a:r>
            <a:r>
              <a:rPr lang="tr-TR" sz="2000" dirty="0">
                <a:cs typeface="Times New Roman"/>
              </a:rPr>
              <a:t>→ Fazla kilolu (</a:t>
            </a:r>
            <a:r>
              <a:rPr lang="tr-TR" sz="2000" dirty="0"/>
              <a:t>≥%85 - &lt;%95. </a:t>
            </a:r>
            <a:r>
              <a:rPr lang="tr-TR" sz="2000" dirty="0" err="1"/>
              <a:t>persentil</a:t>
            </a:r>
            <a:r>
              <a:rPr lang="tr-TR" sz="2000" dirty="0"/>
              <a:t> )</a:t>
            </a:r>
            <a:endParaRPr lang="tr-TR" sz="2000" dirty="0">
              <a:cs typeface="Times New Roman"/>
            </a:endParaRPr>
          </a:p>
          <a:p>
            <a:pPr lvl="1"/>
            <a:r>
              <a:rPr lang="tr-TR" sz="2000" dirty="0">
                <a:cs typeface="Times New Roman"/>
              </a:rPr>
              <a:t>≥ 30 </a:t>
            </a:r>
            <a:r>
              <a:rPr lang="tr-TR" sz="2000" dirty="0"/>
              <a:t>kg/m² </a:t>
            </a:r>
            <a:r>
              <a:rPr lang="tr-TR" sz="2000" dirty="0">
                <a:cs typeface="Times New Roman"/>
              </a:rPr>
              <a:t>→ </a:t>
            </a:r>
            <a:r>
              <a:rPr lang="tr-TR" sz="2000" dirty="0" err="1">
                <a:cs typeface="Times New Roman"/>
              </a:rPr>
              <a:t>Obez</a:t>
            </a:r>
            <a:r>
              <a:rPr lang="tr-TR" sz="2000" dirty="0">
                <a:cs typeface="Times New Roman"/>
              </a:rPr>
              <a:t> (</a:t>
            </a:r>
            <a:r>
              <a:rPr lang="tr-TR" sz="2000" dirty="0"/>
              <a:t>≥%95. </a:t>
            </a:r>
            <a:r>
              <a:rPr lang="tr-TR" sz="2000" dirty="0" err="1"/>
              <a:t>persentil</a:t>
            </a:r>
            <a:r>
              <a:rPr lang="tr-TR" sz="2000" dirty="0"/>
              <a:t>) </a:t>
            </a:r>
            <a:endParaRPr lang="tr-TR" sz="2000" dirty="0">
              <a:cs typeface="Times New Roman"/>
            </a:endParaRPr>
          </a:p>
          <a:p>
            <a:pPr lvl="1"/>
            <a:endParaRPr lang="tr-TR" sz="2000" dirty="0">
              <a:cs typeface="Times New Roman"/>
            </a:endParaRPr>
          </a:p>
          <a:p>
            <a:pPr marL="365760" lvl="1" indent="0">
              <a:buNone/>
            </a:pPr>
            <a:endParaRPr lang="tr-TR" sz="2000" dirty="0">
              <a:cs typeface="Times New Roman"/>
            </a:endParaRPr>
          </a:p>
          <a:p>
            <a:pPr lvl="1"/>
            <a:endParaRPr lang="tr-TR" sz="2200" dirty="0">
              <a:latin typeface="Times New Roman"/>
              <a:cs typeface="Times New Roman"/>
            </a:endParaRPr>
          </a:p>
          <a:p>
            <a:pPr lvl="1"/>
            <a:endParaRPr lang="tr-TR" sz="2200" dirty="0">
              <a:latin typeface="Times New Roman"/>
              <a:cs typeface="Times New Roman"/>
            </a:endParaRPr>
          </a:p>
          <a:p>
            <a:pPr lvl="1">
              <a:buNone/>
            </a:pPr>
            <a:r>
              <a:rPr lang="tr-TR" sz="1600" i="1" dirty="0">
                <a:cs typeface="Times New Roman"/>
              </a:rPr>
              <a:t>					</a:t>
            </a:r>
            <a:r>
              <a:rPr lang="tr-TR" sz="1600" i="1" dirty="0" err="1">
                <a:cs typeface="Times New Roman"/>
              </a:rPr>
              <a:t>Cole</a:t>
            </a:r>
            <a:r>
              <a:rPr lang="tr-TR" sz="1600" i="1" dirty="0">
                <a:cs typeface="Times New Roman"/>
              </a:rPr>
              <a:t> TJ. et. al. BMJ 2000; 320: 1240-3.</a:t>
            </a:r>
            <a:endParaRPr lang="tr-TR" sz="1600" i="1" dirty="0"/>
          </a:p>
          <a:p>
            <a:pPr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Tanı</a:t>
            </a:r>
          </a:p>
        </p:txBody>
      </p:sp>
    </p:spTree>
    <p:extLst>
      <p:ext uri="{BB962C8B-B14F-4D97-AF65-F5344CB8AC3E}">
        <p14:creationId xmlns:p14="http://schemas.microsoft.com/office/powerpoint/2010/main" xmlns="" val="1457610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DR-NILGUN-COL\Downloads\20181102_1115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429684" cy="6429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31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5852" y="1928802"/>
            <a:ext cx="7400948" cy="4167198"/>
          </a:xfrm>
        </p:spPr>
        <p:txBody>
          <a:bodyPr>
            <a:normAutofit/>
          </a:bodyPr>
          <a:lstStyle/>
          <a:p>
            <a:r>
              <a:rPr lang="tr-TR" sz="2400" dirty="0"/>
              <a:t>Yağ dokularında </a:t>
            </a:r>
          </a:p>
          <a:p>
            <a:r>
              <a:rPr lang="tr-TR" sz="2400" dirty="0"/>
              <a:t>Sağlığı bozacak ölçüde </a:t>
            </a:r>
          </a:p>
          <a:p>
            <a:r>
              <a:rPr lang="tr-TR" sz="2400" dirty="0"/>
              <a:t>Anormal veya aşırı miktarda yağ birikmesi</a:t>
            </a:r>
          </a:p>
          <a:p>
            <a:endParaRPr lang="tr-TR" sz="2400" dirty="0"/>
          </a:p>
          <a:p>
            <a:r>
              <a:rPr lang="tr-TR" sz="2400" dirty="0" err="1"/>
              <a:t>Multifaktöryel</a:t>
            </a:r>
            <a:endParaRPr lang="tr-TR" sz="2400" dirty="0"/>
          </a:p>
          <a:p>
            <a:pPr lvl="1"/>
            <a:r>
              <a:rPr lang="tr-TR" sz="2200" dirty="0"/>
              <a:t>Genetik</a:t>
            </a:r>
          </a:p>
          <a:p>
            <a:pPr lvl="1"/>
            <a:r>
              <a:rPr lang="tr-TR" sz="2200" dirty="0"/>
              <a:t>Çevresel</a:t>
            </a:r>
          </a:p>
          <a:p>
            <a:pPr lvl="1"/>
            <a:r>
              <a:rPr lang="tr-TR" sz="2200" dirty="0"/>
              <a:t>Davranışsal</a:t>
            </a:r>
          </a:p>
          <a:p>
            <a:pPr lvl="1"/>
            <a:r>
              <a:rPr lang="tr-TR" sz="2200" dirty="0"/>
              <a:t>Kültürel faktörler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Tanım</a:t>
            </a:r>
          </a:p>
        </p:txBody>
      </p:sp>
    </p:spTree>
    <p:extLst>
      <p:ext uri="{BB962C8B-B14F-4D97-AF65-F5344CB8AC3E}">
        <p14:creationId xmlns:p14="http://schemas.microsoft.com/office/powerpoint/2010/main" xmlns="" val="3512095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000100" y="1714488"/>
            <a:ext cx="7686700" cy="4381512"/>
          </a:xfrm>
        </p:spPr>
        <p:txBody>
          <a:bodyPr>
            <a:normAutofit/>
          </a:bodyPr>
          <a:lstStyle/>
          <a:p>
            <a:r>
              <a:rPr lang="tr-TR" sz="2000" dirty="0"/>
              <a:t>Bel/boy  oranı (cm/cm)</a:t>
            </a:r>
          </a:p>
          <a:p>
            <a:pPr>
              <a:buNone/>
            </a:pPr>
            <a:endParaRPr lang="tr-TR" sz="2000" dirty="0"/>
          </a:p>
          <a:p>
            <a:pPr lvl="1"/>
            <a:r>
              <a:rPr lang="tr-TR" sz="2000" dirty="0"/>
              <a:t>&gt;0.50 </a:t>
            </a:r>
            <a:r>
              <a:rPr lang="tr-TR" sz="2000" dirty="0">
                <a:cs typeface="Times New Roman"/>
              </a:rPr>
              <a:t>→ </a:t>
            </a:r>
            <a:r>
              <a:rPr lang="tr-TR" sz="2000" dirty="0" err="1">
                <a:cs typeface="Times New Roman"/>
              </a:rPr>
              <a:t>Obezite</a:t>
            </a:r>
            <a:endParaRPr lang="tr-TR" sz="2000" dirty="0">
              <a:cs typeface="Times New Roman"/>
            </a:endParaRPr>
          </a:p>
          <a:p>
            <a:pPr>
              <a:buNone/>
            </a:pPr>
            <a:endParaRPr lang="tr-TR" sz="2000" dirty="0">
              <a:cs typeface="Times New Roman"/>
            </a:endParaRPr>
          </a:p>
          <a:p>
            <a:pPr>
              <a:buNone/>
            </a:pPr>
            <a:r>
              <a:rPr lang="tr-TR" sz="1600" i="1" dirty="0">
                <a:cs typeface="Times New Roman"/>
              </a:rPr>
              <a:t>				</a:t>
            </a:r>
            <a:r>
              <a:rPr lang="tr-TR" sz="1600" i="1" dirty="0" err="1">
                <a:cs typeface="Times New Roman"/>
              </a:rPr>
              <a:t>Bacopoulou</a:t>
            </a:r>
            <a:r>
              <a:rPr lang="tr-TR" sz="1600" i="1" dirty="0">
                <a:cs typeface="Times New Roman"/>
              </a:rPr>
              <a:t> F. et. al. BMC Pediatr 2015: 50.</a:t>
            </a:r>
            <a:endParaRPr lang="tr-TR" sz="1600" i="1" dirty="0"/>
          </a:p>
          <a:p>
            <a:endParaRPr lang="tr-TR" sz="2000" dirty="0"/>
          </a:p>
          <a:p>
            <a:r>
              <a:rPr lang="tr-TR" sz="2000" dirty="0"/>
              <a:t>Gaziantep</a:t>
            </a:r>
          </a:p>
          <a:p>
            <a:pPr>
              <a:buNone/>
            </a:pPr>
            <a:endParaRPr lang="tr-TR" sz="2000" dirty="0"/>
          </a:p>
          <a:p>
            <a:pPr lvl="1"/>
            <a:r>
              <a:rPr lang="tr-TR" sz="2000" dirty="0" err="1"/>
              <a:t>Obezite</a:t>
            </a:r>
            <a:r>
              <a:rPr lang="tr-TR" sz="2000" dirty="0"/>
              <a:t> </a:t>
            </a:r>
            <a:r>
              <a:rPr lang="tr-TR" sz="2000" dirty="0">
                <a:cs typeface="Times New Roman"/>
              </a:rPr>
              <a:t>→ </a:t>
            </a:r>
            <a:r>
              <a:rPr lang="en-US" sz="2000" dirty="0"/>
              <a:t>0.50</a:t>
            </a:r>
            <a:r>
              <a:rPr lang="tr-TR" sz="2000" dirty="0"/>
              <a:t> </a:t>
            </a:r>
          </a:p>
          <a:p>
            <a:pPr lvl="1"/>
            <a:r>
              <a:rPr lang="tr-TR" sz="2000" dirty="0"/>
              <a:t>A</a:t>
            </a:r>
            <a:r>
              <a:rPr lang="en-US" sz="2000" dirty="0" err="1"/>
              <a:t>bdominal</a:t>
            </a:r>
            <a:r>
              <a:rPr lang="en-US" sz="2000" dirty="0"/>
              <a:t> </a:t>
            </a:r>
            <a:r>
              <a:rPr lang="en-US" sz="2000" dirty="0" err="1"/>
              <a:t>obe</a:t>
            </a:r>
            <a:r>
              <a:rPr lang="tr-TR" sz="2000" dirty="0" err="1"/>
              <a:t>zite</a:t>
            </a:r>
            <a:r>
              <a:rPr lang="en-US" sz="2000" dirty="0"/>
              <a:t> </a:t>
            </a:r>
            <a:r>
              <a:rPr lang="tr-TR" sz="2000" dirty="0">
                <a:cs typeface="Times New Roman"/>
              </a:rPr>
              <a:t>→ </a:t>
            </a:r>
            <a:r>
              <a:rPr lang="en-US" sz="2000" dirty="0"/>
              <a:t>0.47</a:t>
            </a:r>
            <a:endParaRPr lang="tr-TR" sz="2000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/>
          </a:bodyPr>
          <a:lstStyle/>
          <a:p>
            <a:r>
              <a:rPr lang="tr-TR" sz="4000" dirty="0"/>
              <a:t>Tanı</a:t>
            </a:r>
          </a:p>
        </p:txBody>
      </p:sp>
    </p:spTree>
    <p:extLst>
      <p:ext uri="{BB962C8B-B14F-4D97-AF65-F5344CB8AC3E}">
        <p14:creationId xmlns:p14="http://schemas.microsoft.com/office/powerpoint/2010/main" xmlns="" val="4227874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142976" y="1524000"/>
            <a:ext cx="7543824" cy="4572000"/>
          </a:xfrm>
        </p:spPr>
        <p:txBody>
          <a:bodyPr>
            <a:normAutofit/>
          </a:bodyPr>
          <a:lstStyle/>
          <a:p>
            <a:r>
              <a:rPr lang="tr-TR" sz="2000" dirty="0" err="1"/>
              <a:t>Obezitenin</a:t>
            </a:r>
            <a:r>
              <a:rPr lang="tr-TR" sz="2000" dirty="0"/>
              <a:t> başlangıç yaşı</a:t>
            </a:r>
          </a:p>
          <a:p>
            <a:pPr lvl="1"/>
            <a:r>
              <a:rPr lang="tr-TR" sz="2000" dirty="0"/>
              <a:t>Genetik nedenler ve </a:t>
            </a:r>
            <a:r>
              <a:rPr lang="tr-TR" sz="2000" dirty="0" err="1"/>
              <a:t>sendromik</a:t>
            </a:r>
            <a:r>
              <a:rPr lang="tr-TR" sz="2000" dirty="0"/>
              <a:t> </a:t>
            </a:r>
            <a:r>
              <a:rPr lang="tr-TR" sz="2000" dirty="0" err="1"/>
              <a:t>obezite</a:t>
            </a:r>
            <a:r>
              <a:rPr lang="tr-TR" sz="2000" dirty="0"/>
              <a:t> </a:t>
            </a:r>
          </a:p>
          <a:p>
            <a:pPr lvl="1"/>
            <a:r>
              <a:rPr lang="tr-TR" sz="2000" dirty="0"/>
              <a:t>İki yaş öncesi başlar</a:t>
            </a:r>
          </a:p>
          <a:p>
            <a:pPr lvl="1">
              <a:buNone/>
            </a:pPr>
            <a:endParaRPr lang="tr-TR" sz="2000" dirty="0"/>
          </a:p>
          <a:p>
            <a:r>
              <a:rPr lang="tr-TR" sz="2000" dirty="0"/>
              <a:t>Diyet</a:t>
            </a:r>
          </a:p>
          <a:p>
            <a:pPr lvl="1"/>
            <a:r>
              <a:rPr lang="tr-TR" sz="2000" dirty="0" err="1"/>
              <a:t>Fast</a:t>
            </a:r>
            <a:r>
              <a:rPr lang="tr-TR" sz="2000" dirty="0"/>
              <a:t> </a:t>
            </a:r>
            <a:r>
              <a:rPr lang="tr-TR" sz="2000" dirty="0" err="1"/>
              <a:t>food</a:t>
            </a:r>
            <a:r>
              <a:rPr lang="tr-TR" sz="2000" dirty="0"/>
              <a:t>/sebze/meyve/şekerli gıda tüketimi</a:t>
            </a:r>
          </a:p>
          <a:p>
            <a:pPr lvl="1"/>
            <a:r>
              <a:rPr lang="tr-TR" sz="2000" dirty="0"/>
              <a:t>Porsiyon büyüklüğü</a:t>
            </a:r>
          </a:p>
          <a:p>
            <a:pPr lvl="1"/>
            <a:r>
              <a:rPr lang="tr-TR" sz="2000" dirty="0"/>
              <a:t>Kahvaltı alışkanlığı</a:t>
            </a:r>
          </a:p>
          <a:p>
            <a:pPr lvl="1"/>
            <a:r>
              <a:rPr lang="tr-TR" sz="2000" dirty="0"/>
              <a:t>Öğün sıklığı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Değerlendirme-</a:t>
            </a:r>
            <a:r>
              <a:rPr lang="tr-TR" sz="3600" dirty="0" err="1"/>
              <a:t>anamnez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605270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28662" y="1524000"/>
            <a:ext cx="7758138" cy="4833958"/>
          </a:xfrm>
        </p:spPr>
        <p:txBody>
          <a:bodyPr>
            <a:noAutofit/>
          </a:bodyPr>
          <a:lstStyle/>
          <a:p>
            <a:r>
              <a:rPr lang="tr-TR" sz="1800" dirty="0"/>
              <a:t>Fiziksel aktivite</a:t>
            </a:r>
          </a:p>
          <a:p>
            <a:pPr lvl="1"/>
            <a:r>
              <a:rPr lang="tr-TR" sz="1800" dirty="0" err="1"/>
              <a:t>Sedanter</a:t>
            </a:r>
            <a:r>
              <a:rPr lang="tr-TR" sz="1800" dirty="0"/>
              <a:t> davranışlar</a:t>
            </a:r>
          </a:p>
          <a:p>
            <a:pPr lvl="2"/>
            <a:r>
              <a:rPr lang="tr-TR" sz="1800" dirty="0"/>
              <a:t>TV/BS/video oyunları süresi</a:t>
            </a:r>
          </a:p>
          <a:p>
            <a:pPr lvl="1"/>
            <a:r>
              <a:rPr lang="tr-TR" sz="1800" dirty="0"/>
              <a:t>Fiziksel aktivite  süresi</a:t>
            </a:r>
          </a:p>
          <a:p>
            <a:pPr lvl="2"/>
            <a:r>
              <a:rPr lang="tr-TR" sz="1800" dirty="0"/>
              <a:t>Yürüyüş, oyun süreleri</a:t>
            </a:r>
          </a:p>
          <a:p>
            <a:r>
              <a:rPr lang="tr-TR" sz="1800" dirty="0"/>
              <a:t>Tıbbi </a:t>
            </a:r>
            <a:r>
              <a:rPr lang="tr-TR" sz="1800" dirty="0" err="1"/>
              <a:t>anamnez</a:t>
            </a:r>
            <a:endParaRPr lang="tr-TR" sz="1800" dirty="0"/>
          </a:p>
          <a:p>
            <a:pPr lvl="1"/>
            <a:r>
              <a:rPr lang="tr-TR" sz="1800" dirty="0"/>
              <a:t>Kullanılan ilaçlar</a:t>
            </a:r>
          </a:p>
          <a:p>
            <a:pPr lvl="1"/>
            <a:r>
              <a:rPr lang="tr-TR" sz="1800" dirty="0"/>
              <a:t>Eşlik eden semptomlar</a:t>
            </a:r>
          </a:p>
          <a:p>
            <a:pPr lvl="1"/>
            <a:r>
              <a:rPr lang="tr-TR" sz="1800" dirty="0"/>
              <a:t>Bilinen hastalıklar</a:t>
            </a:r>
          </a:p>
          <a:p>
            <a:r>
              <a:rPr lang="tr-TR" sz="1800" dirty="0"/>
              <a:t>Ailede </a:t>
            </a:r>
            <a:r>
              <a:rPr lang="tr-TR" sz="1800" dirty="0" err="1"/>
              <a:t>obezite</a:t>
            </a:r>
            <a:r>
              <a:rPr lang="tr-TR" sz="1800" dirty="0"/>
              <a:t> ve ilişkili hastalıklar varlığı</a:t>
            </a:r>
          </a:p>
          <a:p>
            <a:r>
              <a:rPr lang="tr-TR" sz="1800" dirty="0" err="1"/>
              <a:t>Psikososyal</a:t>
            </a:r>
            <a:r>
              <a:rPr lang="tr-TR" sz="1800" dirty="0"/>
              <a:t> </a:t>
            </a:r>
            <a:r>
              <a:rPr lang="tr-TR" sz="1800" dirty="0" err="1"/>
              <a:t>anamnez</a:t>
            </a:r>
            <a:endParaRPr lang="tr-TR" sz="1800" dirty="0"/>
          </a:p>
          <a:p>
            <a:pPr lvl="1"/>
            <a:r>
              <a:rPr lang="tr-TR" sz="1800" dirty="0"/>
              <a:t>Depresyon</a:t>
            </a:r>
          </a:p>
          <a:p>
            <a:pPr lvl="1"/>
            <a:r>
              <a:rPr lang="tr-TR" sz="1800" dirty="0"/>
              <a:t>Okul ve sosyal yaşam</a:t>
            </a:r>
          </a:p>
          <a:p>
            <a:r>
              <a:rPr lang="tr-TR" sz="1800" dirty="0"/>
              <a:t>Sigara kullanımı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tr-TR" sz="3600" dirty="0"/>
              <a:t>Değerlendirme-</a:t>
            </a:r>
            <a:r>
              <a:rPr lang="tr-TR" sz="3600" dirty="0" err="1"/>
              <a:t>anamnez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4159543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57224" y="1928802"/>
            <a:ext cx="7829576" cy="4167198"/>
          </a:xfrm>
        </p:spPr>
        <p:txBody>
          <a:bodyPr>
            <a:normAutofit/>
          </a:bodyPr>
          <a:lstStyle/>
          <a:p>
            <a:r>
              <a:rPr lang="tr-TR" sz="2000" dirty="0"/>
              <a:t>Yağ dağılımı</a:t>
            </a:r>
          </a:p>
          <a:p>
            <a:pPr>
              <a:buNone/>
            </a:pPr>
            <a:endParaRPr lang="tr-TR" sz="2000" dirty="0"/>
          </a:p>
          <a:p>
            <a:pPr lvl="1"/>
            <a:r>
              <a:rPr lang="tr-TR" sz="1800" dirty="0"/>
              <a:t>Bel çevresi ölçümü</a:t>
            </a:r>
          </a:p>
          <a:p>
            <a:pPr>
              <a:buNone/>
            </a:pPr>
            <a:endParaRPr lang="tr-TR" sz="2000" dirty="0"/>
          </a:p>
          <a:p>
            <a:r>
              <a:rPr lang="tr-TR" sz="2000" dirty="0"/>
              <a:t>Kan basıncı ölçümü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</a:t>
            </a:r>
          </a:p>
        </p:txBody>
      </p:sp>
      <p:pic>
        <p:nvPicPr>
          <p:cNvPr id="7170" name="Picture 2" descr="C:\Users\DR-NILGUN-COL\Desktop\15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2066" y="3286124"/>
            <a:ext cx="3214710" cy="3070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141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85786" y="1285860"/>
            <a:ext cx="7901014" cy="5143536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1-13 yaş</a:t>
            </a:r>
          </a:p>
          <a:p>
            <a:pPr>
              <a:buNone/>
            </a:pPr>
            <a:endParaRPr lang="tr-TR" dirty="0"/>
          </a:p>
          <a:p>
            <a:pPr lvl="1"/>
            <a:r>
              <a:rPr lang="tr-TR" sz="2100" dirty="0" err="1"/>
              <a:t>Normotansiyon</a:t>
            </a:r>
            <a:r>
              <a:rPr lang="tr-TR" sz="2100" dirty="0"/>
              <a:t> </a:t>
            </a:r>
          </a:p>
          <a:p>
            <a:pPr lvl="2"/>
            <a:r>
              <a:rPr lang="tr-TR" dirty="0"/>
              <a:t>SKB ve DKB &lt; 90. </a:t>
            </a:r>
            <a:r>
              <a:rPr lang="tr-TR" dirty="0" err="1"/>
              <a:t>persentil</a:t>
            </a:r>
            <a:endParaRPr lang="tr-TR" dirty="0"/>
          </a:p>
          <a:p>
            <a:pPr lvl="2">
              <a:buNone/>
            </a:pPr>
            <a:endParaRPr lang="tr-TR" dirty="0"/>
          </a:p>
          <a:p>
            <a:pPr lvl="1"/>
            <a:r>
              <a:rPr lang="tr-TR" sz="2100" dirty="0" err="1"/>
              <a:t>Prehipertansiyon</a:t>
            </a:r>
            <a:r>
              <a:rPr lang="tr-TR" sz="2100" dirty="0"/>
              <a:t> (yükselmiş kan basıncı)</a:t>
            </a:r>
          </a:p>
          <a:p>
            <a:pPr lvl="2"/>
            <a:r>
              <a:rPr lang="tr-TR" dirty="0"/>
              <a:t>SKB ve DKB ≥90. </a:t>
            </a:r>
            <a:r>
              <a:rPr lang="tr-TR" dirty="0" err="1"/>
              <a:t>persentil</a:t>
            </a:r>
            <a:r>
              <a:rPr lang="tr-TR" dirty="0"/>
              <a:t>  &lt;95. </a:t>
            </a:r>
            <a:r>
              <a:rPr lang="tr-TR" dirty="0" err="1"/>
              <a:t>persentil</a:t>
            </a:r>
            <a:r>
              <a:rPr lang="tr-TR" dirty="0"/>
              <a:t>  veya</a:t>
            </a:r>
          </a:p>
          <a:p>
            <a:pPr lvl="2"/>
            <a:r>
              <a:rPr lang="tr-TR" dirty="0"/>
              <a:t>120/80 </a:t>
            </a:r>
            <a:r>
              <a:rPr lang="tr-TR" dirty="0" err="1"/>
              <a:t>mmHg</a:t>
            </a:r>
            <a:r>
              <a:rPr lang="tr-TR" dirty="0"/>
              <a:t> - &lt;95. </a:t>
            </a:r>
            <a:r>
              <a:rPr lang="tr-TR" dirty="0" err="1"/>
              <a:t>persentil</a:t>
            </a:r>
            <a:r>
              <a:rPr lang="tr-TR" dirty="0"/>
              <a:t> </a:t>
            </a:r>
          </a:p>
          <a:p>
            <a:pPr lvl="2"/>
            <a:r>
              <a:rPr lang="tr-TR" dirty="0"/>
              <a:t>Hangisi daha düşükse</a:t>
            </a:r>
          </a:p>
          <a:p>
            <a:pPr lvl="1"/>
            <a:r>
              <a:rPr lang="tr-TR" sz="2100" dirty="0"/>
              <a:t>Evre 1 hipertansiyon</a:t>
            </a:r>
          </a:p>
          <a:p>
            <a:pPr lvl="2"/>
            <a:r>
              <a:rPr lang="tr-TR" dirty="0"/>
              <a:t>SKB ve DKB ≥95. </a:t>
            </a:r>
            <a:r>
              <a:rPr lang="tr-TR" dirty="0" err="1"/>
              <a:t>persentil</a:t>
            </a:r>
            <a:r>
              <a:rPr lang="tr-TR" dirty="0"/>
              <a:t> - &lt;95. </a:t>
            </a:r>
            <a:r>
              <a:rPr lang="tr-TR" dirty="0" err="1"/>
              <a:t>persentil</a:t>
            </a:r>
            <a:r>
              <a:rPr lang="tr-TR" dirty="0"/>
              <a:t> + 12 </a:t>
            </a:r>
            <a:r>
              <a:rPr lang="tr-TR" dirty="0" err="1"/>
              <a:t>mmHg</a:t>
            </a:r>
            <a:r>
              <a:rPr lang="tr-TR" dirty="0"/>
              <a:t> veya</a:t>
            </a:r>
          </a:p>
          <a:p>
            <a:pPr lvl="2"/>
            <a:r>
              <a:rPr lang="tr-TR" dirty="0"/>
              <a:t> 130/80 – 139/89 </a:t>
            </a:r>
            <a:r>
              <a:rPr lang="tr-TR" dirty="0" err="1"/>
              <a:t>mmHg</a:t>
            </a:r>
            <a:r>
              <a:rPr lang="tr-TR" dirty="0"/>
              <a:t> </a:t>
            </a:r>
          </a:p>
          <a:p>
            <a:pPr lvl="2"/>
            <a:r>
              <a:rPr lang="tr-TR" dirty="0"/>
              <a:t>Hangisi daha düşükse</a:t>
            </a:r>
          </a:p>
          <a:p>
            <a:pPr lvl="1"/>
            <a:r>
              <a:rPr lang="tr-TR" sz="2100" dirty="0"/>
              <a:t>Evre 2 hipertansiyon</a:t>
            </a:r>
          </a:p>
          <a:p>
            <a:pPr lvl="2"/>
            <a:r>
              <a:rPr lang="tr-TR" dirty="0"/>
              <a:t>SKB ve DKB ≥95. </a:t>
            </a:r>
            <a:r>
              <a:rPr lang="tr-TR" dirty="0" err="1"/>
              <a:t>persentil</a:t>
            </a:r>
            <a:r>
              <a:rPr lang="tr-TR" dirty="0"/>
              <a:t> + 12 </a:t>
            </a:r>
            <a:r>
              <a:rPr lang="tr-TR" dirty="0" err="1"/>
              <a:t>mmHg</a:t>
            </a:r>
            <a:r>
              <a:rPr lang="tr-TR" dirty="0"/>
              <a:t> veya</a:t>
            </a:r>
          </a:p>
          <a:p>
            <a:pPr lvl="2"/>
            <a:r>
              <a:rPr lang="tr-TR" dirty="0"/>
              <a:t>≥ 140/90 </a:t>
            </a:r>
            <a:r>
              <a:rPr lang="tr-TR" dirty="0" err="1"/>
              <a:t>mmHg</a:t>
            </a:r>
            <a:r>
              <a:rPr lang="tr-TR" dirty="0"/>
              <a:t> </a:t>
            </a:r>
          </a:p>
          <a:p>
            <a:pPr lvl="2"/>
            <a:r>
              <a:rPr lang="tr-TR" dirty="0"/>
              <a:t>Hangisi daha düşükse</a:t>
            </a:r>
          </a:p>
          <a:p>
            <a:pPr lvl="1"/>
            <a:endParaRPr lang="tr-TR" dirty="0"/>
          </a:p>
          <a:p>
            <a:pPr lvl="1">
              <a:buNone/>
            </a:pPr>
            <a:r>
              <a:rPr lang="tr-TR" sz="2300" i="1" dirty="0"/>
              <a:t>			</a:t>
            </a:r>
            <a:r>
              <a:rPr lang="tr-TR" sz="2100" i="1" dirty="0" err="1"/>
              <a:t>Flynn</a:t>
            </a:r>
            <a:r>
              <a:rPr lang="tr-TR" sz="2100" i="1" dirty="0"/>
              <a:t> JT. et al. </a:t>
            </a:r>
            <a:r>
              <a:rPr lang="tr-TR" sz="2100" i="1" dirty="0" err="1"/>
              <a:t>Pediatrics</a:t>
            </a:r>
            <a:r>
              <a:rPr lang="tr-TR" sz="2100" i="1" dirty="0"/>
              <a:t> 2017; 140. </a:t>
            </a:r>
            <a:r>
              <a:rPr lang="tr-TR" sz="2100" i="1" dirty="0" err="1"/>
              <a:t>doi</a:t>
            </a:r>
            <a:r>
              <a:rPr lang="tr-TR" sz="2100" i="1" dirty="0"/>
              <a:t>: 10.1542/</a:t>
            </a:r>
            <a:r>
              <a:rPr lang="tr-TR" sz="2100" i="1" dirty="0" err="1"/>
              <a:t>peds</a:t>
            </a:r>
            <a:r>
              <a:rPr lang="tr-TR" sz="2100" i="1" dirty="0"/>
              <a:t>.2017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tr-TR" sz="3600" dirty="0"/>
              <a:t>Fizik muayene-kan basıncı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DR-NILGUN-COL\Downloads\20181015_153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8000" y="357166"/>
            <a:ext cx="812800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14348" y="1524000"/>
            <a:ext cx="7972452" cy="4572000"/>
          </a:xfrm>
        </p:spPr>
        <p:txBody>
          <a:bodyPr>
            <a:normAutofit/>
          </a:bodyPr>
          <a:lstStyle/>
          <a:p>
            <a:r>
              <a:rPr lang="tr-TR" sz="2400" dirty="0"/>
              <a:t>≥ 13 yaş</a:t>
            </a:r>
          </a:p>
          <a:p>
            <a:pPr>
              <a:buNone/>
            </a:pPr>
            <a:endParaRPr lang="tr-TR" sz="1800" dirty="0"/>
          </a:p>
          <a:p>
            <a:pPr lvl="1"/>
            <a:r>
              <a:rPr lang="tr-TR" sz="1800" dirty="0" err="1"/>
              <a:t>Normotansiyon</a:t>
            </a:r>
            <a:r>
              <a:rPr lang="tr-TR" sz="1800" dirty="0"/>
              <a:t> </a:t>
            </a:r>
          </a:p>
          <a:p>
            <a:pPr lvl="2"/>
            <a:r>
              <a:rPr lang="tr-TR" sz="1800" dirty="0"/>
              <a:t>SKB/DKB &lt; 120/80 </a:t>
            </a:r>
            <a:r>
              <a:rPr lang="tr-TR" sz="1800" dirty="0" err="1"/>
              <a:t>mmHg</a:t>
            </a:r>
            <a:endParaRPr lang="tr-TR" sz="1800" dirty="0"/>
          </a:p>
          <a:p>
            <a:pPr lvl="2">
              <a:buNone/>
            </a:pPr>
            <a:endParaRPr lang="tr-TR" sz="1800" dirty="0"/>
          </a:p>
          <a:p>
            <a:pPr lvl="1"/>
            <a:r>
              <a:rPr lang="tr-TR" sz="1800" dirty="0" err="1"/>
              <a:t>Prehipertansiyon</a:t>
            </a:r>
            <a:r>
              <a:rPr lang="tr-TR" sz="1800" dirty="0"/>
              <a:t> (yükselmiş kan basıncı)</a:t>
            </a:r>
          </a:p>
          <a:p>
            <a:pPr lvl="2"/>
            <a:r>
              <a:rPr lang="tr-TR" sz="1800" dirty="0"/>
              <a:t>SKB 120-129 </a:t>
            </a:r>
            <a:r>
              <a:rPr lang="tr-TR" sz="1800" dirty="0" err="1"/>
              <a:t>mmHg</a:t>
            </a:r>
            <a:r>
              <a:rPr lang="tr-TR" sz="1800" dirty="0"/>
              <a:t> ve DKB&lt;80 </a:t>
            </a:r>
            <a:r>
              <a:rPr lang="tr-TR" sz="1800" dirty="0" err="1"/>
              <a:t>mmHg</a:t>
            </a:r>
            <a:endParaRPr lang="tr-TR" sz="1800" dirty="0"/>
          </a:p>
          <a:p>
            <a:pPr lvl="1"/>
            <a:r>
              <a:rPr lang="tr-TR" sz="1800" dirty="0"/>
              <a:t>Evre 1 hipertansiyon </a:t>
            </a:r>
          </a:p>
          <a:p>
            <a:pPr lvl="2"/>
            <a:r>
              <a:rPr lang="tr-TR" sz="1800" dirty="0"/>
              <a:t>SKB/DKB 130/80 - 139/89 </a:t>
            </a:r>
            <a:r>
              <a:rPr lang="tr-TR" sz="1800" dirty="0" err="1"/>
              <a:t>mmHg</a:t>
            </a:r>
            <a:endParaRPr lang="tr-TR" sz="1800" dirty="0"/>
          </a:p>
          <a:p>
            <a:pPr lvl="1"/>
            <a:r>
              <a:rPr lang="tr-TR" sz="1800" dirty="0"/>
              <a:t>Evre 2 hipertansiyon </a:t>
            </a:r>
          </a:p>
          <a:p>
            <a:pPr lvl="2"/>
            <a:r>
              <a:rPr lang="tr-TR" sz="1800" dirty="0"/>
              <a:t>SKB/DKB ≥ 140/90 </a:t>
            </a:r>
            <a:r>
              <a:rPr lang="tr-TR" sz="1800" dirty="0" err="1"/>
              <a:t>mmHg</a:t>
            </a:r>
            <a:endParaRPr lang="tr-TR" sz="1800" dirty="0"/>
          </a:p>
          <a:p>
            <a:pPr lvl="1"/>
            <a:endParaRPr lang="tr-TR" dirty="0"/>
          </a:p>
          <a:p>
            <a:pPr lvl="1">
              <a:buNone/>
            </a:pPr>
            <a:r>
              <a:rPr lang="tr-TR" sz="1600" i="1" dirty="0"/>
              <a:t>				</a:t>
            </a:r>
            <a:r>
              <a:rPr lang="tr-TR" sz="1600" i="1" dirty="0" err="1"/>
              <a:t>Flynn</a:t>
            </a:r>
            <a:r>
              <a:rPr lang="tr-TR" sz="1600" i="1" dirty="0"/>
              <a:t> JT. et al. </a:t>
            </a:r>
            <a:r>
              <a:rPr lang="tr-TR" sz="1600" i="1" dirty="0" err="1"/>
              <a:t>Pediatrics</a:t>
            </a:r>
            <a:r>
              <a:rPr lang="tr-TR" sz="1600" i="1" dirty="0"/>
              <a:t> 2017; 140. </a:t>
            </a:r>
            <a:r>
              <a:rPr lang="tr-TR" sz="1600" i="1" dirty="0" err="1"/>
              <a:t>doi</a:t>
            </a:r>
            <a:r>
              <a:rPr lang="tr-TR" sz="1600" i="1" dirty="0"/>
              <a:t>: 10.1542/</a:t>
            </a:r>
            <a:r>
              <a:rPr lang="tr-TR" sz="1600" i="1" dirty="0" err="1"/>
              <a:t>peds</a:t>
            </a:r>
            <a:r>
              <a:rPr lang="tr-TR" sz="1600" i="1" dirty="0"/>
              <a:t>.2017</a:t>
            </a:r>
          </a:p>
          <a:p>
            <a:pPr lvl="1"/>
            <a:endParaRPr lang="tr-TR" dirty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tr-TR" sz="3600" dirty="0"/>
              <a:t>Fizik muayene-kan basıncı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85786" y="1643050"/>
            <a:ext cx="7901014" cy="4452950"/>
          </a:xfrm>
        </p:spPr>
        <p:txBody>
          <a:bodyPr>
            <a:normAutofit/>
          </a:bodyPr>
          <a:lstStyle/>
          <a:p>
            <a:r>
              <a:rPr lang="tr-TR" sz="2000" dirty="0"/>
              <a:t>SKB/boy, DKB/boy oranı (</a:t>
            </a:r>
            <a:r>
              <a:rPr lang="tr-TR" sz="2000" dirty="0" err="1"/>
              <a:t>mmHg</a:t>
            </a:r>
            <a:r>
              <a:rPr lang="tr-TR" sz="2000" dirty="0"/>
              <a:t>/cm)</a:t>
            </a:r>
          </a:p>
          <a:p>
            <a:pPr>
              <a:buNone/>
            </a:pPr>
            <a:endParaRPr lang="tr-TR" sz="2000" dirty="0"/>
          </a:p>
          <a:p>
            <a:r>
              <a:rPr lang="tr-TR" sz="2000" dirty="0"/>
              <a:t>Erkeklerde ≥0.75  ve ≥0.46 </a:t>
            </a:r>
            <a:r>
              <a:rPr lang="tr-TR" sz="2000" dirty="0">
                <a:cs typeface="Times New Roman"/>
              </a:rPr>
              <a:t>→ Hipertansiyon</a:t>
            </a:r>
            <a:endParaRPr lang="tr-TR" sz="2000" dirty="0"/>
          </a:p>
          <a:p>
            <a:r>
              <a:rPr lang="tr-TR" sz="2000" dirty="0"/>
              <a:t>Kızlarda ≥0.75 ve ≥0.48 </a:t>
            </a:r>
            <a:r>
              <a:rPr lang="tr-TR" sz="2000" dirty="0">
                <a:cs typeface="Times New Roman"/>
              </a:rPr>
              <a:t>→ Hipertansiyon</a:t>
            </a:r>
          </a:p>
          <a:p>
            <a:pPr>
              <a:buNone/>
            </a:pPr>
            <a:endParaRPr lang="tr-TR" sz="2000" dirty="0"/>
          </a:p>
          <a:p>
            <a:pPr>
              <a:buNone/>
            </a:pPr>
            <a:r>
              <a:rPr lang="tr-TR" sz="1600" dirty="0"/>
              <a:t>					</a:t>
            </a:r>
            <a:r>
              <a:rPr lang="tr-TR" sz="1600" dirty="0" err="1"/>
              <a:t>Galescu</a:t>
            </a:r>
            <a:r>
              <a:rPr lang="tr-TR" sz="1600" dirty="0"/>
              <a:t> O. et. al. </a:t>
            </a:r>
            <a:r>
              <a:rPr lang="tr-TR" sz="1600" dirty="0" err="1"/>
              <a:t>Int</a:t>
            </a:r>
            <a:r>
              <a:rPr lang="tr-TR" sz="1600" dirty="0"/>
              <a:t> J Pediatr 2012: 253497.</a:t>
            </a:r>
          </a:p>
          <a:p>
            <a:endParaRPr lang="tr-TR" sz="2000" dirty="0"/>
          </a:p>
          <a:p>
            <a:r>
              <a:rPr lang="tr-TR" sz="2000" dirty="0"/>
              <a:t>Gaziantep’te </a:t>
            </a:r>
          </a:p>
          <a:p>
            <a:pPr>
              <a:buNone/>
            </a:pPr>
            <a:endParaRPr lang="tr-TR" sz="2000" dirty="0"/>
          </a:p>
          <a:p>
            <a:pPr lvl="1"/>
            <a:r>
              <a:rPr lang="tr-TR" sz="1800" dirty="0"/>
              <a:t>Erkeklerde ≥0.76  ve ≥0.46 </a:t>
            </a:r>
            <a:r>
              <a:rPr lang="tr-TR" sz="1800" dirty="0">
                <a:cs typeface="Times New Roman"/>
              </a:rPr>
              <a:t>→ Hipertansiyon</a:t>
            </a:r>
            <a:endParaRPr lang="tr-TR" sz="1800" dirty="0"/>
          </a:p>
          <a:p>
            <a:pPr lvl="1"/>
            <a:r>
              <a:rPr lang="tr-TR" sz="1800" dirty="0"/>
              <a:t>Kızlarda ≥0.78  ve ≥0.48 </a:t>
            </a:r>
            <a:r>
              <a:rPr lang="tr-TR" sz="1800" dirty="0">
                <a:cs typeface="Times New Roman"/>
              </a:rPr>
              <a:t>→ Hipertansiyon</a:t>
            </a:r>
            <a:endParaRPr lang="tr-TR" sz="1800" dirty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Fizik muayene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28662" y="1524000"/>
            <a:ext cx="7758138" cy="4572000"/>
          </a:xfrm>
        </p:spPr>
        <p:txBody>
          <a:bodyPr>
            <a:normAutofit/>
          </a:bodyPr>
          <a:lstStyle/>
          <a:p>
            <a:r>
              <a:rPr lang="tr-TR" sz="2000" dirty="0"/>
              <a:t>Boy ölçümü</a:t>
            </a:r>
          </a:p>
          <a:p>
            <a:pPr marL="640080" lvl="2">
              <a:spcBef>
                <a:spcPts val="600"/>
              </a:spcBef>
              <a:buClr>
                <a:schemeClr val="accent2"/>
              </a:buClr>
            </a:pPr>
            <a:r>
              <a:rPr lang="tr-TR" sz="2000" dirty="0"/>
              <a:t>Boy uzun</a:t>
            </a:r>
          </a:p>
          <a:p>
            <a:pPr lvl="2"/>
            <a:r>
              <a:rPr lang="tr-TR" sz="2000" dirty="0" err="1"/>
              <a:t>Eksojen</a:t>
            </a:r>
            <a:r>
              <a:rPr lang="tr-TR" sz="2000" dirty="0"/>
              <a:t> </a:t>
            </a:r>
            <a:r>
              <a:rPr lang="tr-TR" sz="2000" dirty="0" err="1"/>
              <a:t>obezite</a:t>
            </a:r>
            <a:r>
              <a:rPr lang="tr-TR" sz="2000" dirty="0"/>
              <a:t> </a:t>
            </a:r>
          </a:p>
          <a:p>
            <a:pPr marL="640080" lvl="2">
              <a:spcBef>
                <a:spcPts val="600"/>
              </a:spcBef>
              <a:buClr>
                <a:schemeClr val="accent2"/>
              </a:buClr>
            </a:pPr>
            <a:r>
              <a:rPr lang="tr-TR" sz="2000" dirty="0"/>
              <a:t>Boy kısa</a:t>
            </a:r>
          </a:p>
          <a:p>
            <a:pPr lvl="2"/>
            <a:r>
              <a:rPr lang="tr-TR" sz="2000" dirty="0"/>
              <a:t>Genetik/endokrin </a:t>
            </a:r>
          </a:p>
          <a:p>
            <a:r>
              <a:rPr lang="tr-TR" sz="2000" dirty="0"/>
              <a:t>Göz, saç, cilt</a:t>
            </a:r>
          </a:p>
          <a:p>
            <a:r>
              <a:rPr lang="tr-TR" sz="2000" dirty="0"/>
              <a:t>Batın</a:t>
            </a:r>
          </a:p>
          <a:p>
            <a:r>
              <a:rPr lang="tr-TR" sz="2000" dirty="0"/>
              <a:t>Kas iskelet sistemi</a:t>
            </a:r>
          </a:p>
          <a:p>
            <a:r>
              <a:rPr lang="tr-TR" sz="2000" dirty="0" err="1"/>
              <a:t>Genito</a:t>
            </a:r>
            <a:r>
              <a:rPr lang="tr-TR" sz="2000" dirty="0"/>
              <a:t> </a:t>
            </a:r>
            <a:r>
              <a:rPr lang="tr-TR" sz="2000" dirty="0" err="1"/>
              <a:t>üriner</a:t>
            </a:r>
            <a:r>
              <a:rPr lang="tr-TR" sz="2000" dirty="0"/>
              <a:t> sistem</a:t>
            </a:r>
          </a:p>
          <a:p>
            <a:r>
              <a:rPr lang="tr-TR" sz="2000" dirty="0"/>
              <a:t>Bilişsel gelişim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Fizik muayene</a:t>
            </a:r>
          </a:p>
        </p:txBody>
      </p:sp>
      <p:pic>
        <p:nvPicPr>
          <p:cNvPr id="6146" name="Picture 2" descr="C:\Users\DR-NILGUN-COL\Desktop\kizlar-ona-hasta_d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00173"/>
            <a:ext cx="3857651" cy="4214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4038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57224" y="1524000"/>
            <a:ext cx="7829576" cy="4572000"/>
          </a:xfrm>
        </p:spPr>
        <p:txBody>
          <a:bodyPr>
            <a:normAutofit/>
          </a:bodyPr>
          <a:lstStyle/>
          <a:p>
            <a:r>
              <a:rPr lang="tr-TR" sz="2000" dirty="0"/>
              <a:t>Açlık </a:t>
            </a:r>
            <a:r>
              <a:rPr lang="tr-TR" sz="2000" dirty="0" err="1"/>
              <a:t>lipid</a:t>
            </a:r>
            <a:r>
              <a:rPr lang="tr-TR" sz="2000" dirty="0"/>
              <a:t> profili</a:t>
            </a:r>
          </a:p>
          <a:p>
            <a:pPr lvl="1"/>
            <a:r>
              <a:rPr lang="tr-TR" sz="2000" dirty="0"/>
              <a:t>Total/LDL/HDL kolesterol, </a:t>
            </a:r>
            <a:r>
              <a:rPr lang="tr-TR" sz="2000" dirty="0" err="1"/>
              <a:t>Trigliserid</a:t>
            </a:r>
            <a:r>
              <a:rPr lang="tr-TR" sz="2000" dirty="0"/>
              <a:t>  </a:t>
            </a:r>
          </a:p>
          <a:p>
            <a:r>
              <a:rPr lang="tr-TR" sz="2000" dirty="0"/>
              <a:t>Hipertansiyon varsa</a:t>
            </a:r>
          </a:p>
          <a:p>
            <a:pPr lvl="1"/>
            <a:r>
              <a:rPr lang="tr-TR" sz="2000" dirty="0"/>
              <a:t>Tam kan </a:t>
            </a:r>
            <a:r>
              <a:rPr lang="tr-TR" sz="2000" dirty="0" err="1"/>
              <a:t>sayımı,elektrolit</a:t>
            </a:r>
            <a:r>
              <a:rPr lang="tr-TR" sz="2000" dirty="0"/>
              <a:t>/üre/</a:t>
            </a:r>
            <a:r>
              <a:rPr lang="tr-TR" sz="2000" dirty="0" err="1"/>
              <a:t>kreatinin</a:t>
            </a:r>
            <a:r>
              <a:rPr lang="tr-TR" sz="2000" dirty="0"/>
              <a:t>/renin düzeyleri, idrar analizi, </a:t>
            </a:r>
            <a:r>
              <a:rPr lang="tr-TR" sz="2000" dirty="0" err="1"/>
              <a:t>renal</a:t>
            </a:r>
            <a:r>
              <a:rPr lang="tr-TR" sz="2000" dirty="0"/>
              <a:t> ultrasonografi</a:t>
            </a:r>
          </a:p>
          <a:p>
            <a:pPr lvl="1">
              <a:buNone/>
            </a:pPr>
            <a:endParaRPr lang="tr-TR" sz="2000" dirty="0"/>
          </a:p>
          <a:p>
            <a:r>
              <a:rPr lang="tr-TR" sz="2000" dirty="0"/>
              <a:t>ALT</a:t>
            </a:r>
          </a:p>
          <a:p>
            <a:pPr lvl="1"/>
            <a:r>
              <a:rPr lang="tr-TR" sz="2000" dirty="0"/>
              <a:t>Üst  sınırı kızlarda 22 U/L, erkeklerde 26 U/L kabul edilmeli </a:t>
            </a:r>
          </a:p>
          <a:p>
            <a:pPr lvl="2"/>
            <a:r>
              <a:rPr lang="tr-TR" sz="2000" dirty="0"/>
              <a:t>Karaciğer  yağlanması tanısı için</a:t>
            </a:r>
          </a:p>
          <a:p>
            <a:pPr lvl="1"/>
            <a:r>
              <a:rPr lang="tr-TR" sz="2000" dirty="0"/>
              <a:t>Yüksekse </a:t>
            </a:r>
          </a:p>
          <a:p>
            <a:pPr lvl="2"/>
            <a:r>
              <a:rPr lang="tr-TR" sz="1700" dirty="0"/>
              <a:t>CBC, AST, ALP, GGT, </a:t>
            </a:r>
            <a:r>
              <a:rPr lang="tr-TR" sz="1700" dirty="0" err="1"/>
              <a:t>bilirubin</a:t>
            </a:r>
            <a:r>
              <a:rPr lang="tr-TR" sz="1700" dirty="0"/>
              <a:t> (total ve direkt), </a:t>
            </a:r>
            <a:r>
              <a:rPr lang="tr-TR" sz="1700" dirty="0" err="1"/>
              <a:t>albumin</a:t>
            </a:r>
            <a:r>
              <a:rPr lang="tr-TR" sz="1700" dirty="0"/>
              <a:t>, HbA1C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r>
              <a:rPr lang="tr-TR" sz="3600" dirty="0" err="1"/>
              <a:t>Laboratuvar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325038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28662" y="1524000"/>
            <a:ext cx="7758138" cy="4572000"/>
          </a:xfrm>
        </p:spPr>
        <p:txBody>
          <a:bodyPr>
            <a:normAutofit/>
          </a:bodyPr>
          <a:lstStyle/>
          <a:p>
            <a:r>
              <a:rPr lang="tr-TR" sz="2000" dirty="0"/>
              <a:t>Tüm Dünya’da</a:t>
            </a:r>
          </a:p>
          <a:p>
            <a:pPr>
              <a:buNone/>
            </a:pPr>
            <a:endParaRPr lang="tr-TR" sz="2000" dirty="0"/>
          </a:p>
          <a:p>
            <a:pPr lvl="1"/>
            <a:r>
              <a:rPr lang="tr-TR" sz="2000" dirty="0"/>
              <a:t>Fazla kilolu %26-40</a:t>
            </a:r>
          </a:p>
          <a:p>
            <a:pPr lvl="1"/>
            <a:r>
              <a:rPr lang="tr-TR" sz="2000" dirty="0" err="1"/>
              <a:t>Obez</a:t>
            </a:r>
            <a:r>
              <a:rPr lang="tr-TR" sz="2000" dirty="0"/>
              <a:t> %13.7-%20.6</a:t>
            </a:r>
          </a:p>
          <a:p>
            <a:pPr lvl="1"/>
            <a:r>
              <a:rPr lang="tr-TR" sz="2000" dirty="0"/>
              <a:t>Ciddi </a:t>
            </a:r>
            <a:r>
              <a:rPr lang="tr-TR" sz="2000" dirty="0" err="1"/>
              <a:t>obez</a:t>
            </a:r>
            <a:r>
              <a:rPr lang="tr-TR" sz="2000" dirty="0"/>
              <a:t> %1.8-%9.7</a:t>
            </a:r>
          </a:p>
          <a:p>
            <a:endParaRPr lang="tr-TR" sz="2000" dirty="0"/>
          </a:p>
          <a:p>
            <a:r>
              <a:rPr lang="tr-TR" sz="2000" dirty="0"/>
              <a:t>Gaziantep’te </a:t>
            </a:r>
          </a:p>
          <a:p>
            <a:pPr>
              <a:buNone/>
            </a:pPr>
            <a:endParaRPr lang="tr-TR" sz="2000" dirty="0"/>
          </a:p>
          <a:p>
            <a:pPr lvl="1"/>
            <a:r>
              <a:rPr lang="tr-TR" sz="2000" dirty="0"/>
              <a:t>Fazla kilolu %13,2</a:t>
            </a:r>
          </a:p>
          <a:p>
            <a:pPr lvl="1"/>
            <a:r>
              <a:rPr lang="tr-TR" sz="2000" dirty="0" err="1"/>
              <a:t>Obez</a:t>
            </a:r>
            <a:r>
              <a:rPr lang="tr-TR" sz="2000" dirty="0"/>
              <a:t> %4,2</a:t>
            </a:r>
          </a:p>
          <a:p>
            <a:pPr lvl="1"/>
            <a:r>
              <a:rPr lang="tr-TR" sz="2000" dirty="0" err="1"/>
              <a:t>Abdominal</a:t>
            </a:r>
            <a:r>
              <a:rPr lang="tr-TR" sz="2000" dirty="0"/>
              <a:t> </a:t>
            </a:r>
            <a:r>
              <a:rPr lang="tr-TR" sz="2000" dirty="0" err="1"/>
              <a:t>obezite</a:t>
            </a:r>
            <a:r>
              <a:rPr lang="tr-TR" sz="2000" dirty="0"/>
              <a:t> %26,4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Çocukluk çağında  </a:t>
            </a:r>
            <a:r>
              <a:rPr lang="tr-TR" sz="3600" dirty="0" err="1"/>
              <a:t>obezite</a:t>
            </a:r>
            <a:r>
              <a:rPr lang="tr-TR" sz="3600" dirty="0"/>
              <a:t> sıklığı</a:t>
            </a:r>
          </a:p>
        </p:txBody>
      </p:sp>
    </p:spTree>
    <p:extLst>
      <p:ext uri="{BB962C8B-B14F-4D97-AF65-F5344CB8AC3E}">
        <p14:creationId xmlns:p14="http://schemas.microsoft.com/office/powerpoint/2010/main" xmlns="" val="1641767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14348" y="1714488"/>
            <a:ext cx="7972452" cy="4381512"/>
          </a:xfrm>
        </p:spPr>
        <p:txBody>
          <a:bodyPr>
            <a:normAutofit fontScale="92500" lnSpcReduction="20000"/>
          </a:bodyPr>
          <a:lstStyle/>
          <a:p>
            <a:r>
              <a:rPr lang="tr-TR" sz="2000" dirty="0"/>
              <a:t>Açlık kan şekeri, HbA1C veya OGTT</a:t>
            </a:r>
          </a:p>
          <a:p>
            <a:pPr>
              <a:buNone/>
            </a:pPr>
            <a:endParaRPr lang="tr-TR" sz="2000" dirty="0"/>
          </a:p>
          <a:p>
            <a:pPr lvl="1"/>
            <a:r>
              <a:rPr lang="tr-TR" sz="2000" dirty="0" err="1"/>
              <a:t>Pre</a:t>
            </a:r>
            <a:r>
              <a:rPr lang="tr-TR" sz="2000" dirty="0"/>
              <a:t>-diyabet </a:t>
            </a:r>
            <a:r>
              <a:rPr lang="tr-TR" sz="2000" dirty="0">
                <a:cs typeface="Times New Roman"/>
              </a:rPr>
              <a:t>→ </a:t>
            </a:r>
          </a:p>
          <a:p>
            <a:pPr lvl="2"/>
            <a:r>
              <a:rPr lang="tr-TR" sz="1700" dirty="0">
                <a:cs typeface="Times New Roman"/>
              </a:rPr>
              <a:t>Bozulmuş açlık glikozu </a:t>
            </a:r>
            <a:r>
              <a:rPr lang="tr-TR" sz="1600" dirty="0">
                <a:cs typeface="Times New Roman"/>
              </a:rPr>
              <a:t>→ </a:t>
            </a:r>
            <a:r>
              <a:rPr lang="tr-TR" sz="1700" dirty="0"/>
              <a:t>AKŞ 100-125 mg/</a:t>
            </a:r>
            <a:r>
              <a:rPr lang="tr-TR" sz="1700" dirty="0" err="1"/>
              <a:t>dL</a:t>
            </a:r>
            <a:r>
              <a:rPr lang="tr-TR" sz="1700" dirty="0"/>
              <a:t> </a:t>
            </a:r>
          </a:p>
          <a:p>
            <a:pPr lvl="2"/>
            <a:r>
              <a:rPr lang="tr-TR" sz="1800" dirty="0"/>
              <a:t>Bozulmuş glikoz toleransı </a:t>
            </a:r>
            <a:r>
              <a:rPr lang="tr-TR" sz="1800" dirty="0">
                <a:cs typeface="Times New Roman"/>
              </a:rPr>
              <a:t>→ OGTT sonrası </a:t>
            </a:r>
          </a:p>
          <a:p>
            <a:pPr lvl="3"/>
            <a:r>
              <a:rPr lang="tr-TR" sz="1600" dirty="0">
                <a:cs typeface="Times New Roman"/>
              </a:rPr>
              <a:t>İkinci saat KŞ 140-200 mg/</a:t>
            </a:r>
            <a:r>
              <a:rPr lang="tr-TR" sz="1600" dirty="0" err="1">
                <a:cs typeface="Times New Roman"/>
              </a:rPr>
              <a:t>dL</a:t>
            </a:r>
            <a:r>
              <a:rPr lang="tr-TR" sz="1600" dirty="0">
                <a:cs typeface="Times New Roman"/>
              </a:rPr>
              <a:t> </a:t>
            </a:r>
          </a:p>
          <a:p>
            <a:pPr lvl="2"/>
            <a:r>
              <a:rPr lang="tr-TR" sz="1800" dirty="0">
                <a:cs typeface="Times New Roman"/>
              </a:rPr>
              <a:t>veya </a:t>
            </a:r>
            <a:r>
              <a:rPr lang="tr-TR" sz="1700" dirty="0"/>
              <a:t>HbA1C %5.7-6.4</a:t>
            </a:r>
          </a:p>
          <a:p>
            <a:pPr lvl="2"/>
            <a:endParaRPr lang="tr-TR" sz="1700" dirty="0"/>
          </a:p>
          <a:p>
            <a:pPr lvl="1"/>
            <a:r>
              <a:rPr lang="tr-TR" sz="2000" dirty="0"/>
              <a:t>Diyabet </a:t>
            </a:r>
            <a:r>
              <a:rPr lang="tr-TR" sz="2000" dirty="0">
                <a:cs typeface="Times New Roman"/>
              </a:rPr>
              <a:t>→</a:t>
            </a:r>
            <a:r>
              <a:rPr lang="tr-TR" sz="2000" dirty="0"/>
              <a:t> </a:t>
            </a:r>
          </a:p>
          <a:p>
            <a:pPr lvl="2"/>
            <a:r>
              <a:rPr lang="tr-TR" sz="1700" dirty="0"/>
              <a:t>AKŞ ≥ 126 mg/</a:t>
            </a:r>
            <a:r>
              <a:rPr lang="tr-TR" sz="1700" dirty="0" err="1"/>
              <a:t>dL</a:t>
            </a:r>
            <a:r>
              <a:rPr lang="tr-TR" sz="1700" dirty="0"/>
              <a:t> </a:t>
            </a:r>
          </a:p>
          <a:p>
            <a:pPr lvl="2"/>
            <a:r>
              <a:rPr lang="tr-TR" sz="1800" dirty="0">
                <a:cs typeface="Times New Roman"/>
              </a:rPr>
              <a:t>OGTT sonrası </a:t>
            </a:r>
          </a:p>
          <a:p>
            <a:pPr lvl="3"/>
            <a:r>
              <a:rPr lang="tr-TR" sz="1600" dirty="0">
                <a:cs typeface="Times New Roman"/>
              </a:rPr>
              <a:t>İkinci saat KŞ &gt;200 mg/</a:t>
            </a:r>
            <a:r>
              <a:rPr lang="tr-TR" sz="1600" dirty="0" err="1">
                <a:cs typeface="Times New Roman"/>
              </a:rPr>
              <a:t>dL</a:t>
            </a:r>
            <a:r>
              <a:rPr lang="tr-TR" sz="1600" dirty="0">
                <a:cs typeface="Times New Roman"/>
              </a:rPr>
              <a:t> </a:t>
            </a:r>
          </a:p>
          <a:p>
            <a:pPr lvl="2"/>
            <a:r>
              <a:rPr lang="tr-TR" sz="1700" dirty="0"/>
              <a:t>veya HbA1c ≥ %6.5</a:t>
            </a:r>
          </a:p>
          <a:p>
            <a:pPr lvl="2"/>
            <a:endParaRPr lang="tr-TR" sz="1700" dirty="0"/>
          </a:p>
          <a:p>
            <a:pPr lvl="1"/>
            <a:endParaRPr lang="tr-TR" sz="2000" dirty="0"/>
          </a:p>
          <a:p>
            <a:pPr lvl="1"/>
            <a:r>
              <a:rPr lang="tr-TR" sz="2000" dirty="0"/>
              <a:t>BGT olanların </a:t>
            </a:r>
          </a:p>
          <a:p>
            <a:pPr lvl="2"/>
            <a:r>
              <a:rPr lang="tr-TR" sz="1700" dirty="0"/>
              <a:t>%30’unda ileri dönemlerde diyabet gelişiyor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Laboratuvar</a:t>
            </a:r>
            <a:endParaRPr lang="tr-TR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1538" y="1524000"/>
            <a:ext cx="7615262" cy="4572000"/>
          </a:xfrm>
        </p:spPr>
        <p:txBody>
          <a:bodyPr>
            <a:normAutofit/>
          </a:bodyPr>
          <a:lstStyle/>
          <a:p>
            <a:r>
              <a:rPr lang="tr-TR" sz="2000" dirty="0" err="1"/>
              <a:t>Polisomnografi</a:t>
            </a:r>
            <a:r>
              <a:rPr lang="tr-TR" sz="2000" dirty="0"/>
              <a:t> </a:t>
            </a:r>
          </a:p>
          <a:p>
            <a:pPr lvl="1"/>
            <a:r>
              <a:rPr lang="tr-TR" sz="2000" dirty="0"/>
              <a:t>Horlama, gece idrar kaçırma, sabah baş ağrısı olanlarda </a:t>
            </a:r>
          </a:p>
          <a:p>
            <a:pPr lvl="1">
              <a:buNone/>
            </a:pPr>
            <a:r>
              <a:rPr lang="tr-TR" sz="2000" dirty="0">
                <a:cs typeface="Times New Roman"/>
              </a:rPr>
              <a:t>→ </a:t>
            </a:r>
            <a:r>
              <a:rPr lang="tr-TR" sz="2000" dirty="0" err="1"/>
              <a:t>obstrüktif</a:t>
            </a:r>
            <a:r>
              <a:rPr lang="tr-TR" sz="2000" dirty="0"/>
              <a:t> uyku </a:t>
            </a:r>
            <a:r>
              <a:rPr lang="tr-TR" sz="2000" dirty="0" err="1"/>
              <a:t>apnesi</a:t>
            </a:r>
            <a:endParaRPr lang="tr-TR" sz="2000" dirty="0"/>
          </a:p>
          <a:p>
            <a:r>
              <a:rPr lang="tr-TR" sz="2000" dirty="0"/>
              <a:t>D vitamini düzeyi</a:t>
            </a:r>
          </a:p>
          <a:p>
            <a:r>
              <a:rPr lang="tr-TR" sz="2000" dirty="0" err="1"/>
              <a:t>Tiroid</a:t>
            </a:r>
            <a:r>
              <a:rPr lang="tr-TR" sz="2000" dirty="0"/>
              <a:t> fonksiyon testleri</a:t>
            </a:r>
          </a:p>
          <a:p>
            <a:r>
              <a:rPr lang="tr-TR" sz="2000" dirty="0"/>
              <a:t>Testosteron düzeyi </a:t>
            </a:r>
          </a:p>
          <a:p>
            <a:pPr>
              <a:buNone/>
            </a:pPr>
            <a:r>
              <a:rPr lang="tr-TR" sz="2000" dirty="0">
                <a:cs typeface="Times New Roman"/>
              </a:rPr>
              <a:t>	→ </a:t>
            </a:r>
            <a:r>
              <a:rPr lang="tr-TR" sz="2000" dirty="0"/>
              <a:t>PKOS </a:t>
            </a:r>
          </a:p>
          <a:p>
            <a:r>
              <a:rPr lang="tr-TR" sz="2000" dirty="0"/>
              <a:t>LH, FSH, testosteron veya </a:t>
            </a:r>
            <a:r>
              <a:rPr lang="tr-TR" sz="2000" dirty="0" err="1"/>
              <a:t>östradiol</a:t>
            </a:r>
            <a:r>
              <a:rPr lang="tr-TR" sz="2000" dirty="0"/>
              <a:t>, DHEAS düzeyi</a:t>
            </a:r>
          </a:p>
          <a:p>
            <a:pPr>
              <a:buNone/>
            </a:pPr>
            <a:r>
              <a:rPr lang="tr-TR" sz="2000" dirty="0">
                <a:cs typeface="Times New Roman"/>
              </a:rPr>
              <a:t>   	→</a:t>
            </a:r>
            <a:r>
              <a:rPr lang="tr-TR" sz="2000" dirty="0"/>
              <a:t>erken </a:t>
            </a:r>
            <a:r>
              <a:rPr lang="tr-TR" sz="2000" dirty="0" err="1"/>
              <a:t>puberte</a:t>
            </a:r>
            <a:r>
              <a:rPr lang="tr-TR" sz="2000" dirty="0"/>
              <a:t> </a:t>
            </a:r>
          </a:p>
          <a:p>
            <a:r>
              <a:rPr lang="tr-TR" sz="2000" dirty="0" err="1"/>
              <a:t>Fundoskopik</a:t>
            </a:r>
            <a:r>
              <a:rPr lang="tr-TR" sz="2000" dirty="0"/>
              <a:t> muayene, LP</a:t>
            </a:r>
          </a:p>
          <a:p>
            <a:pPr>
              <a:buNone/>
            </a:pPr>
            <a:r>
              <a:rPr lang="tr-TR" sz="2000" dirty="0">
                <a:cs typeface="Times New Roman"/>
              </a:rPr>
              <a:t>	→</a:t>
            </a:r>
            <a:r>
              <a:rPr lang="tr-TR" sz="2000" dirty="0" err="1"/>
              <a:t>İntrakraniyal</a:t>
            </a:r>
            <a:r>
              <a:rPr lang="tr-TR" sz="2000" dirty="0"/>
              <a:t> basınç artışı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Laboratuvar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1609514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28662" y="1857364"/>
            <a:ext cx="7758138" cy="4238636"/>
          </a:xfrm>
        </p:spPr>
        <p:txBody>
          <a:bodyPr>
            <a:normAutofit/>
          </a:bodyPr>
          <a:lstStyle/>
          <a:p>
            <a:r>
              <a:rPr lang="tr-TR" sz="2000" dirty="0"/>
              <a:t>Kalça ve diz </a:t>
            </a:r>
            <a:r>
              <a:rPr lang="tr-TR" sz="2000" dirty="0" err="1"/>
              <a:t>grafisi</a:t>
            </a:r>
            <a:r>
              <a:rPr lang="tr-TR" sz="2000" dirty="0"/>
              <a:t> </a:t>
            </a:r>
          </a:p>
          <a:p>
            <a:pPr>
              <a:buNone/>
            </a:pPr>
            <a:r>
              <a:rPr lang="tr-TR" sz="2000" dirty="0">
                <a:cs typeface="Times New Roman"/>
              </a:rPr>
              <a:t>		→ </a:t>
            </a:r>
            <a:r>
              <a:rPr lang="tr-TR" sz="2000" dirty="0" err="1">
                <a:cs typeface="Times New Roman"/>
              </a:rPr>
              <a:t>F</a:t>
            </a:r>
            <a:r>
              <a:rPr lang="tr-TR" sz="2000" dirty="0" err="1"/>
              <a:t>emur</a:t>
            </a:r>
            <a:r>
              <a:rPr lang="tr-TR" sz="2000" dirty="0"/>
              <a:t> başı </a:t>
            </a:r>
            <a:r>
              <a:rPr lang="tr-TR" sz="2000" dirty="0" err="1"/>
              <a:t>epifiz</a:t>
            </a:r>
            <a:r>
              <a:rPr lang="tr-TR" sz="2000" dirty="0"/>
              <a:t> kayması</a:t>
            </a:r>
          </a:p>
          <a:p>
            <a:pPr>
              <a:buNone/>
            </a:pPr>
            <a:endParaRPr lang="tr-TR" sz="2000" dirty="0"/>
          </a:p>
          <a:p>
            <a:r>
              <a:rPr lang="tr-TR" sz="2000" dirty="0" err="1"/>
              <a:t>Abdominal</a:t>
            </a:r>
            <a:r>
              <a:rPr lang="tr-TR" sz="2000" dirty="0"/>
              <a:t> USG </a:t>
            </a:r>
          </a:p>
          <a:p>
            <a:pPr>
              <a:buNone/>
            </a:pPr>
            <a:r>
              <a:rPr lang="tr-TR" sz="2000" dirty="0">
                <a:cs typeface="Times New Roman"/>
              </a:rPr>
              <a:t> 		→ S</a:t>
            </a:r>
            <a:r>
              <a:rPr lang="tr-TR" sz="2000" dirty="0"/>
              <a:t>afra taşı, karaciğer yağlanması </a:t>
            </a:r>
          </a:p>
          <a:p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Radyolojik değerlendirme</a:t>
            </a:r>
          </a:p>
        </p:txBody>
      </p:sp>
    </p:spTree>
    <p:extLst>
      <p:ext uri="{BB962C8B-B14F-4D97-AF65-F5344CB8AC3E}">
        <p14:creationId xmlns:p14="http://schemas.microsoft.com/office/powerpoint/2010/main" xmlns="" val="3603196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85786" y="1714488"/>
            <a:ext cx="7901014" cy="4381512"/>
          </a:xfrm>
        </p:spPr>
        <p:txBody>
          <a:bodyPr>
            <a:normAutofit/>
          </a:bodyPr>
          <a:lstStyle/>
          <a:p>
            <a:r>
              <a:rPr lang="tr-TR" sz="2000" dirty="0" err="1"/>
              <a:t>Prediyabet</a:t>
            </a:r>
            <a:r>
              <a:rPr lang="tr-TR" sz="2000" dirty="0"/>
              <a:t> (Bozulmuş glikoz toleransı) </a:t>
            </a:r>
          </a:p>
          <a:p>
            <a:pPr lvl="1"/>
            <a:r>
              <a:rPr lang="tr-TR" sz="2000" dirty="0" err="1"/>
              <a:t>Obez</a:t>
            </a:r>
            <a:r>
              <a:rPr lang="tr-TR" sz="2000" dirty="0"/>
              <a:t> çocukların %25‘inde </a:t>
            </a:r>
          </a:p>
          <a:p>
            <a:pPr lvl="1"/>
            <a:r>
              <a:rPr lang="tr-TR" sz="2000" dirty="0" err="1"/>
              <a:t>Obez</a:t>
            </a:r>
            <a:r>
              <a:rPr lang="tr-TR" sz="2000" dirty="0"/>
              <a:t>  </a:t>
            </a:r>
            <a:r>
              <a:rPr lang="tr-TR" sz="2000" dirty="0" err="1"/>
              <a:t>adolesanların</a:t>
            </a:r>
            <a:r>
              <a:rPr lang="tr-TR" sz="2000" dirty="0"/>
              <a:t> %21’inde mevcut</a:t>
            </a:r>
          </a:p>
          <a:p>
            <a:pPr lvl="1"/>
            <a:endParaRPr lang="tr-TR" sz="2000" dirty="0"/>
          </a:p>
          <a:p>
            <a:r>
              <a:rPr lang="tr-TR" sz="2000" dirty="0" err="1"/>
              <a:t>Diabetes</a:t>
            </a:r>
            <a:r>
              <a:rPr lang="tr-TR" sz="2000" dirty="0"/>
              <a:t> </a:t>
            </a:r>
            <a:r>
              <a:rPr lang="tr-TR" sz="2000" dirty="0" err="1"/>
              <a:t>mellitus</a:t>
            </a:r>
            <a:r>
              <a:rPr lang="tr-TR" sz="2000" dirty="0"/>
              <a:t> </a:t>
            </a:r>
          </a:p>
          <a:p>
            <a:pPr lvl="1"/>
            <a:r>
              <a:rPr lang="tr-TR" sz="2000" dirty="0" err="1"/>
              <a:t>Obezlerde</a:t>
            </a:r>
            <a:r>
              <a:rPr lang="tr-TR" sz="2000" dirty="0"/>
              <a:t> sıklığı %2-4</a:t>
            </a:r>
          </a:p>
          <a:p>
            <a:pPr lvl="1"/>
            <a:r>
              <a:rPr lang="tr-TR" sz="2000" dirty="0"/>
              <a:t>Çocukluk çağında </a:t>
            </a:r>
            <a:r>
              <a:rPr lang="tr-TR" sz="2000" dirty="0" err="1"/>
              <a:t>obez</a:t>
            </a:r>
            <a:r>
              <a:rPr lang="tr-TR" sz="2000" dirty="0"/>
              <a:t> olanlar </a:t>
            </a:r>
          </a:p>
          <a:p>
            <a:pPr lvl="2"/>
            <a:r>
              <a:rPr lang="tr-TR" sz="2000" dirty="0"/>
              <a:t>Erişkin döneme </a:t>
            </a:r>
            <a:r>
              <a:rPr lang="tr-TR" sz="2000" dirty="0" err="1"/>
              <a:t>obez</a:t>
            </a:r>
            <a:r>
              <a:rPr lang="tr-TR" sz="2000" dirty="0"/>
              <a:t> olarak geçerse risk beş kat artıyor</a:t>
            </a:r>
          </a:p>
          <a:p>
            <a:pPr lvl="2"/>
            <a:r>
              <a:rPr lang="tr-TR" sz="2000" dirty="0"/>
              <a:t>Zayıflarsa risk azalıyor</a:t>
            </a:r>
          </a:p>
          <a:p>
            <a:pPr>
              <a:buNone/>
            </a:pPr>
            <a:r>
              <a:rPr lang="tr-TR" dirty="0"/>
              <a:t>                </a:t>
            </a:r>
          </a:p>
          <a:p>
            <a:pPr>
              <a:buNone/>
            </a:pPr>
            <a:r>
              <a:rPr lang="tr-TR" sz="1600" i="1" dirty="0"/>
              <a:t>					</a:t>
            </a:r>
            <a:r>
              <a:rPr lang="tr-TR" sz="1600" i="1" dirty="0" err="1"/>
              <a:t>Sinha</a:t>
            </a:r>
            <a:r>
              <a:rPr lang="tr-TR" sz="1600" i="1" dirty="0"/>
              <a:t> R. et. al. N </a:t>
            </a:r>
            <a:r>
              <a:rPr lang="tr-TR" sz="1600" i="1" dirty="0" err="1"/>
              <a:t>Engl</a:t>
            </a:r>
            <a:r>
              <a:rPr lang="tr-TR" sz="1600" i="1" dirty="0"/>
              <a:t> J </a:t>
            </a:r>
            <a:r>
              <a:rPr lang="tr-TR" sz="1600" i="1" dirty="0" err="1"/>
              <a:t>Med</a:t>
            </a:r>
            <a:r>
              <a:rPr lang="tr-TR" sz="1600" i="1" dirty="0"/>
              <a:t> 2002; 346: 802.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Komplikasyonlar-endokrinolojik</a:t>
            </a:r>
          </a:p>
        </p:txBody>
      </p:sp>
    </p:spTree>
    <p:extLst>
      <p:ext uri="{BB962C8B-B14F-4D97-AF65-F5344CB8AC3E}">
        <p14:creationId xmlns:p14="http://schemas.microsoft.com/office/powerpoint/2010/main" xmlns="" val="2355663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4395192"/>
          </a:xfrm>
        </p:spPr>
        <p:txBody>
          <a:bodyPr>
            <a:normAutofit/>
          </a:bodyPr>
          <a:lstStyle/>
          <a:p>
            <a:r>
              <a:rPr lang="tr-TR" sz="2000" dirty="0"/>
              <a:t>İnsülin direnci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HOMA-IR (</a:t>
            </a:r>
            <a:r>
              <a:rPr lang="tr-TR" sz="2000" dirty="0" err="1"/>
              <a:t>Homeostasis</a:t>
            </a:r>
            <a:r>
              <a:rPr lang="tr-TR" sz="2000" dirty="0"/>
              <a:t> Model </a:t>
            </a:r>
            <a:r>
              <a:rPr lang="tr-TR" sz="2000" dirty="0" err="1"/>
              <a:t>Assessment-Insulin</a:t>
            </a:r>
            <a:r>
              <a:rPr lang="tr-TR" sz="2000" dirty="0"/>
              <a:t> </a:t>
            </a:r>
            <a:r>
              <a:rPr lang="tr-TR" sz="2000" dirty="0" err="1"/>
              <a:t>Resistance</a:t>
            </a:r>
            <a:r>
              <a:rPr lang="tr-TR" sz="2000" dirty="0"/>
              <a:t>) &gt; 3.16 </a:t>
            </a:r>
          </a:p>
          <a:p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Açlık insülin düzeyi (</a:t>
            </a:r>
            <a:r>
              <a:rPr lang="tr-TR" sz="2000" dirty="0" err="1"/>
              <a:t>mU</a:t>
            </a:r>
            <a:r>
              <a:rPr lang="tr-TR" sz="2000" dirty="0"/>
              <a:t>/</a:t>
            </a:r>
            <a:r>
              <a:rPr lang="tr-TR" sz="2000" dirty="0" err="1"/>
              <a:t>mL</a:t>
            </a:r>
            <a:r>
              <a:rPr lang="tr-TR" sz="2000" dirty="0"/>
              <a:t>) x açlık glikoz düzeyi (mg/</a:t>
            </a:r>
            <a:r>
              <a:rPr lang="tr-TR" sz="2000" dirty="0" err="1"/>
              <a:t>dL</a:t>
            </a:r>
            <a:r>
              <a:rPr lang="tr-TR" sz="2000" dirty="0"/>
              <a:t>) / 405</a:t>
            </a:r>
          </a:p>
          <a:p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1600" i="1" dirty="0"/>
              <a:t>				Keskin M. et. al. </a:t>
            </a:r>
            <a:r>
              <a:rPr lang="tr-TR" sz="1600" i="1" dirty="0" err="1"/>
              <a:t>Pediatrics</a:t>
            </a:r>
            <a:r>
              <a:rPr lang="tr-TR" sz="1600" i="1" dirty="0"/>
              <a:t> 2005; 115: e500.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r>
              <a:rPr lang="tr-TR" sz="3600" dirty="0"/>
              <a:t>Komplikasyonlar-endokrinolojik</a:t>
            </a:r>
          </a:p>
        </p:txBody>
      </p:sp>
    </p:spTree>
    <p:extLst>
      <p:ext uri="{BB962C8B-B14F-4D97-AF65-F5344CB8AC3E}">
        <p14:creationId xmlns:p14="http://schemas.microsoft.com/office/powerpoint/2010/main" xmlns="" val="2856273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57224" y="1524000"/>
            <a:ext cx="7829576" cy="4572000"/>
          </a:xfrm>
        </p:spPr>
        <p:txBody>
          <a:bodyPr>
            <a:normAutofit/>
          </a:bodyPr>
          <a:lstStyle/>
          <a:p>
            <a:r>
              <a:rPr lang="tr-TR" sz="2000" dirty="0" err="1"/>
              <a:t>Metabolik</a:t>
            </a:r>
            <a:r>
              <a:rPr lang="tr-TR" sz="2000" dirty="0"/>
              <a:t> sendrom (MS)</a:t>
            </a:r>
          </a:p>
          <a:p>
            <a:endParaRPr lang="tr-TR" sz="2000" dirty="0"/>
          </a:p>
          <a:p>
            <a:r>
              <a:rPr lang="tr-TR" sz="2000" dirty="0"/>
              <a:t>Çocuklara uyarlanmış NHANES III kriterleri </a:t>
            </a:r>
          </a:p>
          <a:p>
            <a:pPr lvl="1"/>
            <a:r>
              <a:rPr lang="tr-TR" sz="2000" dirty="0"/>
              <a:t>(</a:t>
            </a:r>
            <a:r>
              <a:rPr lang="tr-TR" sz="2000" dirty="0" err="1"/>
              <a:t>National</a:t>
            </a:r>
            <a:r>
              <a:rPr lang="tr-TR" sz="2000" dirty="0"/>
              <a:t> </a:t>
            </a:r>
            <a:r>
              <a:rPr lang="tr-TR" sz="2000" dirty="0" err="1"/>
              <a:t>Health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Nutrition</a:t>
            </a:r>
            <a:r>
              <a:rPr lang="tr-TR" sz="2000" dirty="0"/>
              <a:t> </a:t>
            </a:r>
            <a:r>
              <a:rPr lang="tr-TR" sz="2000" dirty="0" err="1"/>
              <a:t>Examination</a:t>
            </a:r>
            <a:r>
              <a:rPr lang="tr-TR" sz="2000" dirty="0"/>
              <a:t> </a:t>
            </a:r>
            <a:r>
              <a:rPr lang="tr-TR" sz="2000" dirty="0" err="1"/>
              <a:t>Survey</a:t>
            </a:r>
            <a:r>
              <a:rPr lang="tr-TR" sz="2000" dirty="0"/>
              <a:t>)</a:t>
            </a:r>
          </a:p>
          <a:p>
            <a:pPr lvl="1">
              <a:buNone/>
            </a:pPr>
            <a:endParaRPr lang="tr-TR" sz="2000" dirty="0"/>
          </a:p>
          <a:p>
            <a:pPr lvl="1"/>
            <a:r>
              <a:rPr lang="tr-TR" sz="1800" dirty="0"/>
              <a:t>Bel çevresi ≥ 90. </a:t>
            </a:r>
            <a:r>
              <a:rPr lang="tr-TR" sz="1800" dirty="0" err="1"/>
              <a:t>persentil</a:t>
            </a:r>
            <a:endParaRPr lang="tr-TR" sz="1800" dirty="0"/>
          </a:p>
          <a:p>
            <a:pPr lvl="1"/>
            <a:r>
              <a:rPr lang="tr-TR" sz="1800" dirty="0"/>
              <a:t>İlaveten aşağıdakilerden hepsinin varlığı</a:t>
            </a:r>
          </a:p>
          <a:p>
            <a:pPr lvl="2"/>
            <a:r>
              <a:rPr lang="tr-TR" sz="1700" dirty="0" err="1"/>
              <a:t>Trigliserid</a:t>
            </a:r>
            <a:r>
              <a:rPr lang="tr-TR" sz="1700" dirty="0"/>
              <a:t> ≥ 110 mg/</a:t>
            </a:r>
            <a:r>
              <a:rPr lang="tr-TR" sz="1700" dirty="0" err="1"/>
              <a:t>dL</a:t>
            </a:r>
            <a:endParaRPr lang="tr-TR" sz="1700" dirty="0"/>
          </a:p>
          <a:p>
            <a:pPr lvl="2"/>
            <a:r>
              <a:rPr lang="tr-TR" sz="1700" dirty="0"/>
              <a:t>HDL kolesterol ≤ 40 mg/</a:t>
            </a:r>
            <a:r>
              <a:rPr lang="tr-TR" sz="1700" dirty="0" err="1"/>
              <a:t>dL</a:t>
            </a:r>
            <a:endParaRPr lang="tr-TR" sz="1700" dirty="0"/>
          </a:p>
          <a:p>
            <a:pPr lvl="2"/>
            <a:r>
              <a:rPr lang="tr-TR" sz="1700" dirty="0"/>
              <a:t>SKB/DKB ≥ 90. </a:t>
            </a:r>
            <a:r>
              <a:rPr lang="tr-TR" sz="1700" dirty="0" err="1"/>
              <a:t>persentil</a:t>
            </a:r>
            <a:endParaRPr lang="tr-TR" sz="1700" dirty="0"/>
          </a:p>
          <a:p>
            <a:pPr lvl="2"/>
            <a:r>
              <a:rPr lang="tr-TR" sz="1700" dirty="0"/>
              <a:t>AKŞ ≥ 110 mg/</a:t>
            </a:r>
            <a:r>
              <a:rPr lang="tr-TR" sz="1700" dirty="0" err="1"/>
              <a:t>dL</a:t>
            </a:r>
            <a:endParaRPr lang="tr-TR" sz="17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Komplikasyonlar-endokrinolojik</a:t>
            </a:r>
          </a:p>
        </p:txBody>
      </p:sp>
    </p:spTree>
    <p:extLst>
      <p:ext uri="{BB962C8B-B14F-4D97-AF65-F5344CB8AC3E}">
        <p14:creationId xmlns:p14="http://schemas.microsoft.com/office/powerpoint/2010/main" xmlns="" val="1476854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14348" y="1524000"/>
            <a:ext cx="7972452" cy="4572000"/>
          </a:xfrm>
        </p:spPr>
        <p:txBody>
          <a:bodyPr/>
          <a:lstStyle/>
          <a:p>
            <a:r>
              <a:rPr lang="tr-TR" sz="2000" dirty="0" err="1"/>
              <a:t>Metabolik</a:t>
            </a:r>
            <a:r>
              <a:rPr lang="tr-TR" sz="2000" dirty="0"/>
              <a:t> sendrom (MS)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IDF (International </a:t>
            </a:r>
            <a:r>
              <a:rPr lang="tr-TR" sz="2000" dirty="0" err="1"/>
              <a:t>Diabet</a:t>
            </a:r>
            <a:r>
              <a:rPr lang="tr-TR" sz="2000" dirty="0"/>
              <a:t> </a:t>
            </a:r>
            <a:r>
              <a:rPr lang="tr-TR" sz="2000" dirty="0" err="1"/>
              <a:t>Federation</a:t>
            </a:r>
            <a:r>
              <a:rPr lang="tr-TR" sz="2000" dirty="0"/>
              <a:t>) (10-16 yaş)</a:t>
            </a:r>
          </a:p>
          <a:p>
            <a:pPr>
              <a:buNone/>
            </a:pPr>
            <a:endParaRPr lang="tr-TR" sz="2000" dirty="0"/>
          </a:p>
          <a:p>
            <a:pPr lvl="1"/>
            <a:r>
              <a:rPr lang="tr-TR" sz="1800" dirty="0"/>
              <a:t>BÇ ≥ 90. </a:t>
            </a:r>
            <a:r>
              <a:rPr lang="tr-TR" sz="1800" dirty="0" err="1"/>
              <a:t>persentil</a:t>
            </a:r>
            <a:endParaRPr lang="tr-TR" sz="1800" dirty="0"/>
          </a:p>
          <a:p>
            <a:pPr lvl="1"/>
            <a:r>
              <a:rPr lang="tr-TR" sz="1800" dirty="0"/>
              <a:t>İlaveten aşağıdakilerden en az iki tanesinin varlığı</a:t>
            </a:r>
          </a:p>
          <a:p>
            <a:pPr lvl="2"/>
            <a:r>
              <a:rPr lang="tr-TR" sz="1700" dirty="0" err="1"/>
              <a:t>Trigliserid</a:t>
            </a:r>
            <a:r>
              <a:rPr lang="tr-TR" sz="1700" dirty="0"/>
              <a:t> ≥ 150 mg/</a:t>
            </a:r>
            <a:r>
              <a:rPr lang="tr-TR" sz="1700" dirty="0" err="1"/>
              <a:t>dL</a:t>
            </a:r>
            <a:endParaRPr lang="tr-TR" sz="1700" dirty="0"/>
          </a:p>
          <a:p>
            <a:pPr lvl="2"/>
            <a:r>
              <a:rPr lang="tr-TR" sz="1700" dirty="0"/>
              <a:t>HDL kolesterol &lt; 40 mg/</a:t>
            </a:r>
            <a:r>
              <a:rPr lang="tr-TR" sz="1700" dirty="0" err="1"/>
              <a:t>dL</a:t>
            </a:r>
            <a:endParaRPr lang="tr-TR" sz="1700" dirty="0"/>
          </a:p>
          <a:p>
            <a:pPr lvl="2"/>
            <a:r>
              <a:rPr lang="tr-TR" sz="1700" dirty="0"/>
              <a:t>SKB &gt; 130 </a:t>
            </a:r>
            <a:r>
              <a:rPr lang="tr-TR" sz="1700" dirty="0" err="1"/>
              <a:t>mmHg</a:t>
            </a:r>
            <a:r>
              <a:rPr lang="tr-TR" sz="1700" dirty="0"/>
              <a:t> veya DKB ≥85 </a:t>
            </a:r>
            <a:r>
              <a:rPr lang="tr-TR" sz="1700" dirty="0" err="1"/>
              <a:t>mmHg</a:t>
            </a:r>
            <a:endParaRPr lang="tr-TR" sz="1700" dirty="0"/>
          </a:p>
          <a:p>
            <a:pPr lvl="2"/>
            <a:r>
              <a:rPr lang="tr-TR" sz="1700" dirty="0"/>
              <a:t>AKŞ ≥ 100 mg/</a:t>
            </a:r>
            <a:r>
              <a:rPr lang="tr-TR" sz="1700" dirty="0" err="1"/>
              <a:t>dL</a:t>
            </a:r>
            <a:endParaRPr lang="tr-TR" sz="1700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Komplikasyonlar-endokrinolojik</a:t>
            </a:r>
          </a:p>
        </p:txBody>
      </p:sp>
    </p:spTree>
    <p:extLst>
      <p:ext uri="{BB962C8B-B14F-4D97-AF65-F5344CB8AC3E}">
        <p14:creationId xmlns:p14="http://schemas.microsoft.com/office/powerpoint/2010/main" xmlns="" val="3856139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28662" y="1714488"/>
            <a:ext cx="7758138" cy="4381512"/>
          </a:xfrm>
        </p:spPr>
        <p:txBody>
          <a:bodyPr>
            <a:normAutofit/>
          </a:bodyPr>
          <a:lstStyle/>
          <a:p>
            <a:r>
              <a:rPr lang="tr-TR" sz="2000" dirty="0" err="1"/>
              <a:t>Obez</a:t>
            </a:r>
            <a:r>
              <a:rPr lang="tr-TR" sz="2000" dirty="0"/>
              <a:t> çocuk ve </a:t>
            </a:r>
            <a:r>
              <a:rPr lang="tr-TR" sz="2000" dirty="0" err="1"/>
              <a:t>adolesanlarda</a:t>
            </a:r>
            <a:r>
              <a:rPr lang="tr-TR" sz="2000" dirty="0"/>
              <a:t>  MS sıklığı </a:t>
            </a:r>
          </a:p>
          <a:p>
            <a:pPr lvl="1"/>
            <a:r>
              <a:rPr lang="tr-TR" sz="2000" dirty="0"/>
              <a:t>%39-50 </a:t>
            </a:r>
          </a:p>
          <a:p>
            <a:r>
              <a:rPr lang="tr-TR" sz="2000" dirty="0"/>
              <a:t>Bel çevresi değerindeki 1 cm. artış </a:t>
            </a:r>
          </a:p>
          <a:p>
            <a:pPr lvl="1"/>
            <a:r>
              <a:rPr lang="tr-TR" sz="2000" dirty="0"/>
              <a:t>MS gelişme riskini %7.4 arttırır</a:t>
            </a:r>
          </a:p>
          <a:p>
            <a:r>
              <a:rPr lang="tr-TR" sz="2000" dirty="0" err="1"/>
              <a:t>Trigliserid</a:t>
            </a:r>
            <a:r>
              <a:rPr lang="tr-TR" sz="2000" dirty="0"/>
              <a:t> düzeyindeki 1 mg/</a:t>
            </a:r>
            <a:r>
              <a:rPr lang="tr-TR" sz="2000" dirty="0" err="1"/>
              <a:t>dL</a:t>
            </a:r>
            <a:r>
              <a:rPr lang="tr-TR" sz="2000" dirty="0"/>
              <a:t> artış </a:t>
            </a:r>
          </a:p>
          <a:p>
            <a:pPr lvl="1"/>
            <a:r>
              <a:rPr lang="tr-TR" sz="2000" dirty="0"/>
              <a:t>MS gelişme riskini %1.3 arttırır</a:t>
            </a:r>
          </a:p>
          <a:p>
            <a:r>
              <a:rPr lang="tr-TR" sz="2000" dirty="0"/>
              <a:t>MS varlığı </a:t>
            </a:r>
          </a:p>
          <a:p>
            <a:pPr lvl="1"/>
            <a:r>
              <a:rPr lang="tr-TR" sz="2000" dirty="0"/>
              <a:t>Tip 2 DM gelişimi için önemli bir risk faktörü</a:t>
            </a:r>
          </a:p>
          <a:p>
            <a:endParaRPr lang="tr-TR" sz="2000" dirty="0"/>
          </a:p>
          <a:p>
            <a:pPr>
              <a:buNone/>
            </a:pPr>
            <a:r>
              <a:rPr lang="tr-TR" sz="1600" i="1" dirty="0"/>
              <a:t>				</a:t>
            </a:r>
          </a:p>
          <a:p>
            <a:pPr>
              <a:buNone/>
            </a:pPr>
            <a:r>
              <a:rPr lang="tr-TR" sz="1600" i="1" dirty="0"/>
              <a:t>					</a:t>
            </a:r>
            <a:r>
              <a:rPr lang="tr-TR" sz="1600" i="1" dirty="0" err="1"/>
              <a:t>Morrison</a:t>
            </a:r>
            <a:r>
              <a:rPr lang="tr-TR" sz="1600" i="1" dirty="0"/>
              <a:t> A. et. al. </a:t>
            </a:r>
            <a:r>
              <a:rPr lang="tr-TR" sz="1600" i="1" dirty="0" err="1"/>
              <a:t>Pediatrics</a:t>
            </a:r>
            <a:r>
              <a:rPr lang="tr-TR" sz="1600" i="1" dirty="0"/>
              <a:t> 2007; 120: 340.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Komplikasyonlar-endokrinolojik</a:t>
            </a:r>
          </a:p>
        </p:txBody>
      </p:sp>
    </p:spTree>
    <p:extLst>
      <p:ext uri="{BB962C8B-B14F-4D97-AF65-F5344CB8AC3E}">
        <p14:creationId xmlns:p14="http://schemas.microsoft.com/office/powerpoint/2010/main" xmlns="" val="2263689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28662" y="1714488"/>
            <a:ext cx="7758138" cy="4714908"/>
          </a:xfrm>
        </p:spPr>
        <p:txBody>
          <a:bodyPr/>
          <a:lstStyle/>
          <a:p>
            <a:r>
              <a:rPr lang="tr-TR" sz="2000" dirty="0" err="1"/>
              <a:t>Hiperandrojenizm</a:t>
            </a:r>
            <a:r>
              <a:rPr lang="tr-TR" sz="2000" dirty="0"/>
              <a:t> ve </a:t>
            </a:r>
            <a:r>
              <a:rPr lang="tr-TR" sz="2000" dirty="0" err="1"/>
              <a:t>polikistik</a:t>
            </a:r>
            <a:r>
              <a:rPr lang="tr-TR" sz="2000" dirty="0"/>
              <a:t> </a:t>
            </a:r>
            <a:r>
              <a:rPr lang="tr-TR" sz="2000" dirty="0" err="1"/>
              <a:t>over</a:t>
            </a:r>
            <a:r>
              <a:rPr lang="tr-TR" sz="2000" dirty="0"/>
              <a:t> sendromu</a:t>
            </a:r>
          </a:p>
          <a:p>
            <a:pPr lvl="1"/>
            <a:r>
              <a:rPr lang="tr-TR" sz="2000" dirty="0"/>
              <a:t>Akne</a:t>
            </a:r>
          </a:p>
          <a:p>
            <a:pPr lvl="1"/>
            <a:r>
              <a:rPr lang="tr-TR" sz="2000" dirty="0" err="1"/>
              <a:t>Sebore</a:t>
            </a:r>
            <a:endParaRPr lang="tr-TR" sz="2000" dirty="0"/>
          </a:p>
          <a:p>
            <a:pPr lvl="1"/>
            <a:r>
              <a:rPr lang="tr-TR" sz="2000" dirty="0" err="1"/>
              <a:t>Hirsutizm</a:t>
            </a:r>
            <a:endParaRPr lang="tr-TR" sz="2000" dirty="0"/>
          </a:p>
          <a:p>
            <a:pPr lvl="1"/>
            <a:r>
              <a:rPr lang="tr-TR" sz="2000" dirty="0" err="1"/>
              <a:t>Akontozis</a:t>
            </a:r>
            <a:r>
              <a:rPr lang="tr-TR" sz="2000" dirty="0"/>
              <a:t> </a:t>
            </a:r>
            <a:r>
              <a:rPr lang="tr-TR" sz="2000" dirty="0" err="1"/>
              <a:t>nigrikans</a:t>
            </a:r>
            <a:endParaRPr lang="tr-TR" sz="2000" dirty="0"/>
          </a:p>
          <a:p>
            <a:pPr lvl="1"/>
            <a:r>
              <a:rPr lang="tr-TR" sz="2000" dirty="0" err="1"/>
              <a:t>Menstruasyon</a:t>
            </a:r>
            <a:r>
              <a:rPr lang="tr-TR" sz="2000" dirty="0"/>
              <a:t> düzensizlikleri</a:t>
            </a:r>
          </a:p>
          <a:p>
            <a:pPr lvl="1">
              <a:buNone/>
            </a:pPr>
            <a:endParaRPr lang="tr-TR" sz="2000" dirty="0"/>
          </a:p>
          <a:p>
            <a:r>
              <a:rPr lang="tr-TR" sz="2000" dirty="0"/>
              <a:t>Büyüme ve </a:t>
            </a:r>
            <a:r>
              <a:rPr lang="tr-TR" sz="2000" dirty="0" err="1"/>
              <a:t>puberte</a:t>
            </a:r>
            <a:endParaRPr lang="tr-TR" sz="2000" dirty="0"/>
          </a:p>
          <a:p>
            <a:pPr lvl="1"/>
            <a:r>
              <a:rPr lang="tr-TR" sz="2000" dirty="0"/>
              <a:t>Kızlarda erken </a:t>
            </a:r>
            <a:r>
              <a:rPr lang="tr-TR" sz="2000" dirty="0" err="1"/>
              <a:t>puberteye</a:t>
            </a:r>
            <a:r>
              <a:rPr lang="tr-TR" sz="2000" dirty="0"/>
              <a:t> yol açabiliyor</a:t>
            </a:r>
          </a:p>
          <a:p>
            <a:pPr lvl="1">
              <a:buNone/>
            </a:pPr>
            <a:endParaRPr lang="tr-TR" dirty="0"/>
          </a:p>
          <a:p>
            <a:pPr lvl="1">
              <a:buNone/>
            </a:pPr>
            <a:endParaRPr lang="tr-TR" dirty="0"/>
          </a:p>
          <a:p>
            <a:pPr lvl="1">
              <a:buNone/>
            </a:pPr>
            <a:r>
              <a:rPr lang="tr-TR" sz="1600" i="1" dirty="0"/>
              <a:t>					</a:t>
            </a:r>
            <a:r>
              <a:rPr lang="tr-TR" sz="1600" i="1" dirty="0" err="1"/>
              <a:t>Kaplowitz</a:t>
            </a:r>
            <a:r>
              <a:rPr lang="tr-TR" sz="1600" i="1" dirty="0"/>
              <a:t> PB. et. al. </a:t>
            </a:r>
            <a:r>
              <a:rPr lang="tr-TR" sz="1600" i="1" dirty="0" err="1"/>
              <a:t>Pediatrics</a:t>
            </a:r>
            <a:r>
              <a:rPr lang="tr-TR" sz="1600" i="1" dirty="0"/>
              <a:t> 2001; 108: 347.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r>
              <a:rPr lang="tr-TR" sz="3600" dirty="0"/>
              <a:t>Komplikasyonlar-endokrinolojik</a:t>
            </a:r>
          </a:p>
        </p:txBody>
      </p:sp>
    </p:spTree>
    <p:extLst>
      <p:ext uri="{BB962C8B-B14F-4D97-AF65-F5344CB8AC3E}">
        <p14:creationId xmlns:p14="http://schemas.microsoft.com/office/powerpoint/2010/main" xmlns="" val="2865188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00100" y="1357298"/>
            <a:ext cx="7686700" cy="5000660"/>
          </a:xfrm>
        </p:spPr>
        <p:txBody>
          <a:bodyPr>
            <a:normAutofit fontScale="47500" lnSpcReduction="20000"/>
          </a:bodyPr>
          <a:lstStyle/>
          <a:p>
            <a:r>
              <a:rPr lang="tr-TR" sz="3300" dirty="0"/>
              <a:t>Hipertansiyon</a:t>
            </a:r>
          </a:p>
          <a:p>
            <a:pPr lvl="1"/>
            <a:r>
              <a:rPr lang="tr-TR" sz="3300" dirty="0" err="1"/>
              <a:t>Obezlerde</a:t>
            </a:r>
            <a:r>
              <a:rPr lang="tr-TR" sz="3300" dirty="0"/>
              <a:t>  risk üç kat fazla</a:t>
            </a:r>
          </a:p>
          <a:p>
            <a:pPr lvl="1"/>
            <a:r>
              <a:rPr lang="tr-TR" sz="3300" dirty="0"/>
              <a:t>ABPM ile değerlendirildiğinde </a:t>
            </a:r>
          </a:p>
          <a:p>
            <a:pPr lvl="2"/>
            <a:r>
              <a:rPr lang="tr-TR" sz="3300" dirty="0" err="1"/>
              <a:t>Obezlerin</a:t>
            </a:r>
            <a:r>
              <a:rPr lang="tr-TR" sz="3300" dirty="0"/>
              <a:t> %50’sinde hipertansiyon var</a:t>
            </a:r>
          </a:p>
          <a:p>
            <a:pPr lvl="2">
              <a:buNone/>
            </a:pPr>
            <a:endParaRPr lang="tr-TR" sz="3300" dirty="0"/>
          </a:p>
          <a:p>
            <a:r>
              <a:rPr lang="tr-TR" sz="3300" dirty="0" err="1"/>
              <a:t>Dislipidemi</a:t>
            </a:r>
            <a:endParaRPr lang="tr-TR" sz="3300" dirty="0"/>
          </a:p>
          <a:p>
            <a:pPr lvl="1"/>
            <a:r>
              <a:rPr lang="tr-TR" sz="3300" dirty="0"/>
              <a:t>Risk </a:t>
            </a:r>
            <a:r>
              <a:rPr lang="tr-TR" sz="3300" dirty="0" err="1"/>
              <a:t>obezitenin</a:t>
            </a:r>
            <a:r>
              <a:rPr lang="tr-TR" sz="3300" dirty="0"/>
              <a:t> derecesi ile artıyor</a:t>
            </a:r>
          </a:p>
          <a:p>
            <a:pPr lvl="1"/>
            <a:r>
              <a:rPr lang="tr-TR" sz="3300" dirty="0" err="1"/>
              <a:t>Trigliserid</a:t>
            </a:r>
            <a:r>
              <a:rPr lang="tr-TR" sz="3300" dirty="0"/>
              <a:t> ve LDL kolesterol de  artma, HDL  kolesterolde azalma</a:t>
            </a:r>
          </a:p>
          <a:p>
            <a:pPr lvl="1">
              <a:buNone/>
            </a:pPr>
            <a:endParaRPr lang="tr-TR" sz="3300" dirty="0"/>
          </a:p>
          <a:p>
            <a:r>
              <a:rPr lang="tr-TR" sz="3300" dirty="0"/>
              <a:t>Kardiyak yapı ve fonksiyon da bozulma</a:t>
            </a:r>
          </a:p>
          <a:p>
            <a:pPr>
              <a:buNone/>
            </a:pPr>
            <a:endParaRPr lang="tr-TR" sz="3300" dirty="0"/>
          </a:p>
          <a:p>
            <a:r>
              <a:rPr lang="tr-TR" sz="3300" dirty="0" err="1"/>
              <a:t>Ateroskleroz</a:t>
            </a:r>
            <a:r>
              <a:rPr lang="tr-TR" sz="3300" dirty="0"/>
              <a:t> ve koroner kalp hastalığı</a:t>
            </a:r>
          </a:p>
          <a:p>
            <a:pPr>
              <a:buNone/>
            </a:pPr>
            <a:endParaRPr lang="tr-TR" sz="3300" dirty="0"/>
          </a:p>
          <a:p>
            <a:r>
              <a:rPr lang="tr-TR" sz="3300" dirty="0" err="1"/>
              <a:t>Adeolesan</a:t>
            </a:r>
            <a:r>
              <a:rPr lang="tr-TR" sz="3300" dirty="0"/>
              <a:t> dönemdeki </a:t>
            </a:r>
            <a:r>
              <a:rPr lang="tr-TR" sz="3300" dirty="0" err="1"/>
              <a:t>obezite</a:t>
            </a:r>
            <a:r>
              <a:rPr lang="tr-TR" sz="3300" dirty="0"/>
              <a:t> </a:t>
            </a:r>
          </a:p>
          <a:p>
            <a:pPr lvl="1"/>
            <a:r>
              <a:rPr lang="tr-TR" sz="3300" dirty="0"/>
              <a:t>Erişkin dönemde </a:t>
            </a:r>
            <a:r>
              <a:rPr lang="tr-TR" sz="3300" dirty="0" err="1"/>
              <a:t>kardiyovasküler</a:t>
            </a:r>
            <a:r>
              <a:rPr lang="tr-TR" sz="3300" dirty="0"/>
              <a:t> </a:t>
            </a:r>
            <a:r>
              <a:rPr lang="tr-TR" sz="3300" dirty="0" err="1"/>
              <a:t>mortalite</a:t>
            </a:r>
            <a:r>
              <a:rPr lang="tr-TR" sz="3300" dirty="0"/>
              <a:t> ile ilişkili</a:t>
            </a:r>
          </a:p>
          <a:p>
            <a:pPr>
              <a:buNone/>
            </a:pPr>
            <a:r>
              <a:rPr lang="tr-TR" sz="3300" dirty="0"/>
              <a:t>      </a:t>
            </a:r>
          </a:p>
          <a:p>
            <a:endParaRPr lang="tr-TR" dirty="0"/>
          </a:p>
          <a:p>
            <a:endParaRPr lang="tr-TR" dirty="0"/>
          </a:p>
          <a:p>
            <a:pPr>
              <a:buNone/>
            </a:pPr>
            <a:r>
              <a:rPr lang="tr-TR" sz="2900" i="1" dirty="0"/>
              <a:t>					</a:t>
            </a:r>
          </a:p>
          <a:p>
            <a:pPr>
              <a:buNone/>
            </a:pPr>
            <a:r>
              <a:rPr lang="tr-TR" sz="2900" i="1" dirty="0"/>
              <a:t>					</a:t>
            </a:r>
            <a:r>
              <a:rPr lang="tr-TR" sz="2900" i="1" dirty="0" err="1"/>
              <a:t>Twig</a:t>
            </a:r>
            <a:r>
              <a:rPr lang="tr-TR" sz="2900" i="1" dirty="0"/>
              <a:t> G.et. al. N </a:t>
            </a:r>
            <a:r>
              <a:rPr lang="tr-TR" sz="2900" i="1" dirty="0" err="1"/>
              <a:t>Engl</a:t>
            </a:r>
            <a:r>
              <a:rPr lang="tr-TR" sz="2900" i="1" dirty="0"/>
              <a:t> J </a:t>
            </a:r>
            <a:r>
              <a:rPr lang="tr-TR" sz="2900" i="1" dirty="0" err="1"/>
              <a:t>Med</a:t>
            </a:r>
            <a:r>
              <a:rPr lang="tr-TR" sz="2900" i="1" dirty="0"/>
              <a:t> 2016; 374: 2430.                     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tr-TR" dirty="0">
                <a:effectLst/>
              </a:rPr>
              <a:t/>
            </a:r>
            <a:br>
              <a:rPr lang="tr-TR" dirty="0">
                <a:effectLst/>
              </a:rPr>
            </a:br>
            <a:r>
              <a:rPr lang="tr-TR" sz="4000" dirty="0"/>
              <a:t>Komplikasyonlar-</a:t>
            </a:r>
            <a:r>
              <a:rPr lang="tr-TR" sz="4000" dirty="0" err="1"/>
              <a:t>kardiyovasküler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xmlns="" val="235880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4348" y="2000240"/>
            <a:ext cx="4143404" cy="4095760"/>
          </a:xfrm>
        </p:spPr>
        <p:txBody>
          <a:bodyPr>
            <a:normAutofit/>
          </a:bodyPr>
          <a:lstStyle/>
          <a:p>
            <a:r>
              <a:rPr lang="tr-TR" sz="1800" dirty="0"/>
              <a:t>Yaşamın ilk yıllarından ergenliğe kadar olan dönemde başlayan </a:t>
            </a:r>
            <a:r>
              <a:rPr lang="tr-TR" sz="1800" dirty="0" err="1"/>
              <a:t>obezitede</a:t>
            </a:r>
            <a:r>
              <a:rPr lang="tr-TR" sz="1800" dirty="0"/>
              <a:t> </a:t>
            </a:r>
          </a:p>
          <a:p>
            <a:pPr lvl="1"/>
            <a:r>
              <a:rPr lang="tr-TR" sz="1800" dirty="0"/>
              <a:t>Yağ hücrelerinin sayısı artmakta</a:t>
            </a:r>
          </a:p>
          <a:p>
            <a:r>
              <a:rPr lang="tr-TR" sz="1800" dirty="0"/>
              <a:t>İleri yaşlarda başlayan </a:t>
            </a:r>
            <a:r>
              <a:rPr lang="tr-TR" sz="1800" dirty="0" err="1"/>
              <a:t>obezitede</a:t>
            </a:r>
            <a:r>
              <a:rPr lang="tr-TR" sz="1800" dirty="0"/>
              <a:t> </a:t>
            </a:r>
          </a:p>
          <a:p>
            <a:pPr lvl="1"/>
            <a:r>
              <a:rPr lang="tr-TR" sz="1800" dirty="0"/>
              <a:t> Yağ hücrelerinin hacmi artmakta</a:t>
            </a:r>
          </a:p>
          <a:p>
            <a:pPr lvl="1"/>
            <a:endParaRPr lang="tr-TR" sz="1800" dirty="0"/>
          </a:p>
          <a:p>
            <a:r>
              <a:rPr lang="tr-TR" sz="1800" dirty="0"/>
              <a:t>Kilo kaybı </a:t>
            </a:r>
          </a:p>
          <a:p>
            <a:pPr lvl="1"/>
            <a:r>
              <a:rPr lang="tr-TR" sz="1800" dirty="0"/>
              <a:t>Yağ hücrelerinin sayısını etkilemez</a:t>
            </a:r>
          </a:p>
          <a:p>
            <a:pPr lvl="1"/>
            <a:r>
              <a:rPr lang="tr-TR" sz="1800" dirty="0"/>
              <a:t>Hacmi küçültür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>
            <a:normAutofit/>
          </a:bodyPr>
          <a:lstStyle/>
          <a:p>
            <a:r>
              <a:rPr lang="tr-TR" sz="3600" dirty="0"/>
              <a:t>Başlangıç yaşı</a:t>
            </a:r>
          </a:p>
        </p:txBody>
      </p:sp>
      <p:pic>
        <p:nvPicPr>
          <p:cNvPr id="4" name="Picture 2" descr="C:\Users\DR-NILGUN-COL\Desktop\tonajim-ayni-ton-karikatu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3857652" cy="6000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343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214414" y="2071678"/>
            <a:ext cx="7472386" cy="4024322"/>
          </a:xfrm>
        </p:spPr>
        <p:txBody>
          <a:bodyPr>
            <a:normAutofit/>
          </a:bodyPr>
          <a:lstStyle/>
          <a:p>
            <a:r>
              <a:rPr lang="tr-TR" sz="2000" dirty="0"/>
              <a:t>Karaciğer yağlanması</a:t>
            </a:r>
          </a:p>
          <a:p>
            <a:r>
              <a:rPr lang="tr-TR" sz="2000" dirty="0" err="1"/>
              <a:t>Reflü</a:t>
            </a:r>
            <a:endParaRPr lang="tr-TR" sz="2000" dirty="0"/>
          </a:p>
          <a:p>
            <a:r>
              <a:rPr lang="tr-TR" sz="2000" dirty="0" err="1"/>
              <a:t>Kolelityazis</a:t>
            </a:r>
            <a:endParaRPr lang="tr-TR" sz="2000" dirty="0"/>
          </a:p>
          <a:p>
            <a:pPr lvl="1"/>
            <a:r>
              <a:rPr lang="tr-TR" sz="2000" dirty="0"/>
              <a:t>BKI arttıkça risk artıyor</a:t>
            </a:r>
          </a:p>
          <a:p>
            <a:pPr lvl="1"/>
            <a:r>
              <a:rPr lang="tr-TR" sz="2000" dirty="0"/>
              <a:t>Kızlarda daha fazla</a:t>
            </a:r>
          </a:p>
          <a:p>
            <a:pPr lvl="1"/>
            <a:endParaRPr lang="tr-TR" sz="2000" dirty="0"/>
          </a:p>
          <a:p>
            <a:pPr lvl="1">
              <a:buNone/>
            </a:pPr>
            <a:endParaRPr lang="tr-TR" sz="2000" dirty="0"/>
          </a:p>
          <a:p>
            <a:endParaRPr lang="tr-TR" sz="2000" dirty="0"/>
          </a:p>
          <a:p>
            <a:pPr>
              <a:buNone/>
            </a:pPr>
            <a:r>
              <a:rPr lang="tr-TR" sz="1600" i="1" dirty="0"/>
              <a:t>			</a:t>
            </a:r>
            <a:r>
              <a:rPr lang="tr-TR" sz="1600" i="1" dirty="0" err="1"/>
              <a:t>Koebnick</a:t>
            </a:r>
            <a:r>
              <a:rPr lang="tr-TR" sz="1600" i="1" dirty="0"/>
              <a:t> C. et. al. J Pediatr </a:t>
            </a:r>
            <a:r>
              <a:rPr lang="tr-TR" sz="1600" i="1" dirty="0" err="1"/>
              <a:t>Gastroenterol</a:t>
            </a:r>
            <a:r>
              <a:rPr lang="tr-TR" sz="1600" i="1" dirty="0"/>
              <a:t> </a:t>
            </a:r>
            <a:r>
              <a:rPr lang="tr-TR" sz="1600" i="1" dirty="0" err="1"/>
              <a:t>Nutr</a:t>
            </a:r>
            <a:r>
              <a:rPr lang="tr-TR" sz="1600" i="1" dirty="0"/>
              <a:t> 2012; 55: 328.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Komplikasyonlar-</a:t>
            </a:r>
            <a:r>
              <a:rPr lang="tr-TR" sz="3600" dirty="0" err="1"/>
              <a:t>gastrointestinal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3448767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28662" y="1524000"/>
            <a:ext cx="7758138" cy="4572000"/>
          </a:xfrm>
        </p:spPr>
        <p:txBody>
          <a:bodyPr/>
          <a:lstStyle/>
          <a:p>
            <a:endParaRPr lang="tr-TR" sz="2000" dirty="0"/>
          </a:p>
          <a:p>
            <a:r>
              <a:rPr lang="tr-TR" sz="2000" dirty="0" err="1"/>
              <a:t>Obstrüktif</a:t>
            </a:r>
            <a:r>
              <a:rPr lang="tr-TR" sz="2000" dirty="0"/>
              <a:t> uyku </a:t>
            </a:r>
            <a:r>
              <a:rPr lang="tr-TR" sz="2000" dirty="0" err="1"/>
              <a:t>apnesi</a:t>
            </a:r>
            <a:endParaRPr lang="tr-TR" sz="2000" dirty="0"/>
          </a:p>
          <a:p>
            <a:r>
              <a:rPr lang="tr-TR" sz="2000" dirty="0" err="1"/>
              <a:t>Alveoler</a:t>
            </a:r>
            <a:r>
              <a:rPr lang="tr-TR" sz="2000" dirty="0"/>
              <a:t> </a:t>
            </a:r>
            <a:r>
              <a:rPr lang="tr-TR" sz="2000" dirty="0" err="1"/>
              <a:t>hipoventilasyon</a:t>
            </a:r>
            <a:endParaRPr lang="tr-TR" sz="2000" dirty="0"/>
          </a:p>
          <a:p>
            <a:r>
              <a:rPr lang="tr-TR" sz="2000" dirty="0"/>
              <a:t>Astım</a:t>
            </a:r>
          </a:p>
          <a:p>
            <a:r>
              <a:rPr lang="tr-TR" sz="2000" dirty="0" err="1"/>
              <a:t>Femur</a:t>
            </a:r>
            <a:r>
              <a:rPr lang="tr-TR" sz="2000" dirty="0"/>
              <a:t> başı </a:t>
            </a:r>
            <a:r>
              <a:rPr lang="tr-TR" sz="2000" dirty="0" err="1"/>
              <a:t>epifiz</a:t>
            </a:r>
            <a:r>
              <a:rPr lang="tr-TR" sz="2000" dirty="0"/>
              <a:t> kayması</a:t>
            </a:r>
          </a:p>
          <a:p>
            <a:r>
              <a:rPr lang="tr-TR" sz="2000" dirty="0" err="1"/>
              <a:t>Tibia</a:t>
            </a:r>
            <a:r>
              <a:rPr lang="tr-TR" sz="2000" dirty="0"/>
              <a:t> vara</a:t>
            </a:r>
          </a:p>
          <a:p>
            <a:r>
              <a:rPr lang="tr-TR" sz="2000" dirty="0"/>
              <a:t>Kırıklar</a:t>
            </a:r>
          </a:p>
          <a:p>
            <a:pPr lvl="1"/>
            <a:r>
              <a:rPr lang="tr-TR" sz="2000" dirty="0"/>
              <a:t>D vitamini düşüklüğü</a:t>
            </a:r>
          </a:p>
          <a:p>
            <a:pPr lvl="1"/>
            <a:r>
              <a:rPr lang="tr-TR" sz="2000" dirty="0"/>
              <a:t>Kemik kitlesinde azalma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Komplikasyonlar-diğer</a:t>
            </a:r>
          </a:p>
        </p:txBody>
      </p:sp>
      <p:pic>
        <p:nvPicPr>
          <p:cNvPr id="8194" name="Picture 2" descr="C:\Users\DR-NILGUN-COL\Desktop\Uyuyan-Bebek-Muzik-Kutusu--hergunyeniurun-com-2001x7670x28612_orj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86446" y="1785926"/>
            <a:ext cx="3000396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8622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1538" y="2000240"/>
            <a:ext cx="7615262" cy="4095760"/>
          </a:xfrm>
        </p:spPr>
        <p:txBody>
          <a:bodyPr>
            <a:normAutofit/>
          </a:bodyPr>
          <a:lstStyle/>
          <a:p>
            <a:r>
              <a:rPr lang="tr-TR" sz="2000" dirty="0" err="1"/>
              <a:t>İdiyopatik</a:t>
            </a:r>
            <a:r>
              <a:rPr lang="tr-TR" sz="2000" dirty="0"/>
              <a:t> </a:t>
            </a:r>
            <a:r>
              <a:rPr lang="tr-TR" sz="2000" dirty="0" err="1"/>
              <a:t>intrakraniyal</a:t>
            </a:r>
            <a:r>
              <a:rPr lang="tr-TR" sz="2000" dirty="0"/>
              <a:t> hipertansiyon</a:t>
            </a:r>
          </a:p>
          <a:p>
            <a:pPr lvl="1"/>
            <a:r>
              <a:rPr lang="tr-TR" sz="2000" dirty="0" err="1"/>
              <a:t>Psödo</a:t>
            </a:r>
            <a:r>
              <a:rPr lang="tr-TR" sz="2000" dirty="0"/>
              <a:t> tümör </a:t>
            </a:r>
            <a:r>
              <a:rPr lang="tr-TR" sz="2000" dirty="0" err="1"/>
              <a:t>serebri</a:t>
            </a:r>
            <a:endParaRPr lang="tr-TR" sz="2000" dirty="0"/>
          </a:p>
          <a:p>
            <a:r>
              <a:rPr lang="tr-TR" sz="2000" dirty="0" err="1"/>
              <a:t>Hidradenitis</a:t>
            </a:r>
            <a:r>
              <a:rPr lang="tr-TR" sz="2000" dirty="0"/>
              <a:t> </a:t>
            </a:r>
            <a:r>
              <a:rPr lang="tr-TR" sz="2000" dirty="0" err="1"/>
              <a:t>supurative</a:t>
            </a:r>
            <a:r>
              <a:rPr lang="tr-TR" sz="2000" dirty="0"/>
              <a:t> </a:t>
            </a:r>
          </a:p>
          <a:p>
            <a:r>
              <a:rPr lang="tr-TR" sz="2000" dirty="0" err="1"/>
              <a:t>Akantozis</a:t>
            </a:r>
            <a:r>
              <a:rPr lang="tr-TR" sz="2000" dirty="0"/>
              <a:t> </a:t>
            </a:r>
            <a:r>
              <a:rPr lang="tr-TR" sz="2000" dirty="0" err="1"/>
              <a:t>nigrikans</a:t>
            </a:r>
            <a:endParaRPr lang="tr-TR" sz="2000" dirty="0"/>
          </a:p>
          <a:p>
            <a:r>
              <a:rPr lang="tr-TR" sz="2000" dirty="0" err="1"/>
              <a:t>Stria</a:t>
            </a:r>
            <a:endParaRPr lang="tr-TR" sz="2000" dirty="0"/>
          </a:p>
          <a:p>
            <a:r>
              <a:rPr lang="tr-TR" sz="2000" dirty="0" err="1"/>
              <a:t>Psikososyal</a:t>
            </a:r>
            <a:endParaRPr lang="tr-TR" sz="2000" dirty="0"/>
          </a:p>
          <a:p>
            <a:pPr lvl="1"/>
            <a:r>
              <a:rPr lang="tr-TR" sz="1800" dirty="0"/>
              <a:t>Depresyon, </a:t>
            </a:r>
            <a:r>
              <a:rPr lang="tr-TR" sz="1800" dirty="0" err="1"/>
              <a:t>anksiyete</a:t>
            </a:r>
            <a:r>
              <a:rPr lang="tr-TR" sz="1800" dirty="0"/>
              <a:t>, özgüven kaybı, beden algısı imajında bozulma, yaşam </a:t>
            </a:r>
            <a:r>
              <a:rPr lang="tr-TR" sz="1800" dirty="0" err="1"/>
              <a:t>kalitesinda</a:t>
            </a:r>
            <a:r>
              <a:rPr lang="tr-TR" sz="1800" dirty="0"/>
              <a:t> azalma</a:t>
            </a:r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/>
          </a:bodyPr>
          <a:lstStyle/>
          <a:p>
            <a:r>
              <a:rPr lang="tr-TR" sz="3600" dirty="0"/>
              <a:t>Komplikasyonlar-diğer</a:t>
            </a:r>
          </a:p>
        </p:txBody>
      </p:sp>
    </p:spTree>
    <p:extLst>
      <p:ext uri="{BB962C8B-B14F-4D97-AF65-F5344CB8AC3E}">
        <p14:creationId xmlns:p14="http://schemas.microsoft.com/office/powerpoint/2010/main" xmlns="" val="2467312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4572000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tr-TR" dirty="0"/>
              <a:t>Tüm çocukların</a:t>
            </a:r>
          </a:p>
          <a:p>
            <a:pPr marL="640080" lvl="2">
              <a:spcBef>
                <a:spcPts val="600"/>
              </a:spcBef>
              <a:buClr>
                <a:schemeClr val="accent2"/>
              </a:buClr>
            </a:pPr>
            <a:r>
              <a:rPr lang="tr-TR" dirty="0" err="1"/>
              <a:t>Obeziteye</a:t>
            </a:r>
            <a:r>
              <a:rPr lang="tr-TR" dirty="0"/>
              <a:t> ait risk faktörleri </a:t>
            </a:r>
          </a:p>
          <a:p>
            <a:pPr lvl="2"/>
            <a:r>
              <a:rPr lang="tr-TR" dirty="0"/>
              <a:t>açısından değerlendirilmesi</a:t>
            </a:r>
          </a:p>
          <a:p>
            <a:endParaRPr lang="tr-TR" dirty="0"/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tr-TR" dirty="0"/>
              <a:t>Ailelerin bilgilendirilmesi</a:t>
            </a:r>
          </a:p>
          <a:p>
            <a:r>
              <a:rPr lang="tr-TR" dirty="0"/>
              <a:t>Diyet ve egzersiz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Önleme</a:t>
            </a:r>
          </a:p>
        </p:txBody>
      </p:sp>
      <p:pic>
        <p:nvPicPr>
          <p:cNvPr id="5" name="Picture 2" descr="C:\Users\DR-NILGUN-COL\Desktop\şişman-bebek-ve-annesi-karikatür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14356"/>
            <a:ext cx="3786214" cy="528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0063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85786" y="1785926"/>
            <a:ext cx="7901014" cy="4310074"/>
          </a:xfrm>
        </p:spPr>
        <p:txBody>
          <a:bodyPr>
            <a:normAutofit/>
          </a:bodyPr>
          <a:lstStyle/>
          <a:p>
            <a:r>
              <a:rPr lang="tr-TR" sz="2000" dirty="0"/>
              <a:t>Yağ içeriği azaltılmış gıdalar </a:t>
            </a:r>
          </a:p>
          <a:p>
            <a:pPr lvl="1"/>
            <a:r>
              <a:rPr lang="tr-TR" sz="2000" dirty="0"/>
              <a:t>En erken 12. ayda verilebilir</a:t>
            </a:r>
          </a:p>
          <a:p>
            <a:r>
              <a:rPr lang="tr-TR" sz="2000" dirty="0"/>
              <a:t>24 aydan sonra </a:t>
            </a:r>
          </a:p>
          <a:p>
            <a:pPr lvl="1"/>
            <a:r>
              <a:rPr lang="tr-TR" sz="1800" dirty="0"/>
              <a:t>Doymuş yağlar günlük total kalorinin %8-10’unu aşmamalı</a:t>
            </a:r>
          </a:p>
          <a:p>
            <a:r>
              <a:rPr lang="tr-TR" sz="2000" dirty="0"/>
              <a:t>İki yaş sonrası lifli gıda tüketimi arttırılmalı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Beş yaş üzeri bütün çocuklar </a:t>
            </a:r>
          </a:p>
          <a:p>
            <a:pPr lvl="1"/>
            <a:r>
              <a:rPr lang="tr-TR" sz="2000" dirty="0"/>
              <a:t>Günde en az 60 </a:t>
            </a:r>
            <a:r>
              <a:rPr lang="tr-TR" sz="2000" dirty="0" err="1"/>
              <a:t>dak</a:t>
            </a:r>
            <a:r>
              <a:rPr lang="tr-TR" sz="2000" dirty="0"/>
              <a:t>. orta düzeyde aktivite yapmalı</a:t>
            </a:r>
          </a:p>
          <a:p>
            <a:r>
              <a:rPr lang="tr-TR" sz="2000" dirty="0"/>
              <a:t>Daha küçük çocuklar bahçede oynamalı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Önleme</a:t>
            </a:r>
          </a:p>
        </p:txBody>
      </p:sp>
    </p:spTree>
    <p:extLst>
      <p:ext uri="{BB962C8B-B14F-4D97-AF65-F5344CB8AC3E}">
        <p14:creationId xmlns:p14="http://schemas.microsoft.com/office/powerpoint/2010/main" xmlns="" val="288696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85786" y="1928802"/>
            <a:ext cx="7901014" cy="4167198"/>
          </a:xfrm>
        </p:spPr>
        <p:txBody>
          <a:bodyPr/>
          <a:lstStyle/>
          <a:p>
            <a:r>
              <a:rPr lang="tr-TR" sz="2000" dirty="0"/>
              <a:t>Beslenme sırasında dikkat dağıtacak </a:t>
            </a:r>
          </a:p>
          <a:p>
            <a:pPr lvl="1"/>
            <a:r>
              <a:rPr lang="tr-TR" sz="2000" dirty="0"/>
              <a:t>TV izleme, gazete, kitap okuma gibi davranışlardan kaçınılmalı</a:t>
            </a:r>
          </a:p>
          <a:p>
            <a:pPr marL="365760" lvl="1" indent="0">
              <a:buNone/>
            </a:pPr>
            <a:endParaRPr lang="tr-TR" sz="2000" dirty="0"/>
          </a:p>
          <a:p>
            <a:r>
              <a:rPr lang="tr-TR" sz="2000" dirty="0"/>
              <a:t>TV/BS/video oyunları günlük toplam iki saatle kısıtlanmalı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Önleme</a:t>
            </a:r>
          </a:p>
        </p:txBody>
      </p:sp>
    </p:spTree>
    <p:extLst>
      <p:ext uri="{BB962C8B-B14F-4D97-AF65-F5344CB8AC3E}">
        <p14:creationId xmlns:p14="http://schemas.microsoft.com/office/powerpoint/2010/main" xmlns="" val="2738211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57224" y="1524000"/>
            <a:ext cx="7829576" cy="4572000"/>
          </a:xfrm>
        </p:spPr>
        <p:txBody>
          <a:bodyPr>
            <a:normAutofit fontScale="92500" lnSpcReduction="10000"/>
          </a:bodyPr>
          <a:lstStyle/>
          <a:p>
            <a:r>
              <a:rPr lang="tr-TR" sz="2200" dirty="0"/>
              <a:t>Aile eğitimi</a:t>
            </a:r>
          </a:p>
          <a:p>
            <a:pPr lvl="1"/>
            <a:r>
              <a:rPr lang="tr-TR" sz="2200" dirty="0" err="1"/>
              <a:t>Obezitenin</a:t>
            </a:r>
            <a:r>
              <a:rPr lang="tr-TR" sz="2200" dirty="0"/>
              <a:t> sağlık riskleri</a:t>
            </a:r>
          </a:p>
          <a:p>
            <a:pPr lvl="1"/>
            <a:r>
              <a:rPr lang="tr-TR" sz="2200" dirty="0"/>
              <a:t>Beslenme </a:t>
            </a:r>
          </a:p>
          <a:p>
            <a:pPr lvl="1"/>
            <a:r>
              <a:rPr lang="tr-TR" sz="2200" dirty="0"/>
              <a:t>Fiziksel aktivite </a:t>
            </a:r>
          </a:p>
          <a:p>
            <a:r>
              <a:rPr lang="tr-TR" sz="2200" dirty="0"/>
              <a:t>Bunların rutin davranışlara girmesi </a:t>
            </a:r>
          </a:p>
          <a:p>
            <a:r>
              <a:rPr lang="tr-TR" sz="2200" dirty="0"/>
              <a:t>Pozitif geri bildirim </a:t>
            </a:r>
          </a:p>
          <a:p>
            <a:r>
              <a:rPr lang="tr-TR" sz="2200" dirty="0" err="1"/>
              <a:t>Obezitojenik</a:t>
            </a:r>
            <a:r>
              <a:rPr lang="tr-TR" sz="2200" dirty="0"/>
              <a:t> çevrenin kontrolü</a:t>
            </a:r>
          </a:p>
          <a:p>
            <a:pPr lvl="1"/>
            <a:r>
              <a:rPr lang="tr-TR" sz="2200" dirty="0"/>
              <a:t>Bazı besinlerin eve alınmaması</a:t>
            </a:r>
          </a:p>
          <a:p>
            <a:pPr lvl="1"/>
            <a:r>
              <a:rPr lang="tr-TR" sz="2200" dirty="0"/>
              <a:t>Yatak odasından TV ‘</a:t>
            </a:r>
            <a:r>
              <a:rPr lang="tr-TR" sz="2200" dirty="0" err="1"/>
              <a:t>nin</a:t>
            </a:r>
            <a:r>
              <a:rPr lang="tr-TR" sz="2200" dirty="0"/>
              <a:t> çıkarılması</a:t>
            </a:r>
          </a:p>
          <a:p>
            <a:r>
              <a:rPr lang="tr-TR" sz="2200" dirty="0"/>
              <a:t>Aile üyeleri ve yakın arkadaşlar  çocuğa örnek teşkil ettiğinden</a:t>
            </a:r>
          </a:p>
          <a:p>
            <a:pPr lvl="1"/>
            <a:r>
              <a:rPr lang="tr-TR" sz="2000" dirty="0"/>
              <a:t>Onların  sürece aktif  katılımı</a:t>
            </a:r>
          </a:p>
          <a:p>
            <a:endParaRPr lang="tr-TR" dirty="0"/>
          </a:p>
          <a:p>
            <a:pPr>
              <a:buNone/>
            </a:pPr>
            <a:r>
              <a:rPr lang="tr-TR" sz="1700" i="1" dirty="0"/>
              <a:t>				      </a:t>
            </a:r>
            <a:r>
              <a:rPr lang="tr-TR" sz="1700" i="1" dirty="0" err="1"/>
              <a:t>Skelton</a:t>
            </a:r>
            <a:r>
              <a:rPr lang="tr-TR" sz="1700" i="1" dirty="0"/>
              <a:t> A. et. al. </a:t>
            </a:r>
            <a:r>
              <a:rPr lang="tr-TR" sz="1700" i="1" dirty="0" err="1"/>
              <a:t>Int</a:t>
            </a:r>
            <a:r>
              <a:rPr lang="tr-TR" sz="1700" i="1" dirty="0"/>
              <a:t>  </a:t>
            </a:r>
            <a:r>
              <a:rPr lang="tr-TR" sz="1700" i="1" dirty="0" err="1"/>
              <a:t>Obes</a:t>
            </a:r>
            <a:r>
              <a:rPr lang="tr-TR" sz="1700" i="1" dirty="0"/>
              <a:t> 2012; 36: 891.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/>
          </a:bodyPr>
          <a:lstStyle/>
          <a:p>
            <a:r>
              <a:rPr lang="tr-TR" sz="3600" dirty="0"/>
              <a:t>Tedavi-davranışsal yaklaşım</a:t>
            </a:r>
          </a:p>
        </p:txBody>
      </p:sp>
    </p:spTree>
    <p:extLst>
      <p:ext uri="{BB962C8B-B14F-4D97-AF65-F5344CB8AC3E}">
        <p14:creationId xmlns:p14="http://schemas.microsoft.com/office/powerpoint/2010/main" xmlns="" val="768544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14348" y="1214422"/>
            <a:ext cx="7972452" cy="4881578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sz="1800" dirty="0"/>
              <a:t>Haftalık kilo takibi </a:t>
            </a:r>
          </a:p>
          <a:p>
            <a:pPr>
              <a:buNone/>
            </a:pPr>
            <a:endParaRPr lang="tr-TR" sz="1800" dirty="0"/>
          </a:p>
          <a:p>
            <a:r>
              <a:rPr lang="tr-TR" sz="1800" dirty="0"/>
              <a:t>Çocuk /aile tarafından </a:t>
            </a:r>
          </a:p>
          <a:p>
            <a:pPr lvl="1"/>
            <a:r>
              <a:rPr lang="tr-TR" sz="1800" dirty="0"/>
              <a:t>Tüketilen  besinler, yapılan aktiviteler kaydedilmeli</a:t>
            </a:r>
          </a:p>
          <a:p>
            <a:endParaRPr lang="tr-TR" sz="1800" dirty="0"/>
          </a:p>
          <a:p>
            <a:r>
              <a:rPr lang="tr-TR" sz="1800" dirty="0"/>
              <a:t>Çocuk öğün planlanmasına dahil edilmeli</a:t>
            </a:r>
          </a:p>
          <a:p>
            <a:pPr lvl="1"/>
            <a:r>
              <a:rPr lang="tr-TR" sz="1800" dirty="0"/>
              <a:t>Sağlıklı gıdalar arasından seçim yapmasına izin verilmeli</a:t>
            </a:r>
          </a:p>
          <a:p>
            <a:endParaRPr lang="tr-TR" sz="1800" dirty="0"/>
          </a:p>
          <a:p>
            <a:r>
              <a:rPr lang="tr-TR" sz="1800" dirty="0"/>
              <a:t>Olumlu davranışlar için ödül verilmeli</a:t>
            </a:r>
          </a:p>
          <a:p>
            <a:pPr lvl="1"/>
            <a:r>
              <a:rPr lang="tr-TR" sz="1800" dirty="0"/>
              <a:t>Yiyecek olmamalı</a:t>
            </a:r>
          </a:p>
          <a:p>
            <a:pPr lvl="1"/>
            <a:r>
              <a:rPr lang="tr-TR" sz="1800" dirty="0"/>
              <a:t>Küçük aktiviteler/oyuncaklar olabilir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r>
              <a:rPr lang="tr-TR" sz="3600" dirty="0"/>
              <a:t>Tedavi-davranışsal yaklaşım</a:t>
            </a:r>
          </a:p>
        </p:txBody>
      </p:sp>
    </p:spTree>
    <p:extLst>
      <p:ext uri="{BB962C8B-B14F-4D97-AF65-F5344CB8AC3E}">
        <p14:creationId xmlns:p14="http://schemas.microsoft.com/office/powerpoint/2010/main" xmlns="" val="7119639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28662" y="1524000"/>
            <a:ext cx="7758138" cy="4572000"/>
          </a:xfrm>
        </p:spPr>
        <p:txBody>
          <a:bodyPr>
            <a:normAutofit/>
          </a:bodyPr>
          <a:lstStyle/>
          <a:p>
            <a:r>
              <a:rPr lang="tr-TR" sz="2000" dirty="0"/>
              <a:t>Çocuğun beslenme alışkanlıklarının değerlendirilmesi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Restoranda yenilen öğünlerin sayısı</a:t>
            </a:r>
          </a:p>
          <a:p>
            <a:r>
              <a:rPr lang="tr-TR" sz="2000" dirty="0"/>
              <a:t>Şeker içeren içecek tüketimi</a:t>
            </a:r>
          </a:p>
          <a:p>
            <a:r>
              <a:rPr lang="tr-TR" sz="2000" dirty="0"/>
              <a:t>Yiyeceklerin porsiyon büyüklüğü ve sayısı</a:t>
            </a:r>
          </a:p>
          <a:p>
            <a:r>
              <a:rPr lang="tr-TR" sz="2000" dirty="0"/>
              <a:t>Sebze ve meyve tüketim sıklığı</a:t>
            </a:r>
          </a:p>
          <a:p>
            <a:r>
              <a:rPr lang="tr-TR" sz="2000" dirty="0"/>
              <a:t>Günlük öğün sayısı, atlanan öğün sayısı</a:t>
            </a:r>
          </a:p>
          <a:p>
            <a:r>
              <a:rPr lang="tr-TR" sz="2000" dirty="0"/>
              <a:t>Atıştırmalık tüketim </a:t>
            </a:r>
            <a:r>
              <a:rPr lang="tr-TR" sz="2000" dirty="0" err="1"/>
              <a:t>paterni</a:t>
            </a:r>
            <a:endParaRPr lang="tr-TR" sz="2000" dirty="0"/>
          </a:p>
          <a:p>
            <a:r>
              <a:rPr lang="tr-TR" sz="2000" dirty="0"/>
              <a:t>Okuldaki öğle yemekleri </a:t>
            </a:r>
          </a:p>
          <a:p>
            <a:pPr lvl="1"/>
            <a:r>
              <a:rPr lang="tr-TR" sz="2000" dirty="0"/>
              <a:t>Evden mi götürüyor, orada mı yiyor</a:t>
            </a:r>
          </a:p>
          <a:p>
            <a:pPr lvl="3">
              <a:buNone/>
            </a:pPr>
            <a:endParaRPr lang="tr-TR" sz="1500" dirty="0"/>
          </a:p>
          <a:p>
            <a:pPr>
              <a:buNone/>
            </a:pPr>
            <a:r>
              <a:rPr lang="tr-TR" sz="1600" i="1" dirty="0"/>
              <a:t>				</a:t>
            </a:r>
            <a:r>
              <a:rPr lang="tr-TR" sz="1600" i="1" dirty="0" err="1"/>
              <a:t>Krebs</a:t>
            </a:r>
            <a:r>
              <a:rPr lang="tr-TR" sz="1600" i="1" dirty="0"/>
              <a:t> NF. et. al. </a:t>
            </a:r>
            <a:r>
              <a:rPr lang="tr-TR" sz="1600" i="1" dirty="0" err="1"/>
              <a:t>Pediatrics</a:t>
            </a:r>
            <a:r>
              <a:rPr lang="tr-TR" sz="1600" i="1" dirty="0"/>
              <a:t> 2007; 120: 193.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tr-TR" sz="3600" dirty="0"/>
              <a:t>Tedavi-</a:t>
            </a:r>
            <a:r>
              <a:rPr lang="tr-TR" sz="3600" dirty="0" err="1"/>
              <a:t>nutrisyonel</a:t>
            </a:r>
            <a:r>
              <a:rPr lang="tr-TR" sz="3600" dirty="0"/>
              <a:t> değerlendirme</a:t>
            </a:r>
          </a:p>
        </p:txBody>
      </p:sp>
    </p:spTree>
    <p:extLst>
      <p:ext uri="{BB962C8B-B14F-4D97-AF65-F5344CB8AC3E}">
        <p14:creationId xmlns:p14="http://schemas.microsoft.com/office/powerpoint/2010/main" xmlns="" val="1327235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28662" y="1428736"/>
            <a:ext cx="7758138" cy="4667264"/>
          </a:xfrm>
        </p:spPr>
        <p:txBody>
          <a:bodyPr>
            <a:normAutofit/>
          </a:bodyPr>
          <a:lstStyle/>
          <a:p>
            <a:r>
              <a:rPr lang="tr-TR" sz="2000" dirty="0"/>
              <a:t>Ailenin beslenme davranışları</a:t>
            </a:r>
          </a:p>
          <a:p>
            <a:pPr lvl="1"/>
            <a:r>
              <a:rPr lang="tr-TR" sz="2000" dirty="0"/>
              <a:t>Otoriter davranışlar</a:t>
            </a:r>
          </a:p>
          <a:p>
            <a:pPr lvl="1"/>
            <a:r>
              <a:rPr lang="tr-TR" sz="2000" dirty="0"/>
              <a:t>Tabağındakini bitirmeye zorlama</a:t>
            </a:r>
          </a:p>
          <a:p>
            <a:pPr lvl="1"/>
            <a:r>
              <a:rPr lang="tr-TR" sz="2000" dirty="0"/>
              <a:t>Porsiyon büyüklüğünü kısıtlama</a:t>
            </a:r>
          </a:p>
          <a:p>
            <a:pPr>
              <a:buNone/>
            </a:pPr>
            <a:r>
              <a:rPr lang="tr-TR" sz="2000" dirty="0">
                <a:cs typeface="Arial"/>
              </a:rPr>
              <a:t>	→ </a:t>
            </a:r>
            <a:r>
              <a:rPr lang="tr-TR" sz="2000" dirty="0" err="1"/>
              <a:t>obeziteyi</a:t>
            </a:r>
            <a:r>
              <a:rPr lang="tr-TR" sz="2000" dirty="0"/>
              <a:t> arttırıyor</a:t>
            </a:r>
          </a:p>
          <a:p>
            <a:r>
              <a:rPr lang="tr-TR" sz="2000" dirty="0"/>
              <a:t>Ailenin beslenme alışkanlıkları</a:t>
            </a:r>
          </a:p>
          <a:p>
            <a:r>
              <a:rPr lang="tr-TR" sz="2000" dirty="0"/>
              <a:t>Ailede </a:t>
            </a:r>
            <a:r>
              <a:rPr lang="tr-TR" sz="2000" dirty="0" err="1"/>
              <a:t>obezite</a:t>
            </a:r>
            <a:r>
              <a:rPr lang="tr-TR" sz="2000" dirty="0"/>
              <a:t> varlığı</a:t>
            </a:r>
          </a:p>
          <a:p>
            <a:pPr lvl="1"/>
            <a:r>
              <a:rPr lang="tr-TR" sz="2000" dirty="0"/>
              <a:t>İki ebeveynde </a:t>
            </a:r>
            <a:r>
              <a:rPr lang="tr-TR" sz="2000" dirty="0" err="1"/>
              <a:t>obezite</a:t>
            </a:r>
            <a:r>
              <a:rPr lang="tr-TR" sz="2000" dirty="0"/>
              <a:t> varsa risk 6-15 kat artıyor </a:t>
            </a:r>
          </a:p>
          <a:p>
            <a:pPr lvl="1"/>
            <a:r>
              <a:rPr lang="tr-TR" sz="2000" dirty="0"/>
              <a:t>Genetik, </a:t>
            </a:r>
            <a:r>
              <a:rPr lang="tr-TR" sz="2000" dirty="0" err="1"/>
              <a:t>nutrisyonel</a:t>
            </a:r>
            <a:r>
              <a:rPr lang="tr-TR" sz="2000" dirty="0"/>
              <a:t>, sosyal faktörler rol alıyor</a:t>
            </a:r>
          </a:p>
          <a:p>
            <a:r>
              <a:rPr lang="tr-TR" sz="2000" dirty="0"/>
              <a:t>Ekonomik/kültürel faktörler</a:t>
            </a:r>
          </a:p>
          <a:p>
            <a:r>
              <a:rPr lang="tr-TR" sz="2000" dirty="0"/>
              <a:t>Ailenin çocuğun kilosu hakkındaki düşünceleri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tr-TR" sz="3600" dirty="0"/>
              <a:t>Tedavi-ailesel faktörlerin değerlendirilmesi</a:t>
            </a:r>
          </a:p>
        </p:txBody>
      </p:sp>
    </p:spTree>
    <p:extLst>
      <p:ext uri="{BB962C8B-B14F-4D97-AF65-F5344CB8AC3E}">
        <p14:creationId xmlns:p14="http://schemas.microsoft.com/office/powerpoint/2010/main" xmlns="" val="10228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14348" y="1357298"/>
            <a:ext cx="7972452" cy="4738702"/>
          </a:xfrm>
        </p:spPr>
        <p:txBody>
          <a:bodyPr>
            <a:normAutofit lnSpcReduction="10000"/>
          </a:bodyPr>
          <a:lstStyle/>
          <a:p>
            <a:r>
              <a:rPr lang="tr-TR" sz="1800" dirty="0"/>
              <a:t>Başlangıç yaşı</a:t>
            </a:r>
          </a:p>
          <a:p>
            <a:pPr lvl="1"/>
            <a:r>
              <a:rPr lang="tr-TR" sz="1800" dirty="0"/>
              <a:t>Erken başlayanlarda risk yüksek</a:t>
            </a:r>
          </a:p>
          <a:p>
            <a:pPr lvl="1">
              <a:buNone/>
            </a:pPr>
            <a:endParaRPr lang="tr-TR" sz="1800" dirty="0"/>
          </a:p>
          <a:p>
            <a:r>
              <a:rPr lang="tr-TR" sz="1800" dirty="0"/>
              <a:t>Ebeveynlerde </a:t>
            </a:r>
            <a:r>
              <a:rPr lang="tr-TR" sz="1800" dirty="0" err="1"/>
              <a:t>obezite</a:t>
            </a:r>
            <a:r>
              <a:rPr lang="tr-TR" sz="1800" dirty="0"/>
              <a:t> varlığı</a:t>
            </a:r>
          </a:p>
          <a:p>
            <a:pPr lvl="1"/>
            <a:r>
              <a:rPr lang="tr-TR" sz="1800" dirty="0"/>
              <a:t>Tek ebeveyn 2-3 kat</a:t>
            </a:r>
          </a:p>
          <a:p>
            <a:pPr lvl="1"/>
            <a:r>
              <a:rPr lang="tr-TR" sz="1800" dirty="0"/>
              <a:t>İki ebeveyn 15 kat risk artışı</a:t>
            </a:r>
          </a:p>
          <a:p>
            <a:pPr lvl="1"/>
            <a:endParaRPr lang="tr-TR" sz="1800" dirty="0"/>
          </a:p>
          <a:p>
            <a:r>
              <a:rPr lang="tr-TR" sz="1800" dirty="0"/>
              <a:t>Ciddi </a:t>
            </a:r>
            <a:r>
              <a:rPr lang="tr-TR" sz="1800" dirty="0" err="1"/>
              <a:t>obezite</a:t>
            </a:r>
            <a:endParaRPr lang="tr-TR" sz="1800" dirty="0"/>
          </a:p>
          <a:p>
            <a:pPr>
              <a:buNone/>
            </a:pPr>
            <a:endParaRPr lang="tr-TR" sz="1800" dirty="0"/>
          </a:p>
          <a:p>
            <a:r>
              <a:rPr lang="tr-TR" sz="1800" dirty="0"/>
              <a:t>Cinsiyet</a:t>
            </a:r>
          </a:p>
          <a:p>
            <a:pPr lvl="1"/>
            <a:r>
              <a:rPr lang="tr-TR" sz="1800" dirty="0" err="1"/>
              <a:t>Puberte</a:t>
            </a:r>
            <a:r>
              <a:rPr lang="tr-TR" sz="1800" dirty="0"/>
              <a:t> döneminde </a:t>
            </a:r>
          </a:p>
          <a:p>
            <a:pPr lvl="2"/>
            <a:r>
              <a:rPr lang="tr-TR" sz="1500" dirty="0"/>
              <a:t>Normalde erkeklerde yağ dokusu azalır , kızlarda artar</a:t>
            </a:r>
          </a:p>
          <a:p>
            <a:pPr lvl="1"/>
            <a:r>
              <a:rPr lang="tr-TR" sz="1800" dirty="0"/>
              <a:t>Erkekler </a:t>
            </a:r>
            <a:r>
              <a:rPr lang="tr-TR" sz="1800" dirty="0" err="1"/>
              <a:t>obez</a:t>
            </a:r>
            <a:r>
              <a:rPr lang="tr-TR" sz="1800" dirty="0"/>
              <a:t> ise erişkine yansıma oranı daha yüksek</a:t>
            </a:r>
          </a:p>
          <a:p>
            <a:pPr lvl="1">
              <a:buNone/>
            </a:pPr>
            <a:endParaRPr lang="tr-TR" sz="1800" dirty="0"/>
          </a:p>
          <a:p>
            <a:pPr>
              <a:buNone/>
            </a:pPr>
            <a:r>
              <a:rPr lang="tr-TR" sz="1600" i="1" dirty="0"/>
              <a:t>					</a:t>
            </a:r>
            <a:r>
              <a:rPr lang="tr-TR" sz="1600" i="1" dirty="0" err="1"/>
              <a:t>Ward</a:t>
            </a:r>
            <a:r>
              <a:rPr lang="tr-TR" sz="1600" i="1" dirty="0"/>
              <a:t> ZJ. et. al. N </a:t>
            </a:r>
            <a:r>
              <a:rPr lang="tr-TR" sz="1600" i="1" dirty="0" err="1"/>
              <a:t>Eng</a:t>
            </a:r>
            <a:r>
              <a:rPr lang="tr-TR" sz="1600" i="1" dirty="0"/>
              <a:t> J  </a:t>
            </a:r>
            <a:r>
              <a:rPr lang="tr-TR" sz="1600" i="1" dirty="0" err="1"/>
              <a:t>Med</a:t>
            </a:r>
            <a:r>
              <a:rPr lang="tr-TR" sz="1600" i="1" dirty="0"/>
              <a:t> 2017; 377: 2145.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tr-TR" sz="3600" dirty="0"/>
              <a:t>Erişkine yansıması</a:t>
            </a:r>
          </a:p>
        </p:txBody>
      </p:sp>
    </p:spTree>
    <p:extLst>
      <p:ext uri="{BB962C8B-B14F-4D97-AF65-F5344CB8AC3E}">
        <p14:creationId xmlns:p14="http://schemas.microsoft.com/office/powerpoint/2010/main" xmlns="" val="36386868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142976" y="1357298"/>
            <a:ext cx="7543824" cy="4738702"/>
          </a:xfrm>
        </p:spPr>
        <p:txBody>
          <a:bodyPr>
            <a:normAutofit/>
          </a:bodyPr>
          <a:lstStyle/>
          <a:p>
            <a:r>
              <a:rPr lang="tr-TR" sz="1800" dirty="0"/>
              <a:t>Ev</a:t>
            </a:r>
          </a:p>
          <a:p>
            <a:pPr lvl="1"/>
            <a:r>
              <a:rPr lang="tr-TR" sz="1800" dirty="0"/>
              <a:t>Yatak odasında TV  varlığı</a:t>
            </a:r>
          </a:p>
          <a:p>
            <a:pPr lvl="1"/>
            <a:r>
              <a:rPr lang="tr-TR" sz="1800" dirty="0"/>
              <a:t>Ailenin fiziksel aktivite rutinleri</a:t>
            </a:r>
          </a:p>
          <a:p>
            <a:pPr marL="365760" lvl="1" indent="0">
              <a:buNone/>
            </a:pPr>
            <a:endParaRPr lang="tr-TR" sz="1800" dirty="0"/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tr-TR" sz="1800" dirty="0"/>
              <a:t>Okul </a:t>
            </a:r>
          </a:p>
          <a:p>
            <a:pPr marL="640080" lvl="2">
              <a:spcBef>
                <a:spcPts val="600"/>
              </a:spcBef>
              <a:buClr>
                <a:schemeClr val="accent2"/>
              </a:buClr>
            </a:pPr>
            <a:r>
              <a:rPr lang="tr-TR" sz="1800" dirty="0"/>
              <a:t>Beden eğitimi derslerine katılım</a:t>
            </a:r>
          </a:p>
          <a:p>
            <a:pPr marL="640080" lvl="2">
              <a:spcBef>
                <a:spcPts val="600"/>
              </a:spcBef>
              <a:buClr>
                <a:schemeClr val="accent2"/>
              </a:buClr>
              <a:buNone/>
            </a:pPr>
            <a:endParaRPr lang="tr-TR" sz="1800" dirty="0"/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tr-TR" sz="1800" dirty="0"/>
              <a:t>Ev dışında</a:t>
            </a:r>
          </a:p>
          <a:p>
            <a:pPr marL="640080" lvl="2">
              <a:spcBef>
                <a:spcPts val="600"/>
              </a:spcBef>
              <a:buClr>
                <a:schemeClr val="accent2"/>
              </a:buClr>
            </a:pPr>
            <a:r>
              <a:rPr lang="tr-TR" sz="1800" dirty="0"/>
              <a:t>Oyunlar, spor aktiviteleri</a:t>
            </a:r>
          </a:p>
          <a:p>
            <a:endParaRPr lang="tr-TR" sz="1800" dirty="0"/>
          </a:p>
          <a:p>
            <a:r>
              <a:rPr lang="tr-TR" sz="1800" dirty="0"/>
              <a:t>Yaşam tarzı aktiviteleri  </a:t>
            </a:r>
          </a:p>
          <a:p>
            <a:pPr lvl="1"/>
            <a:r>
              <a:rPr lang="tr-TR" sz="1800" dirty="0"/>
              <a:t>Yürüme</a:t>
            </a:r>
          </a:p>
          <a:p>
            <a:pPr lvl="1"/>
            <a:r>
              <a:rPr lang="tr-TR" sz="1800" dirty="0"/>
              <a:t>Merdiven çıkma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tr-TR" sz="3600" dirty="0"/>
              <a:t>Tedavi- aktivitenin değerlendirilmesi</a:t>
            </a:r>
          </a:p>
        </p:txBody>
      </p:sp>
    </p:spTree>
    <p:extLst>
      <p:ext uri="{BB962C8B-B14F-4D97-AF65-F5344CB8AC3E}">
        <p14:creationId xmlns:p14="http://schemas.microsoft.com/office/powerpoint/2010/main" xmlns="" val="4291588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14348" y="1357298"/>
            <a:ext cx="7972452" cy="4738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2200" dirty="0"/>
          </a:p>
          <a:p>
            <a:r>
              <a:rPr lang="tr-TR" sz="2000" dirty="0"/>
              <a:t>Fazla kilolu çocuklarda</a:t>
            </a:r>
          </a:p>
          <a:p>
            <a:pPr lvl="1"/>
            <a:r>
              <a:rPr lang="tr-TR" sz="2000" dirty="0"/>
              <a:t>Bu kilonun korunması hedeflenmeli</a:t>
            </a:r>
          </a:p>
          <a:p>
            <a:pPr lvl="1"/>
            <a:r>
              <a:rPr lang="tr-TR" sz="2000" dirty="0"/>
              <a:t>Çocuk büyüdükçe boyu uzarken BKI düşer</a:t>
            </a:r>
          </a:p>
          <a:p>
            <a:pPr lvl="1">
              <a:buNone/>
            </a:pPr>
            <a:endParaRPr lang="tr-TR" sz="2000" dirty="0"/>
          </a:p>
          <a:p>
            <a:r>
              <a:rPr lang="tr-TR" sz="2000" dirty="0" err="1"/>
              <a:t>Obezlerde</a:t>
            </a:r>
            <a:r>
              <a:rPr lang="tr-TR" sz="2000" dirty="0"/>
              <a:t> </a:t>
            </a:r>
            <a:r>
              <a:rPr lang="tr-TR" sz="2000" dirty="0" err="1"/>
              <a:t>komorbiditeler</a:t>
            </a:r>
            <a:r>
              <a:rPr lang="tr-TR" sz="2000" dirty="0"/>
              <a:t> eşlik ediyorsa</a:t>
            </a:r>
          </a:p>
          <a:p>
            <a:pPr lvl="1"/>
            <a:r>
              <a:rPr lang="tr-TR" sz="2000" dirty="0"/>
              <a:t>Çocuklarda </a:t>
            </a:r>
          </a:p>
          <a:p>
            <a:pPr lvl="2"/>
            <a:r>
              <a:rPr lang="tr-TR" sz="2000" dirty="0"/>
              <a:t>Ayda </a:t>
            </a:r>
            <a:r>
              <a:rPr lang="tr-TR" sz="2000" dirty="0" err="1"/>
              <a:t>max</a:t>
            </a:r>
            <a:r>
              <a:rPr lang="tr-TR" sz="2000" dirty="0"/>
              <a:t>. 1 kg zayıflama önerilmeli</a:t>
            </a:r>
          </a:p>
          <a:p>
            <a:pPr lvl="1"/>
            <a:r>
              <a:rPr lang="tr-TR" sz="2000" dirty="0" err="1"/>
              <a:t>Adolesanlarda</a:t>
            </a:r>
            <a:r>
              <a:rPr lang="tr-TR" sz="2000" dirty="0"/>
              <a:t> </a:t>
            </a:r>
          </a:p>
          <a:p>
            <a:pPr lvl="2"/>
            <a:r>
              <a:rPr lang="tr-TR" sz="2000" dirty="0"/>
              <a:t>Haftada 2 kg verilmesi güvenli ama  </a:t>
            </a:r>
          </a:p>
          <a:p>
            <a:pPr lvl="2"/>
            <a:r>
              <a:rPr lang="tr-TR" sz="2000" dirty="0"/>
              <a:t>En azından ayda 1-2 kg verilmesi daha gerekçi bir hedef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sz="1700" i="1" dirty="0"/>
              <a:t>					</a:t>
            </a:r>
            <a:r>
              <a:rPr lang="tr-TR" sz="1700" i="1" dirty="0" err="1"/>
              <a:t>Barlow</a:t>
            </a:r>
            <a:r>
              <a:rPr lang="tr-TR" sz="1700" i="1" dirty="0"/>
              <a:t> SE. et. al. </a:t>
            </a:r>
            <a:r>
              <a:rPr lang="tr-TR" sz="1700" i="1" dirty="0" err="1"/>
              <a:t>Pediatrics</a:t>
            </a:r>
            <a:r>
              <a:rPr lang="tr-TR" sz="1700" i="1" dirty="0"/>
              <a:t> 2007; 120: 14.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tr-TR" sz="3600" dirty="0"/>
              <a:t>Tedavi-kilo kontrolü</a:t>
            </a:r>
          </a:p>
        </p:txBody>
      </p:sp>
    </p:spTree>
    <p:extLst>
      <p:ext uri="{BB962C8B-B14F-4D97-AF65-F5344CB8AC3E}">
        <p14:creationId xmlns:p14="http://schemas.microsoft.com/office/powerpoint/2010/main" xmlns="" val="2276608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42910" y="1428736"/>
            <a:ext cx="8043890" cy="4667264"/>
          </a:xfrm>
        </p:spPr>
        <p:txBody>
          <a:bodyPr>
            <a:normAutofit/>
          </a:bodyPr>
          <a:lstStyle/>
          <a:p>
            <a:r>
              <a:rPr lang="tr-TR" sz="2000" dirty="0"/>
              <a:t>Çocuğa özel diyet programı hazırlanmalı</a:t>
            </a:r>
          </a:p>
          <a:p>
            <a:endParaRPr lang="tr-TR" sz="2000" dirty="0"/>
          </a:p>
          <a:p>
            <a:r>
              <a:rPr lang="tr-TR" sz="2000" dirty="0"/>
              <a:t>Çocuklar diyette aldıkları enerjinin %12’sini büyümek için kullanır </a:t>
            </a:r>
          </a:p>
          <a:p>
            <a:pPr lvl="1"/>
            <a:r>
              <a:rPr lang="tr-TR" sz="1800" dirty="0"/>
              <a:t>Diyet kısıtlaması halinde </a:t>
            </a:r>
          </a:p>
          <a:p>
            <a:pPr lvl="1"/>
            <a:r>
              <a:rPr lang="tr-TR" sz="1800" dirty="0"/>
              <a:t>Çocuk öncelikle büyüme için gerekli kaloriyi harcayacaktır</a:t>
            </a:r>
          </a:p>
          <a:p>
            <a:r>
              <a:rPr lang="tr-TR" sz="2000" dirty="0"/>
              <a:t>Diyet normal büyümeyi sağlayacak protein, yağ ve kalori bakımından zengin olmalı</a:t>
            </a:r>
          </a:p>
          <a:p>
            <a:pPr lvl="1"/>
            <a:r>
              <a:rPr lang="tr-TR" sz="2000" dirty="0"/>
              <a:t>%20-25 protein </a:t>
            </a:r>
          </a:p>
          <a:p>
            <a:pPr lvl="1"/>
            <a:r>
              <a:rPr lang="tr-TR" sz="2000" dirty="0"/>
              <a:t>%25-30 yağ</a:t>
            </a:r>
          </a:p>
          <a:p>
            <a:pPr lvl="1"/>
            <a:r>
              <a:rPr lang="tr-TR" sz="2000" dirty="0"/>
              <a:t>%50-55 kompleks karbonhidrat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r>
              <a:rPr lang="tr-TR" sz="3600" dirty="0"/>
              <a:t>Tedavi-diyet</a:t>
            </a:r>
          </a:p>
        </p:txBody>
      </p:sp>
    </p:spTree>
    <p:extLst>
      <p:ext uri="{BB962C8B-B14F-4D97-AF65-F5344CB8AC3E}">
        <p14:creationId xmlns:p14="http://schemas.microsoft.com/office/powerpoint/2010/main" xmlns="" val="38718508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>
            <a:normAutofit/>
          </a:bodyPr>
          <a:lstStyle/>
          <a:p>
            <a:r>
              <a:rPr lang="tr-TR" sz="2000" dirty="0"/>
              <a:t>Günlük kalori ihtiyacı hesaplanırken </a:t>
            </a:r>
          </a:p>
          <a:p>
            <a:pPr lvl="1"/>
            <a:r>
              <a:rPr lang="tr-TR" sz="2000" dirty="0"/>
              <a:t>İdeal ağırlığa göre alınması gereken kalorinin</a:t>
            </a:r>
          </a:p>
          <a:p>
            <a:pPr lvl="2"/>
            <a:r>
              <a:rPr lang="tr-TR" sz="1700" dirty="0" err="1"/>
              <a:t>Obezlerde</a:t>
            </a:r>
            <a:r>
              <a:rPr lang="tr-TR" sz="1700" dirty="0"/>
              <a:t> %80’ine </a:t>
            </a:r>
          </a:p>
          <a:p>
            <a:pPr lvl="2"/>
            <a:r>
              <a:rPr lang="tr-TR" sz="1700" dirty="0"/>
              <a:t>Ciddi </a:t>
            </a:r>
            <a:r>
              <a:rPr lang="tr-TR" sz="1700" dirty="0" err="1"/>
              <a:t>obezlerde</a:t>
            </a:r>
            <a:r>
              <a:rPr lang="tr-TR" sz="1700" dirty="0"/>
              <a:t> kısa bir süre için %60’ına inilebilir </a:t>
            </a:r>
          </a:p>
          <a:p>
            <a:pPr lvl="1">
              <a:buNone/>
            </a:pPr>
            <a:endParaRPr lang="tr-TR" sz="2000" dirty="0"/>
          </a:p>
          <a:p>
            <a:r>
              <a:rPr lang="tr-TR" sz="2000" dirty="0"/>
              <a:t>Çocuğun diyetine uyumunun arttırılabilmesi için </a:t>
            </a:r>
          </a:p>
          <a:p>
            <a:pPr lvl="1"/>
            <a:r>
              <a:rPr lang="tr-TR" sz="2000" dirty="0"/>
              <a:t>Standart bir besin tablosu yerine </a:t>
            </a:r>
          </a:p>
          <a:p>
            <a:pPr lvl="1"/>
            <a:r>
              <a:rPr lang="tr-TR" sz="2000" dirty="0"/>
              <a:t>Kaçınılması gereken besinler listelenmelidir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tr-TR" sz="3600" dirty="0"/>
              <a:t>Tedavi-diyet</a:t>
            </a:r>
          </a:p>
        </p:txBody>
      </p:sp>
      <p:pic>
        <p:nvPicPr>
          <p:cNvPr id="11266" name="Picture 2" descr="C:\Users\DR-NILGUN-COL\Desktop\Dollarphotoclub_818540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72132" y="4214818"/>
            <a:ext cx="3143272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32724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00100" y="1714488"/>
            <a:ext cx="7686700" cy="4381512"/>
          </a:xfrm>
        </p:spPr>
        <p:txBody>
          <a:bodyPr>
            <a:normAutofit/>
          </a:bodyPr>
          <a:lstStyle/>
          <a:p>
            <a:r>
              <a:rPr lang="tr-TR" sz="2000" dirty="0"/>
              <a:t>Şekersiz içecekler</a:t>
            </a:r>
          </a:p>
          <a:p>
            <a:r>
              <a:rPr lang="tr-TR" sz="2000" dirty="0"/>
              <a:t>Sulandırılmış veya yarım yağlı süt</a:t>
            </a:r>
          </a:p>
          <a:p>
            <a:r>
              <a:rPr lang="tr-TR" sz="2000" dirty="0"/>
              <a:t>Haftada </a:t>
            </a:r>
            <a:r>
              <a:rPr lang="tr-TR" sz="2000" dirty="0" err="1"/>
              <a:t>max</a:t>
            </a:r>
            <a:r>
              <a:rPr lang="tr-TR" sz="2000" dirty="0"/>
              <a:t>. bir kere </a:t>
            </a:r>
            <a:r>
              <a:rPr lang="tr-TR" sz="2000" dirty="0" err="1"/>
              <a:t>fast</a:t>
            </a:r>
            <a:r>
              <a:rPr lang="tr-TR" sz="2000" dirty="0"/>
              <a:t> </a:t>
            </a:r>
            <a:r>
              <a:rPr lang="tr-TR" sz="2000" dirty="0" err="1"/>
              <a:t>food</a:t>
            </a:r>
            <a:r>
              <a:rPr lang="tr-TR" sz="2000" dirty="0"/>
              <a:t> yenmeli </a:t>
            </a:r>
          </a:p>
          <a:p>
            <a:r>
              <a:rPr lang="tr-TR" sz="2000" dirty="0"/>
              <a:t>Günde üç ara öğün eklenmeli</a:t>
            </a:r>
          </a:p>
          <a:p>
            <a:r>
              <a:rPr lang="tr-TR" sz="2000" dirty="0"/>
              <a:t>Tabak yöntemi</a:t>
            </a:r>
          </a:p>
          <a:p>
            <a:pPr lvl="1"/>
            <a:r>
              <a:rPr lang="tr-TR" sz="2000" dirty="0"/>
              <a:t>½ ‘si sebze, ¼’ ü yağsız et, ¼’ ü nişastalı sebze </a:t>
            </a:r>
          </a:p>
          <a:p>
            <a:r>
              <a:rPr lang="tr-TR" sz="2000" dirty="0"/>
              <a:t>Okul yemeğini evden götürme</a:t>
            </a:r>
          </a:p>
          <a:p>
            <a:r>
              <a:rPr lang="tr-TR" sz="2000" dirty="0"/>
              <a:t>Düşük yağlı, düşük şekerli beslenme</a:t>
            </a:r>
          </a:p>
          <a:p>
            <a:pPr marL="0" indent="0">
              <a:buNone/>
            </a:pPr>
            <a:endParaRPr lang="tr-TR" dirty="0"/>
          </a:p>
          <a:p>
            <a:pPr>
              <a:buNone/>
            </a:pPr>
            <a:r>
              <a:rPr lang="tr-TR" sz="1600" i="1" dirty="0"/>
              <a:t>					</a:t>
            </a:r>
            <a:r>
              <a:rPr lang="tr-TR" sz="1600" i="1" dirty="0" err="1"/>
              <a:t>Demol</a:t>
            </a:r>
            <a:r>
              <a:rPr lang="tr-TR" sz="1600" i="1" dirty="0"/>
              <a:t> S. et. al. </a:t>
            </a:r>
            <a:r>
              <a:rPr lang="tr-TR" sz="1600" i="1" dirty="0" err="1"/>
              <a:t>Acta</a:t>
            </a:r>
            <a:r>
              <a:rPr lang="tr-TR" sz="1600" i="1" dirty="0"/>
              <a:t> </a:t>
            </a:r>
            <a:r>
              <a:rPr lang="tr-TR" sz="1600" i="1" dirty="0" err="1"/>
              <a:t>Paediatr</a:t>
            </a:r>
            <a:r>
              <a:rPr lang="tr-TR" sz="1600" i="1" dirty="0"/>
              <a:t> 2009; 98: 346.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tr-TR" sz="3600" dirty="0"/>
              <a:t>Tedavi-diyet</a:t>
            </a:r>
          </a:p>
        </p:txBody>
      </p:sp>
    </p:spTree>
    <p:extLst>
      <p:ext uri="{BB962C8B-B14F-4D97-AF65-F5344CB8AC3E}">
        <p14:creationId xmlns:p14="http://schemas.microsoft.com/office/powerpoint/2010/main" xmlns="" val="15064892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14348" y="1524000"/>
            <a:ext cx="7972452" cy="4572000"/>
          </a:xfrm>
        </p:spPr>
        <p:txBody>
          <a:bodyPr>
            <a:normAutofit/>
          </a:bodyPr>
          <a:lstStyle/>
          <a:p>
            <a:r>
              <a:rPr lang="tr-TR" sz="2000" dirty="0" err="1"/>
              <a:t>Sedanter</a:t>
            </a:r>
            <a:r>
              <a:rPr lang="tr-TR" sz="2000" dirty="0"/>
              <a:t> aktivite</a:t>
            </a:r>
          </a:p>
          <a:p>
            <a:pPr lvl="1"/>
            <a:r>
              <a:rPr lang="tr-TR" sz="2000" dirty="0"/>
              <a:t>TV, BS, internet, video oyunları, </a:t>
            </a:r>
            <a:r>
              <a:rPr lang="tr-TR" sz="2000" dirty="0" err="1"/>
              <a:t>media</a:t>
            </a:r>
            <a:r>
              <a:rPr lang="tr-TR" sz="2000" dirty="0"/>
              <a:t> süresi</a:t>
            </a:r>
          </a:p>
          <a:p>
            <a:r>
              <a:rPr lang="tr-TR" sz="2000" dirty="0"/>
              <a:t>Azaltılması kalori tüketimini de azaltıyor</a:t>
            </a:r>
          </a:p>
          <a:p>
            <a:endParaRPr lang="tr-TR" sz="2000" dirty="0"/>
          </a:p>
          <a:p>
            <a:r>
              <a:rPr lang="tr-TR" sz="2000" dirty="0"/>
              <a:t>İki yaşın altında hiç önerilmiyor</a:t>
            </a:r>
          </a:p>
          <a:p>
            <a:r>
              <a:rPr lang="tr-TR" sz="2000" dirty="0"/>
              <a:t>İki yaş üzerinde </a:t>
            </a:r>
            <a:r>
              <a:rPr lang="tr-TR" sz="2000" dirty="0" err="1"/>
              <a:t>max</a:t>
            </a:r>
            <a:r>
              <a:rPr lang="tr-TR" sz="2000" dirty="0"/>
              <a:t>. 1 saat/gün</a:t>
            </a:r>
          </a:p>
          <a:p>
            <a:r>
              <a:rPr lang="tr-TR" sz="2000" dirty="0"/>
              <a:t>Yatak odasında TV  yok</a:t>
            </a:r>
          </a:p>
          <a:p>
            <a:r>
              <a:rPr lang="tr-TR" sz="2000" dirty="0"/>
              <a:t>Öğünler sırasında TV yok</a:t>
            </a:r>
          </a:p>
          <a:p>
            <a:pPr>
              <a:buNone/>
            </a:pPr>
            <a:endParaRPr lang="tr-TR" sz="2000" dirty="0"/>
          </a:p>
          <a:p>
            <a:pPr>
              <a:buNone/>
            </a:pPr>
            <a:r>
              <a:rPr lang="tr-TR" sz="1600" i="1" dirty="0"/>
              <a:t>			</a:t>
            </a:r>
          </a:p>
          <a:p>
            <a:pPr>
              <a:buNone/>
            </a:pPr>
            <a:r>
              <a:rPr lang="tr-TR" sz="1600" i="1" dirty="0"/>
              <a:t>			</a:t>
            </a:r>
            <a:r>
              <a:rPr lang="tr-TR" sz="1600" i="1" dirty="0" err="1"/>
              <a:t>Council</a:t>
            </a:r>
            <a:r>
              <a:rPr lang="tr-TR" sz="1600" i="1" dirty="0"/>
              <a:t> of Communications </a:t>
            </a:r>
            <a:r>
              <a:rPr lang="tr-TR" sz="1600" i="1" dirty="0" err="1"/>
              <a:t>and</a:t>
            </a:r>
            <a:r>
              <a:rPr lang="tr-TR" sz="1600" i="1" dirty="0"/>
              <a:t> Media </a:t>
            </a:r>
            <a:r>
              <a:rPr lang="tr-TR" sz="1600" i="1" dirty="0" err="1"/>
              <a:t>Pediatrics</a:t>
            </a:r>
            <a:r>
              <a:rPr lang="tr-TR" sz="1600" i="1" dirty="0"/>
              <a:t> 2016; 138.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r>
              <a:rPr lang="tr-TR" sz="3600" dirty="0"/>
              <a:t>Tedavi-aktivite</a:t>
            </a:r>
          </a:p>
        </p:txBody>
      </p:sp>
      <p:pic>
        <p:nvPicPr>
          <p:cNvPr id="9218" name="Picture 2" descr="C:\Users\DR-NILGUN-COL\Desktop\fil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7884" y="2357431"/>
            <a:ext cx="3000395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6163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57224" y="1428736"/>
            <a:ext cx="7829576" cy="4667264"/>
          </a:xfrm>
        </p:spPr>
        <p:txBody>
          <a:bodyPr>
            <a:normAutofit/>
          </a:bodyPr>
          <a:lstStyle/>
          <a:p>
            <a:r>
              <a:rPr lang="tr-TR" sz="2000" dirty="0"/>
              <a:t>Fiziksel aktivite</a:t>
            </a:r>
          </a:p>
          <a:p>
            <a:pPr lvl="1"/>
            <a:r>
              <a:rPr lang="tr-TR" sz="2000" dirty="0"/>
              <a:t>Günde min. 60 </a:t>
            </a:r>
            <a:r>
              <a:rPr lang="tr-TR" sz="2000" dirty="0" err="1"/>
              <a:t>dak</a:t>
            </a:r>
            <a:r>
              <a:rPr lang="tr-TR" sz="2000" dirty="0"/>
              <a:t>. aktivite </a:t>
            </a:r>
          </a:p>
          <a:p>
            <a:pPr lvl="1"/>
            <a:r>
              <a:rPr lang="tr-TR" sz="2000" dirty="0"/>
              <a:t>Okul evden 30 </a:t>
            </a:r>
            <a:r>
              <a:rPr lang="tr-TR" sz="2000" dirty="0" err="1"/>
              <a:t>dak</a:t>
            </a:r>
            <a:r>
              <a:rPr lang="tr-TR" sz="2000" dirty="0"/>
              <a:t>. yürüme mesafesinde olmalı</a:t>
            </a:r>
          </a:p>
          <a:p>
            <a:pPr lvl="1">
              <a:buNone/>
            </a:pPr>
            <a:endParaRPr lang="tr-TR" sz="2000" dirty="0"/>
          </a:p>
          <a:p>
            <a:r>
              <a:rPr lang="tr-TR" sz="2000" dirty="0"/>
              <a:t>Yapılandırılmış fiziksel aktivite</a:t>
            </a:r>
          </a:p>
          <a:p>
            <a:pPr lvl="1"/>
            <a:r>
              <a:rPr lang="tr-TR" sz="2000" dirty="0"/>
              <a:t>Takım sporları</a:t>
            </a:r>
          </a:p>
          <a:p>
            <a:pPr lvl="1"/>
            <a:r>
              <a:rPr lang="tr-TR" sz="2000" dirty="0"/>
              <a:t>Performans sanatları</a:t>
            </a:r>
          </a:p>
          <a:p>
            <a:pPr lvl="1"/>
            <a:r>
              <a:rPr lang="tr-TR" sz="2000" dirty="0"/>
              <a:t>Yarış sporları</a:t>
            </a:r>
          </a:p>
          <a:p>
            <a:pPr lvl="1"/>
            <a:r>
              <a:rPr lang="tr-TR" sz="2000" dirty="0"/>
              <a:t>Ev dışındaki oyunlar</a:t>
            </a:r>
          </a:p>
          <a:p>
            <a:pPr lvl="1"/>
            <a:r>
              <a:rPr lang="tr-TR" sz="2000" dirty="0" err="1"/>
              <a:t>Exergames</a:t>
            </a:r>
            <a:r>
              <a:rPr lang="tr-TR" sz="2000" dirty="0"/>
              <a:t> (</a:t>
            </a:r>
            <a:r>
              <a:rPr lang="tr-TR" sz="2000" dirty="0" err="1"/>
              <a:t>nintendo-wii</a:t>
            </a:r>
            <a:r>
              <a:rPr lang="tr-TR" sz="2000" dirty="0"/>
              <a:t>, </a:t>
            </a:r>
            <a:r>
              <a:rPr lang="tr-TR" sz="2000" dirty="0" err="1"/>
              <a:t>pokemon-go</a:t>
            </a:r>
            <a:r>
              <a:rPr lang="tr-TR" sz="2000" dirty="0"/>
              <a:t>)</a:t>
            </a:r>
          </a:p>
          <a:p>
            <a:pPr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dirty="0"/>
              <a:t>		</a:t>
            </a:r>
            <a:r>
              <a:rPr lang="tr-TR" sz="1600" i="1" dirty="0" err="1"/>
              <a:t>Phsical</a:t>
            </a:r>
            <a:r>
              <a:rPr lang="tr-TR" sz="1600" i="1" dirty="0"/>
              <a:t> </a:t>
            </a:r>
            <a:r>
              <a:rPr lang="tr-TR" sz="1600" i="1" dirty="0" err="1"/>
              <a:t>fitness</a:t>
            </a:r>
            <a:r>
              <a:rPr lang="tr-TR" sz="1600" i="1" dirty="0"/>
              <a:t> </a:t>
            </a:r>
            <a:r>
              <a:rPr lang="tr-TR" sz="1600" i="1" dirty="0" err="1"/>
              <a:t>and</a:t>
            </a:r>
            <a:r>
              <a:rPr lang="tr-TR" sz="1600" i="1" dirty="0"/>
              <a:t> </a:t>
            </a:r>
            <a:r>
              <a:rPr lang="tr-TR" sz="1600" i="1" dirty="0" err="1"/>
              <a:t>activity</a:t>
            </a:r>
            <a:r>
              <a:rPr lang="tr-TR" sz="1600" i="1" dirty="0"/>
              <a:t> in </a:t>
            </a:r>
            <a:r>
              <a:rPr lang="tr-TR" sz="1600" i="1" dirty="0" err="1"/>
              <a:t>schools</a:t>
            </a:r>
            <a:r>
              <a:rPr lang="tr-TR" sz="1600" i="1" dirty="0"/>
              <a:t>. </a:t>
            </a:r>
            <a:r>
              <a:rPr lang="tr-TR" sz="1600" i="1" dirty="0" err="1"/>
              <a:t>Pediatrics</a:t>
            </a:r>
            <a:r>
              <a:rPr lang="tr-TR" sz="1600" i="1" dirty="0"/>
              <a:t> 2000; 105: 1156.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/>
          </a:bodyPr>
          <a:lstStyle/>
          <a:p>
            <a:r>
              <a:rPr lang="tr-TR" sz="3600" dirty="0"/>
              <a:t>Tedavi-aktivite</a:t>
            </a:r>
          </a:p>
        </p:txBody>
      </p:sp>
    </p:spTree>
    <p:extLst>
      <p:ext uri="{BB962C8B-B14F-4D97-AF65-F5344CB8AC3E}">
        <p14:creationId xmlns:p14="http://schemas.microsoft.com/office/powerpoint/2010/main" xmlns="" val="10290247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42910" y="1500174"/>
            <a:ext cx="8043890" cy="4595826"/>
          </a:xfrm>
        </p:spPr>
        <p:txBody>
          <a:bodyPr>
            <a:normAutofit/>
          </a:bodyPr>
          <a:lstStyle/>
          <a:p>
            <a:r>
              <a:rPr lang="tr-TR" sz="2000" dirty="0"/>
              <a:t>Haftada en az üç defa </a:t>
            </a:r>
          </a:p>
          <a:p>
            <a:pPr lvl="1"/>
            <a:r>
              <a:rPr lang="tr-TR" sz="1800" dirty="0"/>
              <a:t>30 dakika süre ile ter atacak şekilde yapılmalı</a:t>
            </a:r>
          </a:p>
          <a:p>
            <a:r>
              <a:rPr lang="tr-TR" sz="2000" dirty="0"/>
              <a:t>Yoğunluğu ve süresi yavaş yavaş arttırılmalı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Başlangıç aktiviteleri </a:t>
            </a:r>
          </a:p>
          <a:p>
            <a:pPr lvl="1"/>
            <a:r>
              <a:rPr lang="tr-TR" sz="2000" dirty="0"/>
              <a:t>Yürüme, yüzme, merdiven kullanma </a:t>
            </a:r>
          </a:p>
          <a:p>
            <a:pPr lvl="2"/>
            <a:r>
              <a:rPr lang="tr-TR" sz="1700" dirty="0"/>
              <a:t>Günlük yaşam fonksiyonlarının arttırılması</a:t>
            </a:r>
          </a:p>
          <a:p>
            <a:pPr lvl="2"/>
            <a:endParaRPr lang="tr-TR" sz="1700" dirty="0"/>
          </a:p>
          <a:p>
            <a:pPr lvl="1">
              <a:buNone/>
            </a:pPr>
            <a:endParaRPr lang="tr-TR" sz="2000" dirty="0"/>
          </a:p>
          <a:p>
            <a:r>
              <a:rPr lang="tr-TR" sz="2000" dirty="0"/>
              <a:t>Kilo verme miktarına göre daha sıkı egzersizler teşvik edilmeli</a:t>
            </a:r>
          </a:p>
          <a:p>
            <a:pPr lvl="1"/>
            <a:r>
              <a:rPr lang="tr-TR" sz="2000" dirty="0"/>
              <a:t>Tempolu yürüme, bisiklete binme, kürek çekme, kayak, dans etme, ip atlama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/>
          </a:bodyPr>
          <a:lstStyle/>
          <a:p>
            <a:r>
              <a:rPr lang="tr-TR" sz="3600" dirty="0"/>
              <a:t>Tedavi-aktivite</a:t>
            </a:r>
          </a:p>
        </p:txBody>
      </p:sp>
    </p:spTree>
    <p:extLst>
      <p:ext uri="{BB962C8B-B14F-4D97-AF65-F5344CB8AC3E}">
        <p14:creationId xmlns:p14="http://schemas.microsoft.com/office/powerpoint/2010/main" xmlns="" val="13300603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85786" y="1524000"/>
            <a:ext cx="7901014" cy="4572000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tr-TR" sz="2000" dirty="0"/>
              <a:t>Fiziksel aktivitenin artması </a:t>
            </a:r>
          </a:p>
          <a:p>
            <a:pPr marL="0" lvl="1" indent="0">
              <a:spcBef>
                <a:spcPts val="600"/>
              </a:spcBef>
              <a:buClr>
                <a:schemeClr val="accent2"/>
              </a:buClr>
              <a:buNone/>
            </a:pPr>
            <a:endParaRPr lang="tr-TR" sz="2000" dirty="0"/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tr-TR" sz="2000" dirty="0"/>
              <a:t>Vücut yağının azalması sırasında </a:t>
            </a:r>
          </a:p>
          <a:p>
            <a:pPr marL="640080" lvl="2">
              <a:spcBef>
                <a:spcPts val="600"/>
              </a:spcBef>
              <a:buClr>
                <a:schemeClr val="accent2"/>
              </a:buClr>
            </a:pPr>
            <a:r>
              <a:rPr lang="tr-TR" sz="1700" dirty="0"/>
              <a:t>Kas kitlesinin azalmasını engeller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tr-TR" sz="2000" dirty="0"/>
              <a:t>Bazal metabolizmayı hızlandırır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tr-TR" sz="2000" dirty="0"/>
              <a:t>İnsülin düzeyini düşürür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tr-TR" sz="2000" dirty="0"/>
              <a:t>HDL kolesterol düzeyini arttırır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tr-TR" sz="2000" dirty="0" err="1"/>
              <a:t>Trigliserid</a:t>
            </a:r>
            <a:r>
              <a:rPr lang="tr-TR" sz="2000" dirty="0"/>
              <a:t> düzeyini azaltır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tr-TR" sz="2000" dirty="0"/>
              <a:t>Kan basıncında </a:t>
            </a:r>
          </a:p>
          <a:p>
            <a:pPr marL="640080" lvl="2">
              <a:spcBef>
                <a:spcPts val="600"/>
              </a:spcBef>
              <a:buClr>
                <a:schemeClr val="accent2"/>
              </a:buClr>
            </a:pPr>
            <a:r>
              <a:rPr lang="tr-TR" sz="1700" dirty="0"/>
              <a:t>5-15 </a:t>
            </a:r>
            <a:r>
              <a:rPr lang="tr-TR" sz="1700" dirty="0" err="1"/>
              <a:t>mmHg</a:t>
            </a:r>
            <a:r>
              <a:rPr lang="tr-TR" sz="1700" dirty="0"/>
              <a:t>’ </a:t>
            </a:r>
            <a:r>
              <a:rPr lang="tr-TR" sz="1700" dirty="0" err="1"/>
              <a:t>lik</a:t>
            </a:r>
            <a:r>
              <a:rPr lang="tr-TR" sz="1700" dirty="0"/>
              <a:t> bir azalma sağlar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r>
              <a:rPr lang="tr-TR" sz="3600" dirty="0"/>
              <a:t>Tedavi-aktivite</a:t>
            </a:r>
          </a:p>
        </p:txBody>
      </p:sp>
      <p:pic>
        <p:nvPicPr>
          <p:cNvPr id="5" name="Picture 2" descr="C:\Users\DR-NILGUN-COL\Desktop\img_58a0b616cf5dd_1486927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04"/>
            <a:ext cx="3714776" cy="6000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5021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00100" y="1785926"/>
            <a:ext cx="7686700" cy="4310074"/>
          </a:xfrm>
        </p:spPr>
        <p:txBody>
          <a:bodyPr/>
          <a:lstStyle/>
          <a:p>
            <a:endParaRPr lang="tr-TR" sz="2000" dirty="0"/>
          </a:p>
          <a:p>
            <a:r>
              <a:rPr lang="tr-TR" sz="2000" dirty="0"/>
              <a:t>Uyku hijyeni</a:t>
            </a:r>
          </a:p>
          <a:p>
            <a:pPr>
              <a:buNone/>
            </a:pPr>
            <a:endParaRPr lang="tr-TR" sz="2000" dirty="0"/>
          </a:p>
          <a:p>
            <a:r>
              <a:rPr lang="tr-TR" sz="2000" dirty="0"/>
              <a:t>Uyku süresi</a:t>
            </a:r>
          </a:p>
          <a:p>
            <a:r>
              <a:rPr lang="tr-TR" sz="2000" dirty="0"/>
              <a:t>Okul öncesi dönemde</a:t>
            </a:r>
          </a:p>
          <a:p>
            <a:pPr lvl="1"/>
            <a:r>
              <a:rPr lang="tr-TR" sz="2000" dirty="0"/>
              <a:t>10-13 saat</a:t>
            </a:r>
          </a:p>
          <a:p>
            <a:pPr lvl="1">
              <a:buNone/>
            </a:pPr>
            <a:endParaRPr lang="tr-TR" sz="2000" dirty="0"/>
          </a:p>
          <a:p>
            <a:r>
              <a:rPr lang="tr-TR" sz="2000" dirty="0"/>
              <a:t>Okul döneminde</a:t>
            </a:r>
          </a:p>
          <a:p>
            <a:pPr lvl="1"/>
            <a:r>
              <a:rPr lang="tr-TR" sz="2000" dirty="0"/>
              <a:t>8-10 saat uyku ideal</a:t>
            </a:r>
          </a:p>
          <a:p>
            <a:pPr lvl="1">
              <a:buNone/>
            </a:pPr>
            <a:endParaRPr lang="tr-TR" dirty="0"/>
          </a:p>
          <a:p>
            <a:pPr>
              <a:buNone/>
            </a:pPr>
            <a:r>
              <a:rPr lang="tr-TR" sz="1600" i="1" dirty="0"/>
              <a:t>				</a:t>
            </a:r>
            <a:r>
              <a:rPr lang="tr-TR" sz="1600" i="1" dirty="0" err="1"/>
              <a:t>Anderson</a:t>
            </a:r>
            <a:r>
              <a:rPr lang="tr-TR" sz="1600" i="1" dirty="0"/>
              <a:t> AE. et. al. </a:t>
            </a:r>
            <a:r>
              <a:rPr lang="tr-TR" sz="1600" i="1" dirty="0" err="1"/>
              <a:t>Pediatrics</a:t>
            </a:r>
            <a:r>
              <a:rPr lang="tr-TR" sz="1600" i="1" dirty="0"/>
              <a:t> 2010; 125: 420.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r>
              <a:rPr lang="tr-TR" sz="3600" dirty="0"/>
              <a:t>Tedavi-uyku</a:t>
            </a:r>
          </a:p>
        </p:txBody>
      </p:sp>
    </p:spTree>
    <p:extLst>
      <p:ext uri="{BB962C8B-B14F-4D97-AF65-F5344CB8AC3E}">
        <p14:creationId xmlns:p14="http://schemas.microsoft.com/office/powerpoint/2010/main" xmlns="" val="398845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42910" y="1524000"/>
            <a:ext cx="8043890" cy="4572000"/>
          </a:xfrm>
        </p:spPr>
        <p:txBody>
          <a:bodyPr>
            <a:normAutofit lnSpcReduction="10000"/>
          </a:bodyPr>
          <a:lstStyle/>
          <a:p>
            <a:r>
              <a:rPr lang="tr-TR" sz="2000" dirty="0"/>
              <a:t>Şekerli gıdalar</a:t>
            </a:r>
          </a:p>
          <a:p>
            <a:r>
              <a:rPr lang="tr-TR" sz="2000" dirty="0"/>
              <a:t>Tuzlu gıdalar</a:t>
            </a:r>
          </a:p>
          <a:p>
            <a:pPr lvl="1"/>
            <a:r>
              <a:rPr lang="tr-TR" sz="2000" dirty="0"/>
              <a:t>Fazla tüketimi şekerli gıda tüketimini de arttırıyor</a:t>
            </a:r>
          </a:p>
          <a:p>
            <a:pPr>
              <a:buNone/>
            </a:pPr>
            <a:r>
              <a:rPr lang="tr-TR" sz="1600" i="1" dirty="0"/>
              <a:t>					</a:t>
            </a:r>
            <a:r>
              <a:rPr lang="tr-TR" sz="1600" i="1" dirty="0" err="1"/>
              <a:t>Grimecs</a:t>
            </a:r>
            <a:r>
              <a:rPr lang="tr-TR" sz="1600" i="1" dirty="0"/>
              <a:t> CA. et. al. </a:t>
            </a:r>
            <a:r>
              <a:rPr lang="tr-TR" sz="1600" i="1" dirty="0" err="1"/>
              <a:t>Pediatrics</a:t>
            </a:r>
            <a:r>
              <a:rPr lang="tr-TR" sz="1600" i="1" dirty="0"/>
              <a:t> 2013; 131:14.</a:t>
            </a:r>
          </a:p>
          <a:p>
            <a:r>
              <a:rPr lang="tr-TR" sz="2000" dirty="0"/>
              <a:t>TV izlemi </a:t>
            </a:r>
          </a:p>
          <a:p>
            <a:pPr lvl="1"/>
            <a:r>
              <a:rPr lang="tr-TR" sz="2000" dirty="0"/>
              <a:t>Fiziksel aktiviteyi azaltıyor</a:t>
            </a:r>
          </a:p>
          <a:p>
            <a:pPr lvl="1"/>
            <a:r>
              <a:rPr lang="tr-TR" sz="2000" dirty="0"/>
              <a:t>Metabolizmayı yavaşlatıyor</a:t>
            </a:r>
          </a:p>
          <a:p>
            <a:pPr lvl="1"/>
            <a:r>
              <a:rPr lang="tr-TR" sz="2000" dirty="0"/>
              <a:t>Diyet içeriğini etkiliyor</a:t>
            </a:r>
          </a:p>
          <a:p>
            <a:pPr lvl="1"/>
            <a:r>
              <a:rPr lang="tr-TR" sz="2000" dirty="0"/>
              <a:t>Uykuyu etkiliyor</a:t>
            </a:r>
          </a:p>
          <a:p>
            <a:pPr>
              <a:buNone/>
            </a:pPr>
            <a:r>
              <a:rPr lang="tr-TR" sz="1600" i="1" dirty="0"/>
              <a:t>				</a:t>
            </a:r>
            <a:r>
              <a:rPr lang="tr-TR" sz="1600" i="1" dirty="0" err="1"/>
              <a:t>Epstein</a:t>
            </a:r>
            <a:r>
              <a:rPr lang="tr-TR" sz="1600" i="1" dirty="0"/>
              <a:t> LH. et. al. </a:t>
            </a:r>
            <a:r>
              <a:rPr lang="tr-TR" sz="1600" i="1" dirty="0" err="1"/>
              <a:t>Arch</a:t>
            </a:r>
            <a:r>
              <a:rPr lang="tr-TR" sz="1600" i="1" dirty="0"/>
              <a:t> Pediatr </a:t>
            </a:r>
            <a:r>
              <a:rPr lang="tr-TR" sz="1600" i="1" dirty="0" err="1"/>
              <a:t>Adolesc</a:t>
            </a:r>
            <a:r>
              <a:rPr lang="tr-TR" sz="1600" i="1" dirty="0"/>
              <a:t> </a:t>
            </a:r>
            <a:r>
              <a:rPr lang="tr-TR" sz="1600" i="1" dirty="0" err="1"/>
              <a:t>Med</a:t>
            </a:r>
            <a:r>
              <a:rPr lang="tr-TR" sz="1600" i="1" dirty="0"/>
              <a:t> 2008; 162: 239.</a:t>
            </a:r>
          </a:p>
          <a:p>
            <a:r>
              <a:rPr lang="tr-TR" sz="2000" dirty="0"/>
              <a:t>Video oyunları</a:t>
            </a:r>
          </a:p>
          <a:p>
            <a:pPr lvl="1"/>
            <a:r>
              <a:rPr lang="tr-TR" sz="1800" dirty="0"/>
              <a:t>Fiziksel aktiviteyi azaltıyor</a:t>
            </a:r>
          </a:p>
          <a:p>
            <a:pPr lvl="2"/>
            <a:r>
              <a:rPr lang="tr-TR" sz="1700" dirty="0" err="1"/>
              <a:t>Exergames</a:t>
            </a:r>
            <a:r>
              <a:rPr lang="tr-TR" sz="1700" dirty="0"/>
              <a:t> ***</a:t>
            </a:r>
          </a:p>
          <a:p>
            <a:pPr lvl="3"/>
            <a:r>
              <a:rPr lang="tr-TR" sz="1500" dirty="0" err="1"/>
              <a:t>İnteraktif</a:t>
            </a:r>
            <a:r>
              <a:rPr lang="tr-TR" sz="1500" dirty="0"/>
              <a:t> fiziksel aktivite sağlıyor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Etyoloji</a:t>
            </a:r>
            <a:r>
              <a:rPr lang="tr-TR" sz="3600" dirty="0"/>
              <a:t>-çevresel faktörler</a:t>
            </a:r>
          </a:p>
        </p:txBody>
      </p:sp>
    </p:spTree>
    <p:extLst>
      <p:ext uri="{BB962C8B-B14F-4D97-AF65-F5344CB8AC3E}">
        <p14:creationId xmlns:p14="http://schemas.microsoft.com/office/powerpoint/2010/main" xmlns="" val="34967210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00100" y="2071678"/>
            <a:ext cx="7686700" cy="4024322"/>
          </a:xfrm>
        </p:spPr>
        <p:txBody>
          <a:bodyPr/>
          <a:lstStyle/>
          <a:p>
            <a:r>
              <a:rPr lang="tr-TR" sz="2000" dirty="0"/>
              <a:t>Sağlıklı alışkanlıklar için iyi bir rol  model olmalı</a:t>
            </a:r>
          </a:p>
          <a:p>
            <a:r>
              <a:rPr lang="tr-TR" sz="2000" dirty="0"/>
              <a:t>Günde 4-5 öğün (ara öğünlerle beraber) düzenlenmeli</a:t>
            </a:r>
          </a:p>
          <a:p>
            <a:r>
              <a:rPr lang="tr-TR" sz="2000" dirty="0"/>
              <a:t>Çocuk tabağını bitirmeye zorlanmamalı</a:t>
            </a:r>
          </a:p>
          <a:p>
            <a:pPr lvl="1"/>
            <a:r>
              <a:rPr lang="tr-TR" sz="1800" dirty="0"/>
              <a:t>Tokluk sinyallerine duyarlı olunmalı</a:t>
            </a:r>
          </a:p>
          <a:p>
            <a:r>
              <a:rPr lang="tr-TR" sz="2000" dirty="0"/>
              <a:t>Yiyecekler ödül veya ceza olarak kullanılmamalı</a:t>
            </a:r>
          </a:p>
          <a:p>
            <a:r>
              <a:rPr lang="tr-TR" sz="2000" dirty="0"/>
              <a:t>Sağlıklı yiyecekler alınmalı çocuk bunların arasından seçmeli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Tedavi-ailelere öneriler</a:t>
            </a:r>
          </a:p>
        </p:txBody>
      </p:sp>
    </p:spTree>
    <p:extLst>
      <p:ext uri="{BB962C8B-B14F-4D97-AF65-F5344CB8AC3E}">
        <p14:creationId xmlns:p14="http://schemas.microsoft.com/office/powerpoint/2010/main" xmlns="" val="23310087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85786" y="1428736"/>
            <a:ext cx="7901014" cy="4667264"/>
          </a:xfrm>
        </p:spPr>
        <p:txBody>
          <a:bodyPr>
            <a:normAutofit/>
          </a:bodyPr>
          <a:lstStyle/>
          <a:p>
            <a:r>
              <a:rPr lang="tr-TR" sz="2000" dirty="0"/>
              <a:t>Tedavide amaç</a:t>
            </a:r>
          </a:p>
          <a:p>
            <a:pPr lvl="1"/>
            <a:r>
              <a:rPr lang="tr-TR" sz="2000" dirty="0"/>
              <a:t>Çocuklarda </a:t>
            </a:r>
          </a:p>
          <a:p>
            <a:pPr lvl="2"/>
            <a:r>
              <a:rPr lang="tr-TR" sz="2000" dirty="0"/>
              <a:t>SKB ve DKB &lt; 90. </a:t>
            </a:r>
            <a:r>
              <a:rPr lang="tr-TR" sz="2000" dirty="0" err="1"/>
              <a:t>persentil</a:t>
            </a:r>
            <a:r>
              <a:rPr lang="tr-TR" sz="2000" dirty="0"/>
              <a:t> olması</a:t>
            </a:r>
          </a:p>
          <a:p>
            <a:pPr lvl="1"/>
            <a:r>
              <a:rPr lang="tr-TR" sz="2000" dirty="0" err="1"/>
              <a:t>Adolesanlarda</a:t>
            </a:r>
            <a:r>
              <a:rPr lang="tr-TR" sz="2000" dirty="0"/>
              <a:t> </a:t>
            </a:r>
          </a:p>
          <a:p>
            <a:pPr lvl="2"/>
            <a:r>
              <a:rPr lang="tr-TR" sz="2000" dirty="0"/>
              <a:t>&lt; 130/80 olması</a:t>
            </a:r>
          </a:p>
          <a:p>
            <a:endParaRPr lang="tr-TR" sz="2000" dirty="0"/>
          </a:p>
          <a:p>
            <a:r>
              <a:rPr lang="tr-TR" sz="2000" dirty="0" err="1"/>
              <a:t>Non</a:t>
            </a:r>
            <a:r>
              <a:rPr lang="tr-TR" sz="2000" dirty="0"/>
              <a:t> farmakolojik tedavi</a:t>
            </a:r>
          </a:p>
          <a:p>
            <a:pPr marL="0" indent="0">
              <a:buNone/>
            </a:pPr>
            <a:endParaRPr lang="tr-TR" sz="2000" dirty="0"/>
          </a:p>
          <a:p>
            <a:pPr lvl="1"/>
            <a:r>
              <a:rPr lang="tr-TR" sz="2000" dirty="0"/>
              <a:t>Zayıflama</a:t>
            </a:r>
          </a:p>
          <a:p>
            <a:pPr lvl="1"/>
            <a:r>
              <a:rPr lang="tr-TR" sz="2000" dirty="0" err="1"/>
              <a:t>Sedanter</a:t>
            </a:r>
            <a:r>
              <a:rPr lang="tr-TR" sz="2000" dirty="0"/>
              <a:t> aktivitenin azaltılması</a:t>
            </a:r>
          </a:p>
          <a:p>
            <a:pPr lvl="1"/>
            <a:r>
              <a:rPr lang="tr-TR" sz="2000" dirty="0"/>
              <a:t>Fiziksel aktivitenin arttırılması</a:t>
            </a:r>
          </a:p>
          <a:p>
            <a:pPr lvl="1"/>
            <a:r>
              <a:rPr lang="tr-TR" sz="2000" dirty="0"/>
              <a:t>Diyette tuz kısıtlaması</a:t>
            </a:r>
          </a:p>
          <a:p>
            <a:pPr lvl="1"/>
            <a:r>
              <a:rPr lang="tr-TR" sz="2000" dirty="0"/>
              <a:t>Sigara, alkol, kahve, enerji içeceği  tüketiminin azaltılması</a:t>
            </a:r>
          </a:p>
          <a:p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r>
              <a:rPr lang="tr-TR" sz="3600" dirty="0"/>
              <a:t>Hipertansiyon tedavisi </a:t>
            </a:r>
          </a:p>
        </p:txBody>
      </p:sp>
    </p:spTree>
    <p:extLst>
      <p:ext uri="{BB962C8B-B14F-4D97-AF65-F5344CB8AC3E}">
        <p14:creationId xmlns:p14="http://schemas.microsoft.com/office/powerpoint/2010/main" xmlns="" val="8242642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57224" y="1357298"/>
            <a:ext cx="7829576" cy="4738702"/>
          </a:xfrm>
        </p:spPr>
        <p:txBody>
          <a:bodyPr>
            <a:normAutofit/>
          </a:bodyPr>
          <a:lstStyle/>
          <a:p>
            <a:r>
              <a:rPr lang="tr-TR" sz="2000" dirty="0"/>
              <a:t>Farmakolojik tedavi </a:t>
            </a:r>
            <a:r>
              <a:rPr lang="tr-TR" sz="2000" dirty="0" err="1"/>
              <a:t>endikasyonları</a:t>
            </a: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 err="1"/>
              <a:t>Semptomatik</a:t>
            </a:r>
            <a:r>
              <a:rPr lang="tr-TR" sz="2000" dirty="0"/>
              <a:t> hipertansiyon</a:t>
            </a:r>
          </a:p>
          <a:p>
            <a:r>
              <a:rPr lang="tr-TR" sz="2000" dirty="0"/>
              <a:t>Evre 2 hipertansiyon </a:t>
            </a:r>
          </a:p>
          <a:p>
            <a:r>
              <a:rPr lang="tr-TR" sz="2000" dirty="0"/>
              <a:t>Evre 1 hipertansiyon (organ hasarı yok) </a:t>
            </a:r>
          </a:p>
          <a:p>
            <a:pPr lvl="1"/>
            <a:r>
              <a:rPr lang="tr-TR" sz="2000" dirty="0"/>
              <a:t>Fakat 4-6 aylık tedaviye rağmen düşüş olmaması</a:t>
            </a:r>
          </a:p>
          <a:p>
            <a:r>
              <a:rPr lang="tr-TR" sz="2000" dirty="0" err="1"/>
              <a:t>End</a:t>
            </a:r>
            <a:r>
              <a:rPr lang="tr-TR" sz="2000" dirty="0"/>
              <a:t>-organ hasarı varlığı</a:t>
            </a:r>
          </a:p>
          <a:p>
            <a:pPr lvl="1"/>
            <a:r>
              <a:rPr lang="tr-TR" sz="2000" dirty="0"/>
              <a:t>Sol </a:t>
            </a:r>
            <a:r>
              <a:rPr lang="tr-TR" sz="2000" dirty="0" err="1"/>
              <a:t>ventrikler</a:t>
            </a:r>
            <a:r>
              <a:rPr lang="tr-TR" sz="2000" dirty="0"/>
              <a:t> </a:t>
            </a:r>
            <a:r>
              <a:rPr lang="tr-TR" sz="2000" dirty="0" err="1"/>
              <a:t>hipertrofi</a:t>
            </a:r>
            <a:endParaRPr lang="tr-TR" sz="2000" dirty="0"/>
          </a:p>
          <a:p>
            <a:pPr lvl="1"/>
            <a:r>
              <a:rPr lang="tr-TR" sz="2000" dirty="0" err="1"/>
              <a:t>Retinal</a:t>
            </a:r>
            <a:r>
              <a:rPr lang="tr-TR" sz="2000" dirty="0"/>
              <a:t> değişiklikler</a:t>
            </a:r>
          </a:p>
          <a:p>
            <a:r>
              <a:rPr lang="tr-TR" sz="2000" dirty="0"/>
              <a:t>Birlikte kronik böbrek hastalığı veya diyabet varlığı </a:t>
            </a:r>
          </a:p>
          <a:p>
            <a:pPr>
              <a:buNone/>
            </a:pPr>
            <a:endParaRPr lang="tr-TR" sz="2000" dirty="0"/>
          </a:p>
          <a:p>
            <a:pPr>
              <a:buNone/>
            </a:pPr>
            <a:r>
              <a:rPr lang="tr-TR" sz="1600" i="1" dirty="0"/>
              <a:t>						</a:t>
            </a:r>
            <a:r>
              <a:rPr lang="tr-TR" sz="1600" i="1" dirty="0" err="1"/>
              <a:t>Flynn</a:t>
            </a:r>
            <a:r>
              <a:rPr lang="tr-TR" sz="1600" i="1" dirty="0"/>
              <a:t> T. et. al. </a:t>
            </a:r>
            <a:r>
              <a:rPr lang="tr-TR" sz="1600" i="1" dirty="0" err="1"/>
              <a:t>Pediatrics</a:t>
            </a:r>
            <a:r>
              <a:rPr lang="tr-TR" sz="1600" i="1" dirty="0"/>
              <a:t> 2017; 140.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tr-TR" sz="3600" dirty="0"/>
              <a:t>Hipertansiyon tedavisi </a:t>
            </a:r>
          </a:p>
        </p:txBody>
      </p:sp>
    </p:spTree>
    <p:extLst>
      <p:ext uri="{BB962C8B-B14F-4D97-AF65-F5344CB8AC3E}">
        <p14:creationId xmlns:p14="http://schemas.microsoft.com/office/powerpoint/2010/main" xmlns="" val="11925221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1538" y="1524000"/>
            <a:ext cx="7615262" cy="4572000"/>
          </a:xfrm>
        </p:spPr>
        <p:txBody>
          <a:bodyPr>
            <a:normAutofit/>
          </a:bodyPr>
          <a:lstStyle/>
          <a:p>
            <a:r>
              <a:rPr lang="tr-TR" sz="2000" dirty="0"/>
              <a:t>İlaçlar</a:t>
            </a:r>
          </a:p>
          <a:p>
            <a:pPr>
              <a:buNone/>
            </a:pPr>
            <a:endParaRPr lang="tr-TR" sz="2000" dirty="0"/>
          </a:p>
          <a:p>
            <a:r>
              <a:rPr lang="tr-TR" sz="2000" dirty="0" err="1"/>
              <a:t>Ca</a:t>
            </a:r>
            <a:r>
              <a:rPr lang="tr-TR" sz="2000" dirty="0"/>
              <a:t> kanal </a:t>
            </a:r>
            <a:r>
              <a:rPr lang="tr-TR" sz="2000" dirty="0" err="1"/>
              <a:t>blokerleri</a:t>
            </a:r>
            <a:endParaRPr lang="tr-TR" sz="2000" dirty="0"/>
          </a:p>
          <a:p>
            <a:pPr lvl="1"/>
            <a:r>
              <a:rPr lang="tr-TR" sz="2000" dirty="0" err="1"/>
              <a:t>Nifedipine</a:t>
            </a:r>
            <a:r>
              <a:rPr lang="tr-TR" sz="2000" dirty="0"/>
              <a:t>, </a:t>
            </a:r>
            <a:r>
              <a:rPr lang="tr-TR" sz="2000" dirty="0" err="1"/>
              <a:t>amlodipine</a:t>
            </a:r>
            <a:endParaRPr lang="tr-TR" sz="2000" dirty="0"/>
          </a:p>
          <a:p>
            <a:r>
              <a:rPr lang="tr-TR" sz="2000" dirty="0"/>
              <a:t>ACE inhibitörleri</a:t>
            </a:r>
          </a:p>
          <a:p>
            <a:pPr lvl="1"/>
            <a:r>
              <a:rPr lang="tr-TR" sz="2000" dirty="0" err="1"/>
              <a:t>Kaptopril</a:t>
            </a:r>
            <a:r>
              <a:rPr lang="tr-TR" sz="2000" dirty="0"/>
              <a:t>, </a:t>
            </a:r>
            <a:r>
              <a:rPr lang="tr-TR" sz="2000" dirty="0" err="1"/>
              <a:t>enalapril</a:t>
            </a:r>
            <a:r>
              <a:rPr lang="tr-TR" sz="2000" dirty="0"/>
              <a:t>, </a:t>
            </a:r>
            <a:r>
              <a:rPr lang="tr-TR" sz="2000" dirty="0" err="1"/>
              <a:t>lisinopril</a:t>
            </a:r>
            <a:r>
              <a:rPr lang="tr-TR" sz="2000" dirty="0"/>
              <a:t>, </a:t>
            </a:r>
            <a:r>
              <a:rPr lang="tr-TR" sz="2000" dirty="0" err="1"/>
              <a:t>fosinopril</a:t>
            </a:r>
            <a:endParaRPr lang="tr-TR" sz="2000" dirty="0"/>
          </a:p>
          <a:p>
            <a:r>
              <a:rPr lang="tr-TR" sz="2000" dirty="0" err="1"/>
              <a:t>ARBs</a:t>
            </a:r>
            <a:endParaRPr lang="tr-TR" sz="2000" dirty="0"/>
          </a:p>
          <a:p>
            <a:pPr lvl="1"/>
            <a:r>
              <a:rPr lang="tr-TR" sz="2000" dirty="0" err="1"/>
              <a:t>Candesartan</a:t>
            </a:r>
            <a:r>
              <a:rPr lang="tr-TR" sz="2000" dirty="0"/>
              <a:t>, </a:t>
            </a:r>
            <a:r>
              <a:rPr lang="tr-TR" sz="2000" dirty="0" err="1"/>
              <a:t>irbesartan</a:t>
            </a:r>
            <a:r>
              <a:rPr lang="tr-TR" sz="2000" dirty="0"/>
              <a:t>, </a:t>
            </a:r>
            <a:r>
              <a:rPr lang="tr-TR" sz="2000" dirty="0" err="1"/>
              <a:t>losartan</a:t>
            </a:r>
            <a:r>
              <a:rPr lang="tr-TR" sz="2000" dirty="0"/>
              <a:t>, </a:t>
            </a:r>
            <a:r>
              <a:rPr lang="tr-TR" sz="2000" dirty="0" err="1"/>
              <a:t>olmesartan</a:t>
            </a:r>
            <a:r>
              <a:rPr lang="tr-TR" sz="2000" dirty="0"/>
              <a:t>, </a:t>
            </a:r>
            <a:r>
              <a:rPr lang="tr-TR" sz="2000" dirty="0" err="1"/>
              <a:t>valsartan</a:t>
            </a:r>
            <a:endParaRPr lang="tr-TR" sz="2000" dirty="0"/>
          </a:p>
          <a:p>
            <a:pPr lvl="1"/>
            <a:r>
              <a:rPr lang="tr-TR" sz="2000" dirty="0"/>
              <a:t>ACE inhibitörleri ile ciddi yan etki varsa (öksürük)</a:t>
            </a:r>
          </a:p>
          <a:p>
            <a:r>
              <a:rPr lang="tr-TR" sz="2000" dirty="0" err="1"/>
              <a:t>Tiyazid</a:t>
            </a:r>
            <a:r>
              <a:rPr lang="tr-TR" sz="2000" dirty="0"/>
              <a:t> grubu </a:t>
            </a:r>
            <a:r>
              <a:rPr lang="tr-TR" sz="2000" dirty="0" err="1"/>
              <a:t>diretikler</a:t>
            </a:r>
            <a:endParaRPr lang="tr-TR" sz="2000" dirty="0"/>
          </a:p>
          <a:p>
            <a:pPr lvl="1"/>
            <a:r>
              <a:rPr lang="tr-TR" sz="2000" dirty="0"/>
              <a:t>Tekli veya kombine terapide kullanılabilir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Hipertansiyon tedavisi </a:t>
            </a:r>
          </a:p>
        </p:txBody>
      </p:sp>
    </p:spTree>
    <p:extLst>
      <p:ext uri="{BB962C8B-B14F-4D97-AF65-F5344CB8AC3E}">
        <p14:creationId xmlns:p14="http://schemas.microsoft.com/office/powerpoint/2010/main" xmlns="" val="32525519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28662" y="1524000"/>
            <a:ext cx="7758138" cy="4572000"/>
          </a:xfrm>
        </p:spPr>
        <p:txBody>
          <a:bodyPr>
            <a:normAutofit/>
          </a:bodyPr>
          <a:lstStyle/>
          <a:p>
            <a:r>
              <a:rPr lang="tr-TR" sz="2000" dirty="0" err="1"/>
              <a:t>Non</a:t>
            </a:r>
            <a:r>
              <a:rPr lang="tr-TR" sz="2000" dirty="0"/>
              <a:t> farmakolojik tedavi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Yaşam tarzı değişiklikleri</a:t>
            </a:r>
          </a:p>
          <a:p>
            <a:pPr lvl="1"/>
            <a:r>
              <a:rPr lang="tr-TR" sz="1800" dirty="0"/>
              <a:t>Diyet, fizik aktivite, kilo verme</a:t>
            </a:r>
          </a:p>
          <a:p>
            <a:endParaRPr lang="tr-TR" sz="2000" dirty="0"/>
          </a:p>
          <a:p>
            <a:r>
              <a:rPr lang="tr-TR" sz="2000" dirty="0"/>
              <a:t>Doymuş yağların ve kolesterolün azaltılması</a:t>
            </a:r>
          </a:p>
          <a:p>
            <a:r>
              <a:rPr lang="tr-TR" sz="2000" dirty="0"/>
              <a:t>Sebze, meyve ve tahılla alınan lif miktarının arttırılması</a:t>
            </a:r>
          </a:p>
          <a:p>
            <a:pPr lvl="1"/>
            <a:r>
              <a:rPr lang="tr-TR" sz="2000" dirty="0"/>
              <a:t>Lif eklenmesi</a:t>
            </a:r>
          </a:p>
          <a:p>
            <a:pPr lvl="1"/>
            <a:r>
              <a:rPr lang="tr-TR" sz="2000" dirty="0"/>
              <a:t>2-12 yaş  için 6 gr/gün, 12 yaş üzeri için 12 gr /gün</a:t>
            </a:r>
          </a:p>
          <a:p>
            <a:endParaRPr lang="tr-TR" dirty="0"/>
          </a:p>
          <a:p>
            <a:pPr>
              <a:buNone/>
            </a:pPr>
            <a:r>
              <a:rPr lang="tr-TR" sz="1700" i="1" dirty="0"/>
              <a:t>				</a:t>
            </a:r>
            <a:r>
              <a:rPr lang="tr-TR" sz="1700" i="1" dirty="0" err="1"/>
              <a:t>Daniels</a:t>
            </a:r>
            <a:r>
              <a:rPr lang="tr-TR" sz="1700" i="1" dirty="0"/>
              <a:t> SR. et. al. </a:t>
            </a:r>
            <a:r>
              <a:rPr lang="tr-TR" sz="1700" i="1" dirty="0" err="1"/>
              <a:t>Pediatrics</a:t>
            </a:r>
            <a:r>
              <a:rPr lang="tr-TR" sz="1700" i="1" dirty="0"/>
              <a:t> 2008; 122: 198.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r>
              <a:rPr lang="tr-TR" sz="3600" dirty="0" err="1"/>
              <a:t>Hiperkolesterolemi</a:t>
            </a:r>
            <a:r>
              <a:rPr lang="tr-TR" sz="3600" dirty="0"/>
              <a:t> tedavisi</a:t>
            </a:r>
          </a:p>
        </p:txBody>
      </p:sp>
    </p:spTree>
    <p:extLst>
      <p:ext uri="{BB962C8B-B14F-4D97-AF65-F5344CB8AC3E}">
        <p14:creationId xmlns:p14="http://schemas.microsoft.com/office/powerpoint/2010/main" xmlns="" val="30408771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85786" y="1714488"/>
            <a:ext cx="7901014" cy="4381512"/>
          </a:xfrm>
        </p:spPr>
        <p:txBody>
          <a:bodyPr>
            <a:normAutofit/>
          </a:bodyPr>
          <a:lstStyle/>
          <a:p>
            <a:r>
              <a:rPr lang="tr-TR" sz="2000" dirty="0"/>
              <a:t>Total yağ tüketimi </a:t>
            </a:r>
          </a:p>
          <a:p>
            <a:pPr lvl="1"/>
            <a:r>
              <a:rPr lang="tr-TR" sz="1800" dirty="0"/>
              <a:t>Total kalorinin %30‘unu aşmamalı</a:t>
            </a:r>
          </a:p>
          <a:p>
            <a:r>
              <a:rPr lang="tr-TR" sz="2000" dirty="0"/>
              <a:t>Doymuş yağlar</a:t>
            </a:r>
          </a:p>
          <a:p>
            <a:pPr lvl="1"/>
            <a:r>
              <a:rPr lang="tr-TR" sz="1800" dirty="0"/>
              <a:t>Total kalorinin %3-10’u arasında olmalı</a:t>
            </a:r>
          </a:p>
          <a:p>
            <a:r>
              <a:rPr lang="tr-TR" sz="2000" dirty="0"/>
              <a:t>Total kolesterol miktarı </a:t>
            </a:r>
          </a:p>
          <a:p>
            <a:pPr lvl="1"/>
            <a:r>
              <a:rPr lang="tr-TR" sz="1800" dirty="0" err="1"/>
              <a:t>Max</a:t>
            </a:r>
            <a:r>
              <a:rPr lang="tr-TR" sz="1800" dirty="0"/>
              <a:t>. 300 mg/gün olmalı </a:t>
            </a:r>
          </a:p>
          <a:p>
            <a:pPr lvl="1">
              <a:buNone/>
            </a:pPr>
            <a:endParaRPr lang="tr-TR" sz="1800" dirty="0"/>
          </a:p>
          <a:p>
            <a:r>
              <a:rPr lang="tr-TR" sz="2000" dirty="0"/>
              <a:t>Üç ay sonra kolesterol düzeyleri halen yüksekse </a:t>
            </a:r>
          </a:p>
          <a:p>
            <a:pPr lvl="1"/>
            <a:r>
              <a:rPr lang="tr-TR" sz="1800" dirty="0"/>
              <a:t>Miktarlar daha da azaltılmalı</a:t>
            </a:r>
          </a:p>
          <a:p>
            <a:endParaRPr lang="tr-TR" sz="2000" dirty="0"/>
          </a:p>
          <a:p>
            <a:pPr>
              <a:buNone/>
            </a:pPr>
            <a:r>
              <a:rPr lang="tr-TR" sz="1600" i="1" dirty="0"/>
              <a:t>					</a:t>
            </a:r>
            <a:r>
              <a:rPr lang="tr-TR" sz="1600" i="1" dirty="0" err="1"/>
              <a:t>Daniels</a:t>
            </a:r>
            <a:r>
              <a:rPr lang="tr-TR" sz="1600" i="1" dirty="0"/>
              <a:t> SR. et. al. </a:t>
            </a:r>
            <a:r>
              <a:rPr lang="tr-TR" sz="1600" i="1" dirty="0" err="1"/>
              <a:t>Pediatrics</a:t>
            </a:r>
            <a:r>
              <a:rPr lang="tr-TR" sz="1600" i="1" dirty="0"/>
              <a:t> 2008; 122: 198.</a:t>
            </a:r>
          </a:p>
          <a:p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Hiperkolesterolemi</a:t>
            </a:r>
            <a:r>
              <a:rPr lang="tr-TR" sz="3600" dirty="0"/>
              <a:t>  tedavisi</a:t>
            </a:r>
          </a:p>
        </p:txBody>
      </p:sp>
    </p:spTree>
    <p:extLst>
      <p:ext uri="{BB962C8B-B14F-4D97-AF65-F5344CB8AC3E}">
        <p14:creationId xmlns:p14="http://schemas.microsoft.com/office/powerpoint/2010/main" xmlns="" val="20092079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28662" y="1524000"/>
            <a:ext cx="7758138" cy="4572000"/>
          </a:xfrm>
        </p:spPr>
        <p:txBody>
          <a:bodyPr>
            <a:normAutofit/>
          </a:bodyPr>
          <a:lstStyle/>
          <a:p>
            <a:r>
              <a:rPr lang="tr-TR" sz="2000" dirty="0"/>
              <a:t>Farmakolojik tedavi </a:t>
            </a:r>
            <a:r>
              <a:rPr lang="tr-TR" sz="2000" dirty="0" err="1"/>
              <a:t>endikasyonları</a:t>
            </a: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Altı ay boyunca yaşam tarzı değişikliğine rağmen düşüş yoksa </a:t>
            </a:r>
          </a:p>
          <a:p>
            <a:pPr>
              <a:buNone/>
            </a:pPr>
            <a:endParaRPr lang="tr-TR" sz="2000" dirty="0"/>
          </a:p>
          <a:p>
            <a:r>
              <a:rPr lang="tr-TR" sz="2000" dirty="0"/>
              <a:t>Eşlik eden </a:t>
            </a:r>
            <a:r>
              <a:rPr lang="tr-TR" sz="2000" dirty="0" err="1"/>
              <a:t>komorbiditeler</a:t>
            </a:r>
            <a:r>
              <a:rPr lang="tr-TR" sz="2000" dirty="0"/>
              <a:t>  varsa </a:t>
            </a:r>
          </a:p>
          <a:p>
            <a:pPr lvl="1"/>
            <a:r>
              <a:rPr lang="tr-TR" sz="2000" dirty="0"/>
              <a:t>Diyabet, KBY, ailesel kalp hastalığı öyküsü </a:t>
            </a:r>
          </a:p>
          <a:p>
            <a:pPr lvl="1">
              <a:buNone/>
            </a:pPr>
            <a:endParaRPr lang="tr-TR" sz="2000" dirty="0"/>
          </a:p>
          <a:p>
            <a:r>
              <a:rPr lang="tr-TR" sz="2000" dirty="0"/>
              <a:t>Düzeyler çok yüksekse</a:t>
            </a:r>
          </a:p>
          <a:p>
            <a:pPr>
              <a:buNone/>
            </a:pPr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r>
              <a:rPr lang="tr-TR" sz="3600" dirty="0" err="1"/>
              <a:t>Hiperkolesterolemi</a:t>
            </a:r>
            <a:r>
              <a:rPr lang="tr-TR" sz="3600" dirty="0"/>
              <a:t> tedavisi</a:t>
            </a:r>
          </a:p>
        </p:txBody>
      </p:sp>
    </p:spTree>
    <p:extLst>
      <p:ext uri="{BB962C8B-B14F-4D97-AF65-F5344CB8AC3E}">
        <p14:creationId xmlns:p14="http://schemas.microsoft.com/office/powerpoint/2010/main" xmlns="" val="2086445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28662" y="1524000"/>
            <a:ext cx="7758138" cy="4572000"/>
          </a:xfrm>
        </p:spPr>
        <p:txBody>
          <a:bodyPr/>
          <a:lstStyle/>
          <a:p>
            <a:r>
              <a:rPr lang="tr-TR" sz="2000" dirty="0"/>
              <a:t>İlaçlar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 err="1"/>
              <a:t>Statin</a:t>
            </a:r>
            <a:r>
              <a:rPr lang="tr-TR" sz="2000" dirty="0"/>
              <a:t> (≥10 yaş</a:t>
            </a:r>
            <a:r>
              <a:rPr lang="tr-TR" sz="2000"/>
              <a:t>) </a:t>
            </a:r>
            <a:endParaRPr lang="tr-TR" sz="2000" dirty="0"/>
          </a:p>
          <a:p>
            <a:pPr lvl="1"/>
            <a:r>
              <a:rPr lang="tr-TR" sz="2000" dirty="0" err="1"/>
              <a:t>Lovastatin</a:t>
            </a:r>
            <a:r>
              <a:rPr lang="tr-TR" sz="2000" dirty="0"/>
              <a:t>, </a:t>
            </a:r>
            <a:r>
              <a:rPr lang="tr-TR" sz="2000" dirty="0" err="1"/>
              <a:t>simvastatin</a:t>
            </a:r>
            <a:r>
              <a:rPr lang="tr-TR" sz="2000" dirty="0"/>
              <a:t>, </a:t>
            </a:r>
            <a:r>
              <a:rPr lang="tr-TR" sz="2000" dirty="0" err="1"/>
              <a:t>pravastatin</a:t>
            </a:r>
            <a:r>
              <a:rPr lang="tr-TR" sz="2000" dirty="0"/>
              <a:t>, </a:t>
            </a:r>
            <a:r>
              <a:rPr lang="tr-TR" sz="2000" dirty="0" err="1"/>
              <a:t>rosuvastatin</a:t>
            </a:r>
            <a:r>
              <a:rPr lang="tr-TR" sz="2000" dirty="0"/>
              <a:t>, </a:t>
            </a:r>
            <a:r>
              <a:rPr lang="tr-TR" sz="2000" dirty="0" err="1"/>
              <a:t>atorvastatin</a:t>
            </a:r>
            <a:endParaRPr lang="tr-TR" sz="2000" dirty="0"/>
          </a:p>
          <a:p>
            <a:pPr lvl="1">
              <a:buNone/>
            </a:pPr>
            <a:endParaRPr lang="tr-TR" sz="2000" dirty="0"/>
          </a:p>
          <a:p>
            <a:r>
              <a:rPr lang="tr-TR" sz="2000" dirty="0"/>
              <a:t>İkinci seçenek ilaçlar</a:t>
            </a:r>
          </a:p>
          <a:p>
            <a:pPr lvl="1"/>
            <a:r>
              <a:rPr lang="tr-TR" sz="2000" dirty="0"/>
              <a:t>Kolesterol emilim inhibitörleri</a:t>
            </a:r>
          </a:p>
          <a:p>
            <a:pPr lvl="1"/>
            <a:r>
              <a:rPr lang="tr-TR" sz="2000" dirty="0"/>
              <a:t>Safra asidi </a:t>
            </a:r>
            <a:r>
              <a:rPr lang="tr-TR" sz="2000" dirty="0" err="1"/>
              <a:t>sekestranları</a:t>
            </a:r>
            <a:endParaRPr lang="tr-TR" sz="2000" dirty="0"/>
          </a:p>
          <a:p>
            <a:pPr lvl="1"/>
            <a:r>
              <a:rPr lang="tr-TR" sz="2000" dirty="0" err="1"/>
              <a:t>Fibrik</a:t>
            </a:r>
            <a:r>
              <a:rPr lang="tr-TR" sz="2000" dirty="0"/>
              <a:t> asit türevleri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/>
          </a:bodyPr>
          <a:lstStyle/>
          <a:p>
            <a:r>
              <a:rPr lang="tr-TR" sz="3600" dirty="0" err="1"/>
              <a:t>Hiperkolesterolemi</a:t>
            </a:r>
            <a:r>
              <a:rPr lang="tr-TR" sz="3600" dirty="0"/>
              <a:t>  tedavisi</a:t>
            </a:r>
          </a:p>
        </p:txBody>
      </p:sp>
    </p:spTree>
    <p:extLst>
      <p:ext uri="{BB962C8B-B14F-4D97-AF65-F5344CB8AC3E}">
        <p14:creationId xmlns:p14="http://schemas.microsoft.com/office/powerpoint/2010/main" xmlns="" val="20862476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57224" y="1643050"/>
            <a:ext cx="7829576" cy="4452950"/>
          </a:xfrm>
        </p:spPr>
        <p:txBody>
          <a:bodyPr>
            <a:normAutofit lnSpcReduction="10000"/>
          </a:bodyPr>
          <a:lstStyle/>
          <a:p>
            <a:r>
              <a:rPr lang="tr-TR" sz="2200" dirty="0"/>
              <a:t>Yaşam tarzı değişiklikleri</a:t>
            </a:r>
          </a:p>
          <a:p>
            <a:pPr marL="0" indent="0">
              <a:buNone/>
            </a:pPr>
            <a:endParaRPr lang="tr-TR" sz="2200" dirty="0"/>
          </a:p>
          <a:p>
            <a:r>
              <a:rPr lang="tr-TR" sz="2200" dirty="0"/>
              <a:t>Zayıflama</a:t>
            </a:r>
          </a:p>
          <a:p>
            <a:r>
              <a:rPr lang="tr-TR" sz="2200" dirty="0"/>
              <a:t>Fiziksel aktivite</a:t>
            </a:r>
          </a:p>
          <a:p>
            <a:r>
              <a:rPr lang="tr-TR" sz="2200" dirty="0"/>
              <a:t>Tam doymuş yağlardan fakir diyet</a:t>
            </a:r>
          </a:p>
          <a:p>
            <a:r>
              <a:rPr lang="tr-TR" sz="2200" dirty="0"/>
              <a:t>Yüksek doz </a:t>
            </a:r>
            <a:r>
              <a:rPr lang="tr-TR" sz="2200" dirty="0" err="1"/>
              <a:t>omega</a:t>
            </a:r>
            <a:r>
              <a:rPr lang="tr-TR" sz="2200" dirty="0"/>
              <a:t> 3  yağ asidi desteği</a:t>
            </a:r>
          </a:p>
          <a:p>
            <a:endParaRPr lang="tr-TR" sz="2200" dirty="0"/>
          </a:p>
          <a:p>
            <a:r>
              <a:rPr lang="tr-TR" sz="2200" dirty="0"/>
              <a:t>Farmakolojik tedavi</a:t>
            </a:r>
          </a:p>
          <a:p>
            <a:pPr marL="0" indent="0">
              <a:buNone/>
            </a:pPr>
            <a:endParaRPr lang="tr-TR" sz="2200" dirty="0"/>
          </a:p>
          <a:p>
            <a:r>
              <a:rPr lang="tr-TR" sz="2200" dirty="0" err="1"/>
              <a:t>Fibrik</a:t>
            </a:r>
            <a:r>
              <a:rPr lang="tr-TR" sz="2200" dirty="0"/>
              <a:t> asit türevleri</a:t>
            </a:r>
          </a:p>
          <a:p>
            <a:pPr lvl="1"/>
            <a:r>
              <a:rPr lang="tr-TR" sz="2200" dirty="0" err="1"/>
              <a:t>Gemfibrozil</a:t>
            </a:r>
            <a:r>
              <a:rPr lang="tr-TR" sz="2200" dirty="0"/>
              <a:t>, </a:t>
            </a:r>
            <a:r>
              <a:rPr lang="tr-TR" sz="2200" dirty="0" err="1"/>
              <a:t>fenofibrate</a:t>
            </a:r>
            <a:endParaRPr lang="tr-TR" sz="2200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/>
          </a:bodyPr>
          <a:lstStyle/>
          <a:p>
            <a:r>
              <a:rPr lang="tr-TR" sz="3600" dirty="0" err="1"/>
              <a:t>Hipertrigliseridemi</a:t>
            </a:r>
            <a:r>
              <a:rPr lang="tr-TR" sz="3600" dirty="0"/>
              <a:t> tedavisi</a:t>
            </a:r>
          </a:p>
        </p:txBody>
      </p:sp>
    </p:spTree>
    <p:extLst>
      <p:ext uri="{BB962C8B-B14F-4D97-AF65-F5344CB8AC3E}">
        <p14:creationId xmlns:p14="http://schemas.microsoft.com/office/powerpoint/2010/main" xmlns="" val="22675832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4572000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Diyet</a:t>
            </a:r>
          </a:p>
          <a:p>
            <a:pPr lvl="1"/>
            <a:r>
              <a:rPr lang="tr-TR" dirty="0"/>
              <a:t>Akdeniz tipi diyet</a:t>
            </a:r>
          </a:p>
          <a:p>
            <a:pPr lvl="2"/>
            <a:r>
              <a:rPr lang="tr-TR" dirty="0"/>
              <a:t>Bol sebze, meyve, fındık, tahıl, zeytinyağı </a:t>
            </a:r>
          </a:p>
          <a:p>
            <a:pPr lvl="1"/>
            <a:r>
              <a:rPr lang="tr-TR" dirty="0" err="1"/>
              <a:t>Glisemik</a:t>
            </a:r>
            <a:r>
              <a:rPr lang="tr-TR" dirty="0"/>
              <a:t> indeksi düşük gıdalar</a:t>
            </a:r>
          </a:p>
          <a:p>
            <a:pPr lvl="1"/>
            <a:r>
              <a:rPr lang="tr-TR" dirty="0"/>
              <a:t>Lif oranı yüksek gıdalar </a:t>
            </a:r>
          </a:p>
          <a:p>
            <a:pPr lvl="1">
              <a:buNone/>
            </a:pPr>
            <a:endParaRPr lang="tr-TR" dirty="0"/>
          </a:p>
          <a:p>
            <a:r>
              <a:rPr lang="tr-TR" dirty="0"/>
              <a:t>Egzersiz</a:t>
            </a:r>
          </a:p>
          <a:p>
            <a:pPr lvl="1"/>
            <a:r>
              <a:rPr lang="tr-TR" dirty="0"/>
              <a:t>Orta yoğunlukta fiziksel aktivite</a:t>
            </a:r>
          </a:p>
          <a:p>
            <a:pPr marL="365760" lvl="1" indent="0">
              <a:buNone/>
            </a:pPr>
            <a:endParaRPr lang="tr-TR" dirty="0"/>
          </a:p>
          <a:p>
            <a:r>
              <a:rPr lang="tr-TR" dirty="0"/>
              <a:t>Farmakolojik tedavi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Oral </a:t>
            </a:r>
            <a:r>
              <a:rPr lang="tr-TR" dirty="0" err="1"/>
              <a:t>hipoglisemik</a:t>
            </a:r>
            <a:r>
              <a:rPr lang="tr-TR" dirty="0"/>
              <a:t> ajanlar</a:t>
            </a:r>
          </a:p>
          <a:p>
            <a:pPr lvl="1"/>
            <a:r>
              <a:rPr lang="tr-TR" dirty="0" err="1"/>
              <a:t>Metformin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Metabolik</a:t>
            </a:r>
            <a:r>
              <a:rPr lang="tr-TR" sz="3600" dirty="0"/>
              <a:t> sendrom tedavisi</a:t>
            </a:r>
          </a:p>
        </p:txBody>
      </p:sp>
    </p:spTree>
    <p:extLst>
      <p:ext uri="{BB962C8B-B14F-4D97-AF65-F5344CB8AC3E}">
        <p14:creationId xmlns:p14="http://schemas.microsoft.com/office/powerpoint/2010/main" xmlns="" val="199410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14348" y="1785926"/>
            <a:ext cx="7972452" cy="4310074"/>
          </a:xfrm>
        </p:spPr>
        <p:txBody>
          <a:bodyPr>
            <a:normAutofit/>
          </a:bodyPr>
          <a:lstStyle/>
          <a:p>
            <a:r>
              <a:rPr lang="tr-TR" sz="2000" dirty="0"/>
              <a:t>Uyku</a:t>
            </a:r>
          </a:p>
          <a:p>
            <a:pPr>
              <a:buNone/>
            </a:pPr>
            <a:endParaRPr lang="tr-TR" sz="2000" dirty="0"/>
          </a:p>
          <a:p>
            <a:pPr lvl="1"/>
            <a:r>
              <a:rPr lang="tr-TR" sz="2000" dirty="0"/>
              <a:t>Kısa uyku süresi</a:t>
            </a:r>
          </a:p>
          <a:p>
            <a:pPr lvl="2"/>
            <a:r>
              <a:rPr lang="tr-TR" sz="2000" dirty="0"/>
              <a:t>İştahı arttırıyor</a:t>
            </a:r>
          </a:p>
          <a:p>
            <a:pPr lvl="2"/>
            <a:r>
              <a:rPr lang="tr-TR" sz="2000" dirty="0"/>
              <a:t>Yiyecek tüketimini arttırıyor</a:t>
            </a:r>
          </a:p>
          <a:p>
            <a:pPr lvl="2"/>
            <a:r>
              <a:rPr lang="tr-TR" sz="2000" dirty="0" err="1"/>
              <a:t>Abdominal</a:t>
            </a:r>
            <a:r>
              <a:rPr lang="tr-TR" sz="2000" dirty="0"/>
              <a:t> </a:t>
            </a:r>
            <a:r>
              <a:rPr lang="tr-TR" sz="2000" dirty="0" err="1"/>
              <a:t>obezite</a:t>
            </a:r>
            <a:endParaRPr lang="tr-TR" sz="2000" dirty="0"/>
          </a:p>
          <a:p>
            <a:pPr lvl="2"/>
            <a:r>
              <a:rPr lang="tr-TR" sz="2000" dirty="0"/>
              <a:t>Hipertansiyon</a:t>
            </a:r>
          </a:p>
          <a:p>
            <a:pPr lvl="2"/>
            <a:r>
              <a:rPr lang="tr-TR" sz="2000" dirty="0"/>
              <a:t>Anormal </a:t>
            </a:r>
            <a:r>
              <a:rPr lang="tr-TR" sz="2000" dirty="0" err="1"/>
              <a:t>lipid</a:t>
            </a:r>
            <a:r>
              <a:rPr lang="tr-TR" sz="2000" dirty="0"/>
              <a:t> profili</a:t>
            </a:r>
          </a:p>
          <a:p>
            <a:pPr lvl="2"/>
            <a:endParaRPr lang="tr-TR" sz="2000" dirty="0"/>
          </a:p>
          <a:p>
            <a:pPr>
              <a:buNone/>
            </a:pPr>
            <a:r>
              <a:rPr lang="tr-TR" sz="1600" i="1" dirty="0"/>
              <a:t>				</a:t>
            </a:r>
            <a:r>
              <a:rPr lang="tr-TR" sz="1600" i="1" dirty="0" err="1"/>
              <a:t>Cespedes</a:t>
            </a:r>
            <a:r>
              <a:rPr lang="tr-TR" sz="1600" i="1" dirty="0"/>
              <a:t> </a:t>
            </a:r>
            <a:r>
              <a:rPr lang="tr-TR" sz="1600" i="1" dirty="0" err="1"/>
              <a:t>Feliciano</a:t>
            </a:r>
            <a:r>
              <a:rPr lang="tr-TR" sz="1600" i="1" dirty="0"/>
              <a:t> EM. et. al. </a:t>
            </a:r>
            <a:r>
              <a:rPr lang="tr-TR" sz="1600" i="1" dirty="0" err="1"/>
              <a:t>Pediatrics</a:t>
            </a:r>
            <a:r>
              <a:rPr lang="tr-TR" sz="1600" i="1" dirty="0"/>
              <a:t> 2018; 142.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Etyoloji</a:t>
            </a:r>
            <a:r>
              <a:rPr lang="tr-TR" sz="3600" dirty="0"/>
              <a:t>-çevresel faktörler</a:t>
            </a:r>
          </a:p>
        </p:txBody>
      </p:sp>
    </p:spTree>
    <p:extLst>
      <p:ext uri="{BB962C8B-B14F-4D97-AF65-F5344CB8AC3E}">
        <p14:creationId xmlns:p14="http://schemas.microsoft.com/office/powerpoint/2010/main" xmlns="" val="34171365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4282" y="1524000"/>
            <a:ext cx="8472518" cy="4572000"/>
          </a:xfrm>
        </p:spPr>
        <p:txBody>
          <a:bodyPr/>
          <a:lstStyle/>
          <a:p>
            <a:r>
              <a:rPr lang="tr-TR" dirty="0"/>
              <a:t>Farmakolojik tedavi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Oral </a:t>
            </a:r>
            <a:r>
              <a:rPr lang="tr-TR" dirty="0" err="1"/>
              <a:t>antidiyabetik</a:t>
            </a:r>
            <a:r>
              <a:rPr lang="tr-TR" dirty="0"/>
              <a:t> ajanlar</a:t>
            </a:r>
          </a:p>
          <a:p>
            <a:pPr lvl="1"/>
            <a:r>
              <a:rPr lang="tr-TR" dirty="0" err="1"/>
              <a:t>Biguanid</a:t>
            </a:r>
            <a:r>
              <a:rPr lang="tr-TR" dirty="0"/>
              <a:t> grubu </a:t>
            </a:r>
            <a:r>
              <a:rPr lang="tr-TR" dirty="0">
                <a:latin typeface="Times New Roman"/>
                <a:cs typeface="Times New Roman"/>
              </a:rPr>
              <a:t>→</a:t>
            </a:r>
            <a:r>
              <a:rPr lang="tr-TR" dirty="0"/>
              <a:t> </a:t>
            </a:r>
            <a:r>
              <a:rPr lang="tr-TR" dirty="0" err="1"/>
              <a:t>Metformin</a:t>
            </a:r>
            <a:endParaRPr lang="tr-TR" dirty="0"/>
          </a:p>
          <a:p>
            <a:pPr lvl="2"/>
            <a:r>
              <a:rPr lang="tr-TR" dirty="0"/>
              <a:t>Karaciğerde glikoz üretimini </a:t>
            </a:r>
            <a:r>
              <a:rPr lang="tr-TR" dirty="0" err="1"/>
              <a:t>inhibe</a:t>
            </a:r>
            <a:r>
              <a:rPr lang="tr-TR" dirty="0"/>
              <a:t> eder</a:t>
            </a:r>
          </a:p>
          <a:p>
            <a:pPr lvl="2"/>
            <a:r>
              <a:rPr lang="tr-TR" dirty="0" err="1"/>
              <a:t>İnsülin</a:t>
            </a:r>
            <a:r>
              <a:rPr lang="tr-TR" dirty="0"/>
              <a:t> reseptörlerini arttırır</a:t>
            </a:r>
          </a:p>
          <a:p>
            <a:pPr lvl="2"/>
            <a:r>
              <a:rPr lang="tr-TR" dirty="0"/>
              <a:t>HDL kolesterolü arttırır</a:t>
            </a:r>
          </a:p>
          <a:p>
            <a:pPr lvl="2"/>
            <a:r>
              <a:rPr lang="tr-TR" dirty="0" err="1"/>
              <a:t>Abdominal</a:t>
            </a:r>
            <a:r>
              <a:rPr lang="tr-TR" dirty="0"/>
              <a:t> yağı azaltır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tr-TR" sz="3600" dirty="0" err="1"/>
              <a:t>Metabolik</a:t>
            </a:r>
            <a:r>
              <a:rPr lang="tr-TR" sz="3600" dirty="0"/>
              <a:t> sendrom-</a:t>
            </a:r>
            <a:r>
              <a:rPr lang="tr-TR" sz="3600" dirty="0" err="1"/>
              <a:t>insülin</a:t>
            </a:r>
            <a:r>
              <a:rPr lang="tr-TR" sz="3600" dirty="0"/>
              <a:t> direnci tedavisi</a:t>
            </a:r>
          </a:p>
        </p:txBody>
      </p:sp>
      <p:pic>
        <p:nvPicPr>
          <p:cNvPr id="4" name="Picture 2" descr="C:\Users\DR-NILGUN-COL\Desktop\konu_16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142984"/>
            <a:ext cx="3000396" cy="528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53251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214414" y="1524000"/>
            <a:ext cx="7472386" cy="4572000"/>
          </a:xfrm>
        </p:spPr>
        <p:txBody>
          <a:bodyPr/>
          <a:lstStyle/>
          <a:p>
            <a:endParaRPr lang="tr-TR" dirty="0"/>
          </a:p>
          <a:p>
            <a:r>
              <a:rPr lang="tr-TR" sz="2000" dirty="0"/>
              <a:t>Depresyon</a:t>
            </a:r>
          </a:p>
          <a:p>
            <a:pPr>
              <a:buNone/>
            </a:pPr>
            <a:endParaRPr lang="tr-TR" sz="2000" dirty="0"/>
          </a:p>
          <a:p>
            <a:r>
              <a:rPr lang="tr-TR" sz="2000" dirty="0" err="1"/>
              <a:t>Anksiyete</a:t>
            </a:r>
            <a:r>
              <a:rPr lang="tr-TR" sz="2000" dirty="0"/>
              <a:t> </a:t>
            </a:r>
          </a:p>
          <a:p>
            <a:pPr>
              <a:buNone/>
            </a:pPr>
            <a:endParaRPr lang="tr-TR" sz="2000" dirty="0"/>
          </a:p>
          <a:p>
            <a:r>
              <a:rPr lang="tr-TR" sz="2000" dirty="0"/>
              <a:t>Yeme bozuklukları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Psikiyatrik tedavi</a:t>
            </a:r>
          </a:p>
        </p:txBody>
      </p:sp>
    </p:spTree>
    <p:extLst>
      <p:ext uri="{BB962C8B-B14F-4D97-AF65-F5344CB8AC3E}">
        <p14:creationId xmlns:p14="http://schemas.microsoft.com/office/powerpoint/2010/main" xmlns="" val="3886624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071670" y="2428868"/>
            <a:ext cx="6615130" cy="3667132"/>
          </a:xfrm>
        </p:spPr>
        <p:txBody>
          <a:bodyPr/>
          <a:lstStyle/>
          <a:p>
            <a:r>
              <a:rPr lang="tr-TR" dirty="0"/>
              <a:t>TEŞEKKÜRLER…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0968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57224" y="1928802"/>
            <a:ext cx="7829576" cy="4167198"/>
          </a:xfrm>
        </p:spPr>
        <p:txBody>
          <a:bodyPr>
            <a:normAutofit/>
          </a:bodyPr>
          <a:lstStyle/>
          <a:p>
            <a:r>
              <a:rPr lang="tr-TR" sz="2000" dirty="0"/>
              <a:t>İlaçlar</a:t>
            </a:r>
          </a:p>
          <a:p>
            <a:pPr>
              <a:buNone/>
            </a:pPr>
            <a:endParaRPr lang="tr-TR" sz="2000" dirty="0"/>
          </a:p>
          <a:p>
            <a:pPr lvl="1"/>
            <a:r>
              <a:rPr lang="tr-TR" sz="2000" dirty="0" err="1"/>
              <a:t>Psikoaktif</a:t>
            </a:r>
            <a:r>
              <a:rPr lang="tr-TR" sz="2000" dirty="0"/>
              <a:t> ilaçlar</a:t>
            </a:r>
          </a:p>
          <a:p>
            <a:pPr lvl="2"/>
            <a:r>
              <a:rPr lang="tr-TR" sz="1700" dirty="0" err="1"/>
              <a:t>Risperidon</a:t>
            </a:r>
            <a:endParaRPr lang="tr-TR" sz="1700" dirty="0"/>
          </a:p>
          <a:p>
            <a:pPr lvl="1"/>
            <a:r>
              <a:rPr lang="tr-TR" sz="2000" dirty="0" err="1"/>
              <a:t>Antiepileptik</a:t>
            </a:r>
            <a:endParaRPr lang="tr-TR" sz="2000" dirty="0"/>
          </a:p>
          <a:p>
            <a:pPr lvl="1"/>
            <a:r>
              <a:rPr lang="tr-TR" sz="2000" dirty="0" err="1"/>
              <a:t>Antihistaminik</a:t>
            </a:r>
            <a:endParaRPr lang="tr-TR" sz="2000" dirty="0"/>
          </a:p>
          <a:p>
            <a:pPr lvl="1"/>
            <a:r>
              <a:rPr lang="tr-TR" sz="2000" dirty="0" err="1"/>
              <a:t>Glikokortikoitler</a:t>
            </a:r>
            <a:r>
              <a:rPr lang="tr-TR" sz="2000" dirty="0"/>
              <a:t> </a:t>
            </a:r>
          </a:p>
          <a:p>
            <a:pPr>
              <a:buNone/>
            </a:pPr>
            <a:r>
              <a:rPr lang="tr-TR" sz="2000" dirty="0">
                <a:cs typeface="Times New Roman"/>
              </a:rPr>
              <a:t>		</a:t>
            </a:r>
          </a:p>
          <a:p>
            <a:pPr>
              <a:buNone/>
            </a:pPr>
            <a:r>
              <a:rPr lang="tr-TR" sz="2000" dirty="0">
                <a:cs typeface="Times New Roman"/>
              </a:rPr>
              <a:t>		→ </a:t>
            </a:r>
            <a:r>
              <a:rPr lang="tr-TR" sz="2000" dirty="0"/>
              <a:t>İştahı arttırıyor</a:t>
            </a:r>
          </a:p>
          <a:p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Etyoloji</a:t>
            </a:r>
            <a:r>
              <a:rPr lang="tr-TR" sz="3600" dirty="0"/>
              <a:t>-çevresel faktörler</a:t>
            </a:r>
          </a:p>
        </p:txBody>
      </p:sp>
      <p:pic>
        <p:nvPicPr>
          <p:cNvPr id="1026" name="Picture 2" descr="C:\Users\DR-NILGUN-COL\Desktop\in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357694"/>
            <a:ext cx="3714776" cy="2000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384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57224" y="1524000"/>
            <a:ext cx="7829576" cy="4572000"/>
          </a:xfrm>
        </p:spPr>
        <p:txBody>
          <a:bodyPr>
            <a:normAutofit/>
          </a:bodyPr>
          <a:lstStyle/>
          <a:p>
            <a:r>
              <a:rPr lang="tr-TR" sz="2000" dirty="0"/>
              <a:t>Barsak </a:t>
            </a:r>
            <a:r>
              <a:rPr lang="tr-TR" sz="2000" dirty="0" err="1"/>
              <a:t>mikrobiyota</a:t>
            </a:r>
            <a:r>
              <a:rPr lang="tr-TR" sz="2000" dirty="0"/>
              <a:t> değişiklikleri </a:t>
            </a:r>
          </a:p>
          <a:p>
            <a:pPr lvl="1"/>
            <a:r>
              <a:rPr lang="tr-TR" sz="2000" dirty="0" err="1"/>
              <a:t>Obeziteyi</a:t>
            </a:r>
            <a:r>
              <a:rPr lang="tr-TR" sz="2000" dirty="0"/>
              <a:t> arttırıyor</a:t>
            </a:r>
          </a:p>
          <a:p>
            <a:pPr lvl="1"/>
            <a:r>
              <a:rPr lang="tr-TR" sz="2000" dirty="0"/>
              <a:t>Kahverengi yağ dokusunu arttırıyor</a:t>
            </a:r>
          </a:p>
          <a:p>
            <a:pPr lvl="1"/>
            <a:r>
              <a:rPr lang="tr-TR" sz="2000" dirty="0"/>
              <a:t>Kısa zincirli yağ </a:t>
            </a:r>
            <a:r>
              <a:rPr lang="tr-TR" sz="2000" dirty="0" err="1"/>
              <a:t>asidlerini</a:t>
            </a:r>
            <a:r>
              <a:rPr lang="tr-TR" sz="2000" dirty="0"/>
              <a:t> arttırıyor</a:t>
            </a:r>
          </a:p>
          <a:p>
            <a:pPr>
              <a:buNone/>
            </a:pPr>
            <a:r>
              <a:rPr lang="tr-TR" sz="1600" i="1" dirty="0"/>
              <a:t>					</a:t>
            </a:r>
            <a:r>
              <a:rPr lang="tr-TR" sz="1600" i="1" dirty="0" err="1"/>
              <a:t>Tumbaugh</a:t>
            </a:r>
            <a:r>
              <a:rPr lang="tr-TR" sz="1600" i="1" dirty="0"/>
              <a:t> PJ. et. al. Nature 2000; 444: 1027.</a:t>
            </a:r>
          </a:p>
          <a:p>
            <a:pPr>
              <a:buNone/>
            </a:pPr>
            <a:endParaRPr lang="tr-TR" sz="2000" dirty="0"/>
          </a:p>
          <a:p>
            <a:r>
              <a:rPr lang="tr-TR" sz="2000" dirty="0"/>
              <a:t>Toksinler</a:t>
            </a:r>
          </a:p>
          <a:p>
            <a:pPr lvl="1"/>
            <a:r>
              <a:rPr lang="tr-TR" sz="2000" dirty="0"/>
              <a:t>DDT,  </a:t>
            </a:r>
            <a:r>
              <a:rPr lang="tr-TR" sz="2000" dirty="0" err="1"/>
              <a:t>bisfenol</a:t>
            </a:r>
            <a:r>
              <a:rPr lang="tr-TR" sz="2000" dirty="0"/>
              <a:t> A, endokrin bozucular</a:t>
            </a:r>
          </a:p>
          <a:p>
            <a:pPr lvl="1">
              <a:buNone/>
            </a:pPr>
            <a:endParaRPr lang="tr-TR" sz="2000" dirty="0"/>
          </a:p>
          <a:p>
            <a:r>
              <a:rPr lang="tr-TR" sz="2000" dirty="0"/>
              <a:t>Virüsler</a:t>
            </a:r>
          </a:p>
          <a:p>
            <a:pPr lvl="1"/>
            <a:r>
              <a:rPr lang="tr-TR" sz="2000" dirty="0" err="1"/>
              <a:t>Adenovirus</a:t>
            </a:r>
            <a:r>
              <a:rPr lang="tr-TR" sz="2000" dirty="0"/>
              <a:t> 36</a:t>
            </a:r>
          </a:p>
          <a:p>
            <a:pPr lvl="2"/>
            <a:r>
              <a:rPr lang="tr-TR" sz="1700" dirty="0"/>
              <a:t>Hayvanlarda yağ dokusunu arttırıyor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r>
              <a:rPr lang="tr-TR" sz="3600" dirty="0" err="1"/>
              <a:t>Etyoloji</a:t>
            </a:r>
            <a:r>
              <a:rPr lang="tr-TR" sz="3600" dirty="0"/>
              <a:t>-çevresel faktörler</a:t>
            </a:r>
          </a:p>
        </p:txBody>
      </p:sp>
    </p:spTree>
    <p:extLst>
      <p:ext uri="{BB962C8B-B14F-4D97-AF65-F5344CB8AC3E}">
        <p14:creationId xmlns:p14="http://schemas.microsoft.com/office/powerpoint/2010/main" xmlns="" val="2009396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4814</TotalTime>
  <Words>2240</Words>
  <Application>Microsoft Office PowerPoint</Application>
  <PresentationFormat>Ekran Gösterisi (4:3)</PresentationFormat>
  <Paragraphs>767</Paragraphs>
  <Slides>72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72</vt:i4>
      </vt:variant>
    </vt:vector>
  </HeadingPairs>
  <TitlesOfParts>
    <vt:vector size="73" baseType="lpstr">
      <vt:lpstr>Kağıt</vt:lpstr>
      <vt:lpstr>KİLOLU ÇOCUK</vt:lpstr>
      <vt:lpstr>Tanım</vt:lpstr>
      <vt:lpstr>Çocukluk çağında  obezite sıklığı</vt:lpstr>
      <vt:lpstr>Başlangıç yaşı</vt:lpstr>
      <vt:lpstr>Erişkine yansıması</vt:lpstr>
      <vt:lpstr>Etyoloji-çevresel faktörler</vt:lpstr>
      <vt:lpstr>Etyoloji-çevresel faktörler</vt:lpstr>
      <vt:lpstr>Etyoloji-çevresel faktörler</vt:lpstr>
      <vt:lpstr>Etyoloji-çevresel faktörler</vt:lpstr>
      <vt:lpstr>Etyoloji-genetik faktörler</vt:lpstr>
      <vt:lpstr>Etyoloji-endokrin bozukluklar</vt:lpstr>
      <vt:lpstr>Etyoloji-metabolik programlama</vt:lpstr>
      <vt:lpstr>Tanı</vt:lpstr>
      <vt:lpstr>Tanı</vt:lpstr>
      <vt:lpstr>Slayt 15</vt:lpstr>
      <vt:lpstr>Slayt 16</vt:lpstr>
      <vt:lpstr>Slayt 17</vt:lpstr>
      <vt:lpstr>Tanı</vt:lpstr>
      <vt:lpstr>Slayt 19</vt:lpstr>
      <vt:lpstr>Tanı</vt:lpstr>
      <vt:lpstr>Değerlendirme-anamnez</vt:lpstr>
      <vt:lpstr>Değerlendirme-anamnez</vt:lpstr>
      <vt:lpstr>Fizik muayene</vt:lpstr>
      <vt:lpstr>Fizik muayene-kan basıncı</vt:lpstr>
      <vt:lpstr>Slayt 25</vt:lpstr>
      <vt:lpstr>Fizik muayene-kan basıncı</vt:lpstr>
      <vt:lpstr>Fizik muayene</vt:lpstr>
      <vt:lpstr>Fizik muayene</vt:lpstr>
      <vt:lpstr>Laboratuvar</vt:lpstr>
      <vt:lpstr>Laboratuvar</vt:lpstr>
      <vt:lpstr>Laboratuvar</vt:lpstr>
      <vt:lpstr>Radyolojik değerlendirme</vt:lpstr>
      <vt:lpstr>Komplikasyonlar-endokrinolojik</vt:lpstr>
      <vt:lpstr>Komplikasyonlar-endokrinolojik</vt:lpstr>
      <vt:lpstr>Komplikasyonlar-endokrinolojik</vt:lpstr>
      <vt:lpstr>Komplikasyonlar-endokrinolojik</vt:lpstr>
      <vt:lpstr>Komplikasyonlar-endokrinolojik</vt:lpstr>
      <vt:lpstr>Komplikasyonlar-endokrinolojik</vt:lpstr>
      <vt:lpstr> Komplikasyonlar-kardiyovasküler</vt:lpstr>
      <vt:lpstr>Komplikasyonlar-gastrointestinal</vt:lpstr>
      <vt:lpstr>Komplikasyonlar-diğer</vt:lpstr>
      <vt:lpstr>Komplikasyonlar-diğer</vt:lpstr>
      <vt:lpstr>Önleme</vt:lpstr>
      <vt:lpstr>Önleme</vt:lpstr>
      <vt:lpstr>Önleme</vt:lpstr>
      <vt:lpstr>Tedavi-davranışsal yaklaşım</vt:lpstr>
      <vt:lpstr>Tedavi-davranışsal yaklaşım</vt:lpstr>
      <vt:lpstr>Tedavi-nutrisyonel değerlendirme</vt:lpstr>
      <vt:lpstr>Tedavi-ailesel faktörlerin değerlendirilmesi</vt:lpstr>
      <vt:lpstr>Tedavi- aktivitenin değerlendirilmesi</vt:lpstr>
      <vt:lpstr>Tedavi-kilo kontrolü</vt:lpstr>
      <vt:lpstr>Tedavi-diyet</vt:lpstr>
      <vt:lpstr>Tedavi-diyet</vt:lpstr>
      <vt:lpstr>Tedavi-diyet</vt:lpstr>
      <vt:lpstr>Tedavi-aktivite</vt:lpstr>
      <vt:lpstr>Tedavi-aktivite</vt:lpstr>
      <vt:lpstr>Tedavi-aktivite</vt:lpstr>
      <vt:lpstr>Tedavi-aktivite</vt:lpstr>
      <vt:lpstr>Tedavi-uyku</vt:lpstr>
      <vt:lpstr>Tedavi-ailelere öneriler</vt:lpstr>
      <vt:lpstr>Hipertansiyon tedavisi </vt:lpstr>
      <vt:lpstr>Hipertansiyon tedavisi </vt:lpstr>
      <vt:lpstr>Hipertansiyon tedavisi </vt:lpstr>
      <vt:lpstr>Hiperkolesterolemi tedavisi</vt:lpstr>
      <vt:lpstr>Hiperkolesterolemi  tedavisi</vt:lpstr>
      <vt:lpstr>Hiperkolesterolemi tedavisi</vt:lpstr>
      <vt:lpstr>Hiperkolesterolemi  tedavisi</vt:lpstr>
      <vt:lpstr>Hipertrigliseridemi tedavisi</vt:lpstr>
      <vt:lpstr>Metabolik sendrom tedavisi</vt:lpstr>
      <vt:lpstr>Metabolik sendrom-insülin direnci tedavisi</vt:lpstr>
      <vt:lpstr>Psikiyatrik tedavi</vt:lpstr>
      <vt:lpstr>Slayt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İrfan</cp:lastModifiedBy>
  <cp:revision>342</cp:revision>
  <dcterms:created xsi:type="dcterms:W3CDTF">2018-10-06T14:02:22Z</dcterms:created>
  <dcterms:modified xsi:type="dcterms:W3CDTF">2018-12-04T19:33:08Z</dcterms:modified>
</cp:coreProperties>
</file>