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58"/>
  </p:notesMasterIdLst>
  <p:sldIdLst>
    <p:sldId id="258" r:id="rId2"/>
    <p:sldId id="256" r:id="rId3"/>
    <p:sldId id="257" r:id="rId4"/>
    <p:sldId id="260" r:id="rId5"/>
    <p:sldId id="262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1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uzaffer\Documents\19uhsk\k&#305;zam&#305;k%20salg&#305;n&#305;%20cisid%20veriler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PowerPoint'te%20Grafik%20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PowerPoint'te%20Grafik%20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toplu!$A$6</c:f>
              <c:strCache>
                <c:ptCount val="1"/>
                <c:pt idx="0">
                  <c:v>Aşısız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toplu!$B$4:$C$5</c:f>
              <c:multiLvlStrCache>
                <c:ptCount val="2"/>
                <c:lvl>
                  <c:pt idx="0">
                    <c:v>2013</c:v>
                  </c:pt>
                  <c:pt idx="1">
                    <c:v>2015</c:v>
                  </c:pt>
                </c:lvl>
                <c:lvl>
                  <c:pt idx="0">
                    <c:v>Toplam</c:v>
                  </c:pt>
                </c:lvl>
              </c:multiLvlStrCache>
            </c:multiLvlStrRef>
          </c:cat>
          <c:val>
            <c:numRef>
              <c:f>toplu!$B$6:$C$6</c:f>
              <c:numCache>
                <c:formatCode>0.00</c:formatCode>
                <c:ptCount val="2"/>
                <c:pt idx="0">
                  <c:v>68.735992828328108</c:v>
                </c:pt>
                <c:pt idx="1">
                  <c:v>78.142076502732095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02-4B97-95C0-F966EDABEF78}"/>
            </c:ext>
          </c:extLst>
        </c:ser>
        <c:ser>
          <c:idx val="1"/>
          <c:order val="1"/>
          <c:tx>
            <c:strRef>
              <c:f>toplu!$A$7</c:f>
              <c:strCache>
                <c:ptCount val="1"/>
                <c:pt idx="0">
                  <c:v>Tek doz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02-4B97-95C0-F966EDABEF78}"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02-4B97-95C0-F966EDABEF78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toplu!$B$4:$C$5</c:f>
              <c:multiLvlStrCache>
                <c:ptCount val="2"/>
                <c:lvl>
                  <c:pt idx="0">
                    <c:v>2013</c:v>
                  </c:pt>
                  <c:pt idx="1">
                    <c:v>2015</c:v>
                  </c:pt>
                </c:lvl>
                <c:lvl>
                  <c:pt idx="0">
                    <c:v>Toplam</c:v>
                  </c:pt>
                </c:lvl>
              </c:multiLvlStrCache>
            </c:multiLvlStrRef>
          </c:cat>
          <c:val>
            <c:numRef>
              <c:f>toplu!$B$7:$C$7</c:f>
              <c:numCache>
                <c:formatCode>0.00</c:formatCode>
                <c:ptCount val="2"/>
                <c:pt idx="0">
                  <c:v>27.095472882115615</c:v>
                </c:pt>
                <c:pt idx="1">
                  <c:v>21.311475409836106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02-4B97-95C0-F966EDABEF78}"/>
            </c:ext>
          </c:extLst>
        </c:ser>
        <c:ser>
          <c:idx val="2"/>
          <c:order val="2"/>
          <c:tx>
            <c:strRef>
              <c:f>toplu!$A$8</c:f>
              <c:strCache>
                <c:ptCount val="1"/>
                <c:pt idx="0">
                  <c:v>İki doz</c:v>
                </c:pt>
              </c:strCache>
            </c:strRef>
          </c:tx>
          <c:spPr>
            <a:solidFill>
              <a:srgbClr val="00FF99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7777777777777358E-3"/>
                  <c:y val="-4.16666666666666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02-4B97-95C0-F966EDABEF78}"/>
                </c:ext>
              </c:extLst>
            </c:dLbl>
            <c:dLbl>
              <c:idx val="1"/>
              <c:layout>
                <c:manualLayout>
                  <c:x val="8.3333333333333384E-3"/>
                  <c:y val="-3.70370370370370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02-4B97-95C0-F966EDABE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toplu!$B$4:$C$5</c:f>
              <c:multiLvlStrCache>
                <c:ptCount val="2"/>
                <c:lvl>
                  <c:pt idx="0">
                    <c:v>2013</c:v>
                  </c:pt>
                  <c:pt idx="1">
                    <c:v>2015</c:v>
                  </c:pt>
                </c:lvl>
                <c:lvl>
                  <c:pt idx="0">
                    <c:v>Toplam</c:v>
                  </c:pt>
                </c:lvl>
              </c:multiLvlStrCache>
            </c:multiLvlStrRef>
          </c:cat>
          <c:val>
            <c:numRef>
              <c:f>toplu!$B$8:$C$8</c:f>
              <c:numCache>
                <c:formatCode>0.00</c:formatCode>
                <c:ptCount val="2"/>
                <c:pt idx="0">
                  <c:v>4.1685342895562396</c:v>
                </c:pt>
                <c:pt idx="1">
                  <c:v>0.54644808743169404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E02-4B97-95C0-F966EDABEF78}"/>
            </c:ext>
          </c:extLst>
        </c:ser>
        <c:dLbls/>
        <c:shape val="box"/>
        <c:axId val="115889280"/>
        <c:axId val="115890816"/>
        <c:axId val="0"/>
      </c:bar3DChart>
      <c:catAx>
        <c:axId val="115889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115890816"/>
        <c:crosses val="autoZero"/>
        <c:auto val="1"/>
        <c:lblAlgn val="ctr"/>
        <c:lblOffset val="100"/>
      </c:catAx>
      <c:valAx>
        <c:axId val="115890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115889280"/>
        <c:crosses val="autoZero"/>
        <c:crossBetween val="between"/>
      </c:valAx>
      <c:spPr>
        <a:noFill/>
        <a:ln>
          <a:solidFill>
            <a:sysClr val="window" lastClr="FFFFFF"/>
          </a:solidFill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r-TR"/>
        </a:p>
      </c:txPr>
    </c:legend>
    <c:plotVisOnly val="1"/>
    <c:dispBlanksAs val="gap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800" b="1"/>
      </a:pPr>
      <a:endParaRPr lang="tr-T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'[Microsoft Office PowerPoint''te Grafik 2]Sayfa1'!$B$1</c:f>
              <c:strCache>
                <c:ptCount val="1"/>
                <c:pt idx="0">
                  <c:v> Aşılanmamış</c:v>
                </c:pt>
              </c:strCache>
            </c:strRef>
          </c:tx>
          <c:cat>
            <c:strRef>
              <c:f>'[Microsoft Office PowerPoint''te Grafik 2]Sayfa1'!$A$2:$A$8</c:f>
              <c:strCache>
                <c:ptCount val="7"/>
                <c:pt idx="0">
                  <c:v>&lt;1 yaş</c:v>
                </c:pt>
                <c:pt idx="1">
                  <c:v>1-4 yaş</c:v>
                </c:pt>
                <c:pt idx="2">
                  <c:v>5-9 yaş</c:v>
                </c:pt>
                <c:pt idx="3">
                  <c:v>10-14 yaş</c:v>
                </c:pt>
                <c:pt idx="4">
                  <c:v>15-19 yaş</c:v>
                </c:pt>
                <c:pt idx="5">
                  <c:v>20-29 yaş</c:v>
                </c:pt>
                <c:pt idx="6">
                  <c:v>30+ yaş</c:v>
                </c:pt>
              </c:strCache>
            </c:strRef>
          </c:cat>
          <c:val>
            <c:numRef>
              <c:f>'[Microsoft Office PowerPoint''te Grafik 2]Sayfa1'!$B$2:$B$8</c:f>
              <c:numCache>
                <c:formatCode>General</c:formatCode>
                <c:ptCount val="7"/>
                <c:pt idx="0">
                  <c:v>101</c:v>
                </c:pt>
                <c:pt idx="1">
                  <c:v>296</c:v>
                </c:pt>
                <c:pt idx="2">
                  <c:v>9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C1-48CC-AA57-F4B9035D2E46}"/>
            </c:ext>
          </c:extLst>
        </c:ser>
        <c:ser>
          <c:idx val="1"/>
          <c:order val="1"/>
          <c:tx>
            <c:strRef>
              <c:f>'[Microsoft Office PowerPoint''te Grafik 2]Sayfa1'!$C$1</c:f>
              <c:strCache>
                <c:ptCount val="1"/>
                <c:pt idx="0">
                  <c:v>1 Doz</c:v>
                </c:pt>
              </c:strCache>
            </c:strRef>
          </c:tx>
          <c:cat>
            <c:strRef>
              <c:f>'[Microsoft Office PowerPoint''te Grafik 2]Sayfa1'!$A$2:$A$8</c:f>
              <c:strCache>
                <c:ptCount val="7"/>
                <c:pt idx="0">
                  <c:v>&lt;1 yaş</c:v>
                </c:pt>
                <c:pt idx="1">
                  <c:v>1-4 yaş</c:v>
                </c:pt>
                <c:pt idx="2">
                  <c:v>5-9 yaş</c:v>
                </c:pt>
                <c:pt idx="3">
                  <c:v>10-14 yaş</c:v>
                </c:pt>
                <c:pt idx="4">
                  <c:v>15-19 yaş</c:v>
                </c:pt>
                <c:pt idx="5">
                  <c:v>20-29 yaş</c:v>
                </c:pt>
                <c:pt idx="6">
                  <c:v>30+ yaş</c:v>
                </c:pt>
              </c:strCache>
            </c:strRef>
          </c:cat>
          <c:val>
            <c:numRef>
              <c:f>'[Microsoft Office PowerPoint''te Grafik 2]Sayfa1'!$C$2:$C$8</c:f>
              <c:numCache>
                <c:formatCode>General</c:formatCode>
                <c:ptCount val="7"/>
                <c:pt idx="0">
                  <c:v>1</c:v>
                </c:pt>
                <c:pt idx="1">
                  <c:v>378</c:v>
                </c:pt>
                <c:pt idx="2">
                  <c:v>192</c:v>
                </c:pt>
                <c:pt idx="3">
                  <c:v>25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C1-48CC-AA57-F4B9035D2E46}"/>
            </c:ext>
          </c:extLst>
        </c:ser>
        <c:ser>
          <c:idx val="2"/>
          <c:order val="2"/>
          <c:tx>
            <c:strRef>
              <c:f>'[Microsoft Office PowerPoint''te Grafik 2]Sayfa1'!$D$1</c:f>
              <c:strCache>
                <c:ptCount val="1"/>
                <c:pt idx="0">
                  <c:v> 2+ Doz</c:v>
                </c:pt>
              </c:strCache>
            </c:strRef>
          </c:tx>
          <c:cat>
            <c:strRef>
              <c:f>'[Microsoft Office PowerPoint''te Grafik 2]Sayfa1'!$A$2:$A$8</c:f>
              <c:strCache>
                <c:ptCount val="7"/>
                <c:pt idx="0">
                  <c:v>&lt;1 yaş</c:v>
                </c:pt>
                <c:pt idx="1">
                  <c:v>1-4 yaş</c:v>
                </c:pt>
                <c:pt idx="2">
                  <c:v>5-9 yaş</c:v>
                </c:pt>
                <c:pt idx="3">
                  <c:v>10-14 yaş</c:v>
                </c:pt>
                <c:pt idx="4">
                  <c:v>15-19 yaş</c:v>
                </c:pt>
                <c:pt idx="5">
                  <c:v>20-29 yaş</c:v>
                </c:pt>
                <c:pt idx="6">
                  <c:v>30+ yaş</c:v>
                </c:pt>
              </c:strCache>
            </c:strRef>
          </c:cat>
          <c:val>
            <c:numRef>
              <c:f>'[Microsoft Office PowerPoint''te Grafik 2]Sayfa1'!$D$2:$D$8</c:f>
              <c:numCache>
                <c:formatCode>General</c:formatCode>
                <c:ptCount val="7"/>
                <c:pt idx="0">
                  <c:v>2</c:v>
                </c:pt>
                <c:pt idx="1">
                  <c:v>195</c:v>
                </c:pt>
                <c:pt idx="2">
                  <c:v>176</c:v>
                </c:pt>
                <c:pt idx="3">
                  <c:v>49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C1-48CC-AA57-F4B9035D2E46}"/>
            </c:ext>
          </c:extLst>
        </c:ser>
        <c:dLbls/>
        <c:shape val="box"/>
        <c:axId val="116204672"/>
        <c:axId val="116206208"/>
        <c:axId val="0"/>
      </c:bar3DChart>
      <c:catAx>
        <c:axId val="116204672"/>
        <c:scaling>
          <c:orientation val="minMax"/>
        </c:scaling>
        <c:axPos val="b"/>
        <c:numFmt formatCode="General" sourceLinked="0"/>
        <c:tickLblPos val="nextTo"/>
        <c:crossAx val="116206208"/>
        <c:crosses val="autoZero"/>
        <c:auto val="1"/>
        <c:lblAlgn val="ctr"/>
        <c:lblOffset val="100"/>
      </c:catAx>
      <c:valAx>
        <c:axId val="116206208"/>
        <c:scaling>
          <c:orientation val="minMax"/>
        </c:scaling>
        <c:axPos val="l"/>
        <c:majorGridlines/>
        <c:numFmt formatCode="General" sourceLinked="1"/>
        <c:tickLblPos val="nextTo"/>
        <c:crossAx val="116204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64579080392738"/>
          <c:y val="0.32567698852155891"/>
          <c:w val="0.20609494993681346"/>
          <c:h val="0.28410727175630912"/>
        </c:manualLayout>
      </c:layout>
    </c:legend>
    <c:plotVisOnly val="1"/>
    <c:dispBlanksAs val="gap"/>
  </c:chart>
  <c:txPr>
    <a:bodyPr/>
    <a:lstStyle/>
    <a:p>
      <a:pPr>
        <a:defRPr sz="1600" b="1"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Sayfa1!$B$1</c:f>
              <c:strCache>
                <c:ptCount val="1"/>
                <c:pt idx="0">
                  <c:v>Labr. Doğrulanmış Vaka</c:v>
                </c:pt>
              </c:strCache>
            </c:strRef>
          </c:tx>
          <c:cat>
            <c:strRef>
              <c:f>Sayfa1!$A$2:$A$9</c:f>
              <c:strCache>
                <c:ptCount val="8"/>
                <c:pt idx="0">
                  <c:v>&lt;1 yaş</c:v>
                </c:pt>
                <c:pt idx="1">
                  <c:v>1-4 yaş</c:v>
                </c:pt>
                <c:pt idx="2">
                  <c:v>5-9 yaş</c:v>
                </c:pt>
                <c:pt idx="3">
                  <c:v>10-14 yaş</c:v>
                </c:pt>
                <c:pt idx="4">
                  <c:v>15-19 yaş</c:v>
                </c:pt>
                <c:pt idx="5">
                  <c:v>20-29 yaş</c:v>
                </c:pt>
                <c:pt idx="6">
                  <c:v>30+ yaş</c:v>
                </c:pt>
                <c:pt idx="7">
                  <c:v>Toplam</c:v>
                </c:pt>
              </c:strCache>
            </c:strRef>
          </c:cat>
          <c:val>
            <c:numRef>
              <c:f>Sayfa1!$B$2:$B$9</c:f>
              <c:numCache>
                <c:formatCode>General</c:formatCode>
                <c:ptCount val="8"/>
                <c:pt idx="0">
                  <c:v>6</c:v>
                </c:pt>
                <c:pt idx="1">
                  <c:v>22</c:v>
                </c:pt>
                <c:pt idx="2">
                  <c:v>6</c:v>
                </c:pt>
                <c:pt idx="3">
                  <c:v>7</c:v>
                </c:pt>
                <c:pt idx="4">
                  <c:v>0</c:v>
                </c:pt>
                <c:pt idx="5">
                  <c:v>4</c:v>
                </c:pt>
                <c:pt idx="6">
                  <c:v>3</c:v>
                </c:pt>
                <c:pt idx="7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38-434C-A78D-A28A4E61759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Hastaneye yatış</c:v>
                </c:pt>
              </c:strCache>
            </c:strRef>
          </c:tx>
          <c:cat>
            <c:strRef>
              <c:f>Sayfa1!$A$2:$A$9</c:f>
              <c:strCache>
                <c:ptCount val="8"/>
                <c:pt idx="0">
                  <c:v>&lt;1 yaş</c:v>
                </c:pt>
                <c:pt idx="1">
                  <c:v>1-4 yaş</c:v>
                </c:pt>
                <c:pt idx="2">
                  <c:v>5-9 yaş</c:v>
                </c:pt>
                <c:pt idx="3">
                  <c:v>10-14 yaş</c:v>
                </c:pt>
                <c:pt idx="4">
                  <c:v>15-19 yaş</c:v>
                </c:pt>
                <c:pt idx="5">
                  <c:v>20-29 yaş</c:v>
                </c:pt>
                <c:pt idx="6">
                  <c:v>30+ yaş</c:v>
                </c:pt>
                <c:pt idx="7">
                  <c:v>Toplam</c:v>
                </c:pt>
              </c:strCache>
            </c:strRef>
          </c:cat>
          <c:val>
            <c:numRef>
              <c:f>Sayfa1!$C$2:$C$9</c:f>
              <c:numCache>
                <c:formatCode>General</c:formatCode>
                <c:ptCount val="8"/>
                <c:pt idx="0">
                  <c:v>21</c:v>
                </c:pt>
                <c:pt idx="1">
                  <c:v>105</c:v>
                </c:pt>
                <c:pt idx="2">
                  <c:v>44</c:v>
                </c:pt>
                <c:pt idx="3">
                  <c:v>18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38-434C-A78D-A28A4E61759C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Ölen Vaka</c:v>
                </c:pt>
              </c:strCache>
            </c:strRef>
          </c:tx>
          <c:cat>
            <c:strRef>
              <c:f>Sayfa1!$A$2:$A$9</c:f>
              <c:strCache>
                <c:ptCount val="8"/>
                <c:pt idx="0">
                  <c:v>&lt;1 yaş</c:v>
                </c:pt>
                <c:pt idx="1">
                  <c:v>1-4 yaş</c:v>
                </c:pt>
                <c:pt idx="2">
                  <c:v>5-9 yaş</c:v>
                </c:pt>
                <c:pt idx="3">
                  <c:v>10-14 yaş</c:v>
                </c:pt>
                <c:pt idx="4">
                  <c:v>15-19 yaş</c:v>
                </c:pt>
                <c:pt idx="5">
                  <c:v>20-29 yaş</c:v>
                </c:pt>
                <c:pt idx="6">
                  <c:v>30+ yaş</c:v>
                </c:pt>
                <c:pt idx="7">
                  <c:v>Toplam</c:v>
                </c:pt>
              </c:strCache>
            </c:strRef>
          </c:cat>
          <c:val>
            <c:numRef>
              <c:f>Sayfa1!$D$2:$D$9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38-434C-A78D-A28A4E61759C}"/>
            </c:ext>
          </c:extLst>
        </c:ser>
        <c:dLbls/>
        <c:shape val="box"/>
        <c:axId val="168520320"/>
        <c:axId val="168538496"/>
        <c:axId val="0"/>
      </c:bar3DChart>
      <c:catAx>
        <c:axId val="168520320"/>
        <c:scaling>
          <c:orientation val="minMax"/>
        </c:scaling>
        <c:axPos val="b"/>
        <c:numFmt formatCode="General" sourceLinked="0"/>
        <c:tickLblPos val="nextTo"/>
        <c:crossAx val="168538496"/>
        <c:crosses val="autoZero"/>
        <c:auto val="1"/>
        <c:lblAlgn val="ctr"/>
        <c:lblOffset val="100"/>
      </c:catAx>
      <c:valAx>
        <c:axId val="168538496"/>
        <c:scaling>
          <c:orientation val="minMax"/>
        </c:scaling>
        <c:axPos val="l"/>
        <c:majorGridlines/>
        <c:numFmt formatCode="General" sourceLinked="1"/>
        <c:tickLblPos val="nextTo"/>
        <c:crossAx val="16852032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'[Microsoft Office PowerPoint''te Grafik 2]Sayfa1'!$B$1</c:f>
              <c:strCache>
                <c:ptCount val="1"/>
                <c:pt idx="0">
                  <c:v> Aşılanmamış</c:v>
                </c:pt>
              </c:strCache>
            </c:strRef>
          </c:tx>
          <c:cat>
            <c:strRef>
              <c:f>'[Microsoft Office PowerPoint''te Grafik 2]Sayfa1'!$A$2:$A$8</c:f>
              <c:strCache>
                <c:ptCount val="7"/>
                <c:pt idx="0">
                  <c:v>&lt;1 yaş</c:v>
                </c:pt>
                <c:pt idx="1">
                  <c:v>1-4 yaş</c:v>
                </c:pt>
                <c:pt idx="2">
                  <c:v>5-9 yaş</c:v>
                </c:pt>
                <c:pt idx="3">
                  <c:v>10-14 yaş</c:v>
                </c:pt>
                <c:pt idx="4">
                  <c:v>15-19 yaş</c:v>
                </c:pt>
                <c:pt idx="5">
                  <c:v>20-29 yaş</c:v>
                </c:pt>
                <c:pt idx="6">
                  <c:v>30+ yaş</c:v>
                </c:pt>
              </c:strCache>
            </c:strRef>
          </c:cat>
          <c:val>
            <c:numRef>
              <c:f>'[Microsoft Office PowerPoint''te Grafik 2]Sayfa1'!$B$2:$B$8</c:f>
              <c:numCache>
                <c:formatCode>General</c:formatCode>
                <c:ptCount val="7"/>
                <c:pt idx="0">
                  <c:v>177</c:v>
                </c:pt>
                <c:pt idx="1">
                  <c:v>807</c:v>
                </c:pt>
                <c:pt idx="2">
                  <c:v>46</c:v>
                </c:pt>
                <c:pt idx="3">
                  <c:v>19</c:v>
                </c:pt>
                <c:pt idx="4">
                  <c:v>11</c:v>
                </c:pt>
                <c:pt idx="5">
                  <c:v>10</c:v>
                </c:pt>
                <c:pt idx="6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35-4AE6-A9F9-C437BAE730F3}"/>
            </c:ext>
          </c:extLst>
        </c:ser>
        <c:ser>
          <c:idx val="1"/>
          <c:order val="1"/>
          <c:tx>
            <c:strRef>
              <c:f>'[Microsoft Office PowerPoint''te Grafik 2]Sayfa1'!$C$1</c:f>
              <c:strCache>
                <c:ptCount val="1"/>
                <c:pt idx="0">
                  <c:v>1 Doz</c:v>
                </c:pt>
              </c:strCache>
            </c:strRef>
          </c:tx>
          <c:cat>
            <c:strRef>
              <c:f>'[Microsoft Office PowerPoint''te Grafik 2]Sayfa1'!$A$2:$A$8</c:f>
              <c:strCache>
                <c:ptCount val="7"/>
                <c:pt idx="0">
                  <c:v>&lt;1 yaş</c:v>
                </c:pt>
                <c:pt idx="1">
                  <c:v>1-4 yaş</c:v>
                </c:pt>
                <c:pt idx="2">
                  <c:v>5-9 yaş</c:v>
                </c:pt>
                <c:pt idx="3">
                  <c:v>10-14 yaş</c:v>
                </c:pt>
                <c:pt idx="4">
                  <c:v>15-19 yaş</c:v>
                </c:pt>
                <c:pt idx="5">
                  <c:v>20-29 yaş</c:v>
                </c:pt>
                <c:pt idx="6">
                  <c:v>30+ yaş</c:v>
                </c:pt>
              </c:strCache>
            </c:strRef>
          </c:cat>
          <c:val>
            <c:numRef>
              <c:f>'[Microsoft Office PowerPoint''te Grafik 2]Sayfa1'!$C$2:$C$8</c:f>
              <c:numCache>
                <c:formatCode>General</c:formatCode>
                <c:ptCount val="7"/>
                <c:pt idx="0">
                  <c:v>2</c:v>
                </c:pt>
                <c:pt idx="1">
                  <c:v>718</c:v>
                </c:pt>
                <c:pt idx="2">
                  <c:v>248</c:v>
                </c:pt>
                <c:pt idx="3">
                  <c:v>55</c:v>
                </c:pt>
                <c:pt idx="4">
                  <c:v>11</c:v>
                </c:pt>
                <c:pt idx="5">
                  <c:v>22</c:v>
                </c:pt>
                <c:pt idx="6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35-4AE6-A9F9-C437BAE730F3}"/>
            </c:ext>
          </c:extLst>
        </c:ser>
        <c:ser>
          <c:idx val="2"/>
          <c:order val="2"/>
          <c:tx>
            <c:strRef>
              <c:f>'[Microsoft Office PowerPoint''te Grafik 2]Sayfa1'!$D$1</c:f>
              <c:strCache>
                <c:ptCount val="1"/>
                <c:pt idx="0">
                  <c:v> 2+ Doz</c:v>
                </c:pt>
              </c:strCache>
            </c:strRef>
          </c:tx>
          <c:cat>
            <c:strRef>
              <c:f>'[Microsoft Office PowerPoint''te Grafik 2]Sayfa1'!$A$2:$A$8</c:f>
              <c:strCache>
                <c:ptCount val="7"/>
                <c:pt idx="0">
                  <c:v>&lt;1 yaş</c:v>
                </c:pt>
                <c:pt idx="1">
                  <c:v>1-4 yaş</c:v>
                </c:pt>
                <c:pt idx="2">
                  <c:v>5-9 yaş</c:v>
                </c:pt>
                <c:pt idx="3">
                  <c:v>10-14 yaş</c:v>
                </c:pt>
                <c:pt idx="4">
                  <c:v>15-19 yaş</c:v>
                </c:pt>
                <c:pt idx="5">
                  <c:v>20-29 yaş</c:v>
                </c:pt>
                <c:pt idx="6">
                  <c:v>30+ yaş</c:v>
                </c:pt>
              </c:strCache>
            </c:strRef>
          </c:cat>
          <c:val>
            <c:numRef>
              <c:f>'[Microsoft Office PowerPoint''te Grafik 2]Sayfa1'!$D$2:$D$8</c:f>
              <c:numCache>
                <c:formatCode>General</c:formatCode>
                <c:ptCount val="7"/>
                <c:pt idx="0">
                  <c:v>0</c:v>
                </c:pt>
                <c:pt idx="1">
                  <c:v>145</c:v>
                </c:pt>
                <c:pt idx="2">
                  <c:v>261</c:v>
                </c:pt>
                <c:pt idx="3">
                  <c:v>103</c:v>
                </c:pt>
                <c:pt idx="4">
                  <c:v>5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35-4AE6-A9F9-C437BAE730F3}"/>
            </c:ext>
          </c:extLst>
        </c:ser>
        <c:dLbls/>
        <c:shape val="box"/>
        <c:axId val="116683904"/>
        <c:axId val="116685440"/>
        <c:axId val="0"/>
      </c:bar3DChart>
      <c:catAx>
        <c:axId val="116683904"/>
        <c:scaling>
          <c:orientation val="minMax"/>
        </c:scaling>
        <c:axPos val="b"/>
        <c:numFmt formatCode="General" sourceLinked="0"/>
        <c:tickLblPos val="nextTo"/>
        <c:crossAx val="116685440"/>
        <c:crosses val="autoZero"/>
        <c:auto val="1"/>
        <c:lblAlgn val="ctr"/>
        <c:lblOffset val="100"/>
      </c:catAx>
      <c:valAx>
        <c:axId val="116685440"/>
        <c:scaling>
          <c:orientation val="minMax"/>
        </c:scaling>
        <c:axPos val="l"/>
        <c:majorGridlines/>
        <c:numFmt formatCode="General" sourceLinked="1"/>
        <c:tickLblPos val="nextTo"/>
        <c:crossAx val="116683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64579080392738"/>
          <c:y val="0.29481062925171952"/>
          <c:w val="0.20609494993681346"/>
          <c:h val="0.32900379433062105"/>
        </c:manualLayout>
      </c:layout>
    </c:legend>
    <c:plotVisOnly val="1"/>
    <c:dispBlanksAs val="gap"/>
  </c:chart>
  <c:txPr>
    <a:bodyPr/>
    <a:lstStyle/>
    <a:p>
      <a:pPr>
        <a:defRPr sz="1600"/>
      </a:pPr>
      <a:endParaRPr lang="tr-T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Sayfa1!$B$1</c:f>
              <c:strCache>
                <c:ptCount val="1"/>
                <c:pt idx="0">
                  <c:v>Labr. Doğrulanmış Vaka</c:v>
                </c:pt>
              </c:strCache>
            </c:strRef>
          </c:tx>
          <c:cat>
            <c:strRef>
              <c:f>Sayfa1!$A$2:$A$9</c:f>
              <c:strCache>
                <c:ptCount val="8"/>
                <c:pt idx="0">
                  <c:v>&lt;1 yaş</c:v>
                </c:pt>
                <c:pt idx="1">
                  <c:v>1-4 yaş</c:v>
                </c:pt>
                <c:pt idx="2">
                  <c:v>5-9 yaş</c:v>
                </c:pt>
                <c:pt idx="3">
                  <c:v>10-14 yaş</c:v>
                </c:pt>
                <c:pt idx="4">
                  <c:v>15-19 yaş</c:v>
                </c:pt>
                <c:pt idx="5">
                  <c:v>20-29 yaş</c:v>
                </c:pt>
                <c:pt idx="6">
                  <c:v>30+ yaş</c:v>
                </c:pt>
                <c:pt idx="7">
                  <c:v>Toplam</c:v>
                </c:pt>
              </c:strCache>
            </c:strRef>
          </c:cat>
          <c:val>
            <c:numRef>
              <c:f>Sayfa1!$B$2:$B$9</c:f>
              <c:numCache>
                <c:formatCode>General</c:formatCode>
                <c:ptCount val="8"/>
                <c:pt idx="0">
                  <c:v>32</c:v>
                </c:pt>
                <c:pt idx="1">
                  <c:v>273</c:v>
                </c:pt>
                <c:pt idx="2">
                  <c:v>59</c:v>
                </c:pt>
                <c:pt idx="3">
                  <c:v>31</c:v>
                </c:pt>
                <c:pt idx="4">
                  <c:v>20</c:v>
                </c:pt>
                <c:pt idx="5">
                  <c:v>46</c:v>
                </c:pt>
                <c:pt idx="6">
                  <c:v>47</c:v>
                </c:pt>
                <c:pt idx="7">
                  <c:v>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26-4EDC-9F49-7794D6C0AAE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Hastaneye yatış</c:v>
                </c:pt>
              </c:strCache>
            </c:strRef>
          </c:tx>
          <c:cat>
            <c:strRef>
              <c:f>Sayfa1!$A$2:$A$9</c:f>
              <c:strCache>
                <c:ptCount val="8"/>
                <c:pt idx="0">
                  <c:v>&lt;1 yaş</c:v>
                </c:pt>
                <c:pt idx="1">
                  <c:v>1-4 yaş</c:v>
                </c:pt>
                <c:pt idx="2">
                  <c:v>5-9 yaş</c:v>
                </c:pt>
                <c:pt idx="3">
                  <c:v>10-14 yaş</c:v>
                </c:pt>
                <c:pt idx="4">
                  <c:v>15-19 yaş</c:v>
                </c:pt>
                <c:pt idx="5">
                  <c:v>20-29 yaş</c:v>
                </c:pt>
                <c:pt idx="6">
                  <c:v>30+ yaş</c:v>
                </c:pt>
                <c:pt idx="7">
                  <c:v>Toplam</c:v>
                </c:pt>
              </c:strCache>
            </c:strRef>
          </c:cat>
          <c:val>
            <c:numRef>
              <c:f>Sayfa1!$C$2:$C$9</c:f>
              <c:numCache>
                <c:formatCode>General</c:formatCode>
                <c:ptCount val="8"/>
                <c:pt idx="0">
                  <c:v>22</c:v>
                </c:pt>
                <c:pt idx="1">
                  <c:v>141</c:v>
                </c:pt>
                <c:pt idx="2">
                  <c:v>30</c:v>
                </c:pt>
                <c:pt idx="3">
                  <c:v>22</c:v>
                </c:pt>
                <c:pt idx="4">
                  <c:v>8</c:v>
                </c:pt>
                <c:pt idx="5">
                  <c:v>19</c:v>
                </c:pt>
                <c:pt idx="6">
                  <c:v>28</c:v>
                </c:pt>
                <c:pt idx="7">
                  <c:v>270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26-4EDC-9F49-7794D6C0AAEC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Ölen Vaka</c:v>
                </c:pt>
              </c:strCache>
            </c:strRef>
          </c:tx>
          <c:cat>
            <c:strRef>
              <c:f>Sayfa1!$A$2:$A$9</c:f>
              <c:strCache>
                <c:ptCount val="8"/>
                <c:pt idx="0">
                  <c:v>&lt;1 yaş</c:v>
                </c:pt>
                <c:pt idx="1">
                  <c:v>1-4 yaş</c:v>
                </c:pt>
                <c:pt idx="2">
                  <c:v>5-9 yaş</c:v>
                </c:pt>
                <c:pt idx="3">
                  <c:v>10-14 yaş</c:v>
                </c:pt>
                <c:pt idx="4">
                  <c:v>15-19 yaş</c:v>
                </c:pt>
                <c:pt idx="5">
                  <c:v>20-29 yaş</c:v>
                </c:pt>
                <c:pt idx="6">
                  <c:v>30+ yaş</c:v>
                </c:pt>
                <c:pt idx="7">
                  <c:v>Toplam</c:v>
                </c:pt>
              </c:strCache>
            </c:strRef>
          </c:cat>
          <c:val>
            <c:numRef>
              <c:f>Sayfa1!$D$2:$D$9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26-4EDC-9F49-7794D6C0AAEC}"/>
            </c:ext>
          </c:extLst>
        </c:ser>
        <c:dLbls/>
        <c:shape val="box"/>
        <c:axId val="168586240"/>
        <c:axId val="168608512"/>
        <c:axId val="0"/>
      </c:bar3DChart>
      <c:catAx>
        <c:axId val="168586240"/>
        <c:scaling>
          <c:orientation val="minMax"/>
        </c:scaling>
        <c:axPos val="b"/>
        <c:numFmt formatCode="General" sourceLinked="0"/>
        <c:tickLblPos val="nextTo"/>
        <c:crossAx val="168608512"/>
        <c:crosses val="autoZero"/>
        <c:auto val="1"/>
        <c:lblAlgn val="ctr"/>
        <c:lblOffset val="100"/>
      </c:catAx>
      <c:valAx>
        <c:axId val="168608512"/>
        <c:scaling>
          <c:orientation val="minMax"/>
        </c:scaling>
        <c:axPos val="l"/>
        <c:majorGridlines/>
        <c:numFmt formatCode="General" sourceLinked="1"/>
        <c:tickLblPos val="nextTo"/>
        <c:crossAx val="16858624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4EFAA-4181-4FCA-ACE3-DA4386B8B3E7}" type="doc">
      <dgm:prSet loTypeId="urn:microsoft.com/office/officeart/2005/8/layout/matrix1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697AB4A2-4484-4691-9AFD-EAF93C29A193}">
      <dgm:prSet phldrT="[Metin]"/>
      <dgm:spPr>
        <a:solidFill>
          <a:schemeClr val="tx1"/>
        </a:solidFill>
      </dgm:spPr>
      <dgm:t>
        <a:bodyPr/>
        <a:lstStyle/>
        <a:p>
          <a:r>
            <a:rPr lang="tr-TR" b="1" i="0" dirty="0">
              <a:solidFill>
                <a:schemeClr val="bg1"/>
              </a:solidFill>
            </a:rPr>
            <a:t>Politik istek</a:t>
          </a:r>
        </a:p>
      </dgm:t>
    </dgm:pt>
    <dgm:pt modelId="{AF2CBCD1-61AA-4D92-B162-D22D57EB27A5}" type="parTrans" cxnId="{E9AE8E5B-A3E5-43C6-94CB-2446B249F226}">
      <dgm:prSet/>
      <dgm:spPr/>
      <dgm:t>
        <a:bodyPr/>
        <a:lstStyle/>
        <a:p>
          <a:endParaRPr lang="tr-TR" b="1" i="0"/>
        </a:p>
      </dgm:t>
    </dgm:pt>
    <dgm:pt modelId="{1DD59BC3-E912-415D-8D13-600BFB9A14AE}" type="sibTrans" cxnId="{E9AE8E5B-A3E5-43C6-94CB-2446B249F226}">
      <dgm:prSet/>
      <dgm:spPr/>
      <dgm:t>
        <a:bodyPr/>
        <a:lstStyle/>
        <a:p>
          <a:endParaRPr lang="tr-TR" b="1" i="0"/>
        </a:p>
      </dgm:t>
    </dgm:pt>
    <dgm:pt modelId="{C99B165C-F5C5-48E6-8824-615527A2A876}">
      <dgm:prSet phldrT="[Metin]"/>
      <dgm:spPr>
        <a:solidFill>
          <a:srgbClr val="2C31F8"/>
        </a:solidFill>
      </dgm:spPr>
      <dgm:t>
        <a:bodyPr/>
        <a:lstStyle/>
        <a:p>
          <a:r>
            <a:rPr lang="tr-TR" b="1" i="0"/>
            <a:t>Talep yaratma ve sürdürme: HAK TESLİMİ</a:t>
          </a:r>
          <a:endParaRPr lang="tr-TR" b="1" i="0" dirty="0"/>
        </a:p>
      </dgm:t>
    </dgm:pt>
    <dgm:pt modelId="{4639F248-79F9-419D-90A8-BD3A2D8E7F28}" type="parTrans" cxnId="{DE7D8F42-20CC-43A8-9D9A-FD22BBD20381}">
      <dgm:prSet/>
      <dgm:spPr/>
      <dgm:t>
        <a:bodyPr/>
        <a:lstStyle/>
        <a:p>
          <a:endParaRPr lang="tr-TR" b="1" i="0"/>
        </a:p>
      </dgm:t>
    </dgm:pt>
    <dgm:pt modelId="{E8AE97F9-E380-4ABD-9EC8-FAECC493679D}" type="sibTrans" cxnId="{DE7D8F42-20CC-43A8-9D9A-FD22BBD20381}">
      <dgm:prSet/>
      <dgm:spPr/>
      <dgm:t>
        <a:bodyPr/>
        <a:lstStyle/>
        <a:p>
          <a:endParaRPr lang="tr-TR" b="1" i="0"/>
        </a:p>
      </dgm:t>
    </dgm:pt>
    <dgm:pt modelId="{D6FC0B15-C331-46EF-8086-802A6618A547}">
      <dgm:prSet phldrT="[Metin]"/>
      <dgm:spPr/>
      <dgm:t>
        <a:bodyPr/>
        <a:lstStyle/>
        <a:p>
          <a:r>
            <a:rPr lang="tr-TR" b="1" i="0" dirty="0"/>
            <a:t>Örgütlenme </a:t>
          </a:r>
        </a:p>
      </dgm:t>
    </dgm:pt>
    <dgm:pt modelId="{DFB22E52-86DA-4769-B8B1-7F611CEDB81A}" type="parTrans" cxnId="{0CEFFFCE-1BCB-48B9-A8BF-50610574D016}">
      <dgm:prSet/>
      <dgm:spPr/>
      <dgm:t>
        <a:bodyPr/>
        <a:lstStyle/>
        <a:p>
          <a:endParaRPr lang="tr-TR" b="1" i="0"/>
        </a:p>
      </dgm:t>
    </dgm:pt>
    <dgm:pt modelId="{2D4DC0F2-57EF-4235-9F1F-819782F03B7E}" type="sibTrans" cxnId="{0CEFFFCE-1BCB-48B9-A8BF-50610574D016}">
      <dgm:prSet/>
      <dgm:spPr/>
      <dgm:t>
        <a:bodyPr/>
        <a:lstStyle/>
        <a:p>
          <a:endParaRPr lang="tr-TR" b="1" i="0"/>
        </a:p>
      </dgm:t>
    </dgm:pt>
    <dgm:pt modelId="{7BC75E4D-DBAA-48B0-99F8-996E4FD00FF4}">
      <dgm:prSet phldrT="[Metin]"/>
      <dgm:spPr>
        <a:solidFill>
          <a:srgbClr val="C00000"/>
        </a:solidFill>
      </dgm:spPr>
      <dgm:t>
        <a:bodyPr/>
        <a:lstStyle/>
        <a:p>
          <a:r>
            <a:rPr lang="tr-TR" b="1" i="0" dirty="0"/>
            <a:t>Lojistik sağlama</a:t>
          </a:r>
        </a:p>
      </dgm:t>
    </dgm:pt>
    <dgm:pt modelId="{7E1C77EC-E85E-4C10-B97F-0B0ED1774A56}" type="parTrans" cxnId="{36F0DC8A-FDE9-41BF-AE4A-9AB51E0E338A}">
      <dgm:prSet/>
      <dgm:spPr/>
      <dgm:t>
        <a:bodyPr/>
        <a:lstStyle/>
        <a:p>
          <a:endParaRPr lang="tr-TR" b="1" i="0"/>
        </a:p>
      </dgm:t>
    </dgm:pt>
    <dgm:pt modelId="{1F5A83E3-A965-463C-8892-E44EDE05EBE9}" type="sibTrans" cxnId="{36F0DC8A-FDE9-41BF-AE4A-9AB51E0E338A}">
      <dgm:prSet/>
      <dgm:spPr/>
      <dgm:t>
        <a:bodyPr/>
        <a:lstStyle/>
        <a:p>
          <a:endParaRPr lang="tr-TR" b="1" i="0"/>
        </a:p>
      </dgm:t>
    </dgm:pt>
    <dgm:pt modelId="{CDCDECE7-5EF6-4EC5-9480-0B128DD41053}">
      <dgm:prSet phldrT="[Metin]"/>
      <dgm:spPr>
        <a:solidFill>
          <a:srgbClr val="2C31F8"/>
        </a:solidFill>
      </dgm:spPr>
      <dgm:t>
        <a:bodyPr/>
        <a:lstStyle/>
        <a:p>
          <a:r>
            <a:rPr lang="tr-TR" b="1" i="0" dirty="0"/>
            <a:t>Güdülenme</a:t>
          </a:r>
        </a:p>
      </dgm:t>
    </dgm:pt>
    <dgm:pt modelId="{79FB56DB-81B4-4CB7-B763-DB426BF61813}" type="parTrans" cxnId="{CEE7AFBF-7271-4DA3-A192-2C5A5C9E88F0}">
      <dgm:prSet/>
      <dgm:spPr/>
      <dgm:t>
        <a:bodyPr/>
        <a:lstStyle/>
        <a:p>
          <a:endParaRPr lang="tr-TR" b="1" i="0"/>
        </a:p>
      </dgm:t>
    </dgm:pt>
    <dgm:pt modelId="{7CD87A5D-DDCC-4FD6-8D17-E645D0C75A69}" type="sibTrans" cxnId="{CEE7AFBF-7271-4DA3-A192-2C5A5C9E88F0}">
      <dgm:prSet/>
      <dgm:spPr/>
      <dgm:t>
        <a:bodyPr/>
        <a:lstStyle/>
        <a:p>
          <a:endParaRPr lang="tr-TR" b="1" i="0"/>
        </a:p>
      </dgm:t>
    </dgm:pt>
    <dgm:pt modelId="{17AA72B4-087C-4576-8711-282182308FA7}" type="pres">
      <dgm:prSet presAssocID="{5D84EFAA-4181-4FCA-ACE3-DA4386B8B3E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8766CB-77C3-4761-9A6E-9B85797BE9B6}" type="pres">
      <dgm:prSet presAssocID="{5D84EFAA-4181-4FCA-ACE3-DA4386B8B3E7}" presName="matrix" presStyleCnt="0"/>
      <dgm:spPr/>
    </dgm:pt>
    <dgm:pt modelId="{E7C19118-9610-49E8-936C-E1D668DBE1A7}" type="pres">
      <dgm:prSet presAssocID="{5D84EFAA-4181-4FCA-ACE3-DA4386B8B3E7}" presName="tile1" presStyleLbl="node1" presStyleIdx="0" presStyleCnt="4"/>
      <dgm:spPr/>
      <dgm:t>
        <a:bodyPr/>
        <a:lstStyle/>
        <a:p>
          <a:endParaRPr lang="tr-TR"/>
        </a:p>
      </dgm:t>
    </dgm:pt>
    <dgm:pt modelId="{0465B0FF-51BA-43CC-B6FD-B77D072F331D}" type="pres">
      <dgm:prSet presAssocID="{5D84EFAA-4181-4FCA-ACE3-DA4386B8B3E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3159AB-1050-4626-8882-2370F3D76EBC}" type="pres">
      <dgm:prSet presAssocID="{5D84EFAA-4181-4FCA-ACE3-DA4386B8B3E7}" presName="tile2" presStyleLbl="node1" presStyleIdx="1" presStyleCnt="4"/>
      <dgm:spPr/>
      <dgm:t>
        <a:bodyPr/>
        <a:lstStyle/>
        <a:p>
          <a:endParaRPr lang="tr-TR"/>
        </a:p>
      </dgm:t>
    </dgm:pt>
    <dgm:pt modelId="{ECC78C1C-141D-462C-9138-F3431BF15635}" type="pres">
      <dgm:prSet presAssocID="{5D84EFAA-4181-4FCA-ACE3-DA4386B8B3E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A4763B-8E9A-4B46-B9EE-C04399C706D2}" type="pres">
      <dgm:prSet presAssocID="{5D84EFAA-4181-4FCA-ACE3-DA4386B8B3E7}" presName="tile3" presStyleLbl="node1" presStyleIdx="2" presStyleCnt="4"/>
      <dgm:spPr/>
      <dgm:t>
        <a:bodyPr/>
        <a:lstStyle/>
        <a:p>
          <a:endParaRPr lang="tr-TR"/>
        </a:p>
      </dgm:t>
    </dgm:pt>
    <dgm:pt modelId="{ABE32721-1161-46C6-B5BB-5D99EF20E41A}" type="pres">
      <dgm:prSet presAssocID="{5D84EFAA-4181-4FCA-ACE3-DA4386B8B3E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C54C54-54BE-4CF3-AE63-1659F151B9DB}" type="pres">
      <dgm:prSet presAssocID="{5D84EFAA-4181-4FCA-ACE3-DA4386B8B3E7}" presName="tile4" presStyleLbl="node1" presStyleIdx="3" presStyleCnt="4"/>
      <dgm:spPr/>
      <dgm:t>
        <a:bodyPr/>
        <a:lstStyle/>
        <a:p>
          <a:endParaRPr lang="tr-TR"/>
        </a:p>
      </dgm:t>
    </dgm:pt>
    <dgm:pt modelId="{7B1960A8-7E48-4BD8-B90E-657D624D210A}" type="pres">
      <dgm:prSet presAssocID="{5D84EFAA-4181-4FCA-ACE3-DA4386B8B3E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DF087B-F624-4A9A-8552-7A3874690697}" type="pres">
      <dgm:prSet presAssocID="{5D84EFAA-4181-4FCA-ACE3-DA4386B8B3E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653D7DA7-6F2D-4DAF-8B34-99B1C0C09340}" type="presOf" srcId="{C99B165C-F5C5-48E6-8824-615527A2A876}" destId="{0465B0FF-51BA-43CC-B6FD-B77D072F331D}" srcOrd="1" destOrd="0" presId="urn:microsoft.com/office/officeart/2005/8/layout/matrix1"/>
    <dgm:cxn modelId="{36F0DC8A-FDE9-41BF-AE4A-9AB51E0E338A}" srcId="{697AB4A2-4484-4691-9AFD-EAF93C29A193}" destId="{7BC75E4D-DBAA-48B0-99F8-996E4FD00FF4}" srcOrd="2" destOrd="0" parTransId="{7E1C77EC-E85E-4C10-B97F-0B0ED1774A56}" sibTransId="{1F5A83E3-A965-463C-8892-E44EDE05EBE9}"/>
    <dgm:cxn modelId="{DE7D8F42-20CC-43A8-9D9A-FD22BBD20381}" srcId="{697AB4A2-4484-4691-9AFD-EAF93C29A193}" destId="{C99B165C-F5C5-48E6-8824-615527A2A876}" srcOrd="0" destOrd="0" parTransId="{4639F248-79F9-419D-90A8-BD3A2D8E7F28}" sibTransId="{E8AE97F9-E380-4ABD-9EC8-FAECC493679D}"/>
    <dgm:cxn modelId="{447884B9-E1C8-459A-B814-D3F8DEB6244E}" type="presOf" srcId="{7BC75E4D-DBAA-48B0-99F8-996E4FD00FF4}" destId="{B1A4763B-8E9A-4B46-B9EE-C04399C706D2}" srcOrd="0" destOrd="0" presId="urn:microsoft.com/office/officeart/2005/8/layout/matrix1"/>
    <dgm:cxn modelId="{E9AE8E5B-A3E5-43C6-94CB-2446B249F226}" srcId="{5D84EFAA-4181-4FCA-ACE3-DA4386B8B3E7}" destId="{697AB4A2-4484-4691-9AFD-EAF93C29A193}" srcOrd="0" destOrd="0" parTransId="{AF2CBCD1-61AA-4D92-B162-D22D57EB27A5}" sibTransId="{1DD59BC3-E912-415D-8D13-600BFB9A14AE}"/>
    <dgm:cxn modelId="{CEE7AFBF-7271-4DA3-A192-2C5A5C9E88F0}" srcId="{697AB4A2-4484-4691-9AFD-EAF93C29A193}" destId="{CDCDECE7-5EF6-4EC5-9480-0B128DD41053}" srcOrd="3" destOrd="0" parTransId="{79FB56DB-81B4-4CB7-B763-DB426BF61813}" sibTransId="{7CD87A5D-DDCC-4FD6-8D17-E645D0C75A69}"/>
    <dgm:cxn modelId="{E92F38D2-F472-4C0B-BE73-7A734C0CEAC9}" type="presOf" srcId="{CDCDECE7-5EF6-4EC5-9480-0B128DD41053}" destId="{7B1960A8-7E48-4BD8-B90E-657D624D210A}" srcOrd="1" destOrd="0" presId="urn:microsoft.com/office/officeart/2005/8/layout/matrix1"/>
    <dgm:cxn modelId="{188EBE2B-7501-4E00-948A-C859955E12CE}" type="presOf" srcId="{7BC75E4D-DBAA-48B0-99F8-996E4FD00FF4}" destId="{ABE32721-1161-46C6-B5BB-5D99EF20E41A}" srcOrd="1" destOrd="0" presId="urn:microsoft.com/office/officeart/2005/8/layout/matrix1"/>
    <dgm:cxn modelId="{016B6B0B-4960-4FC6-92FA-3D5AD113C3D7}" type="presOf" srcId="{C99B165C-F5C5-48E6-8824-615527A2A876}" destId="{E7C19118-9610-49E8-936C-E1D668DBE1A7}" srcOrd="0" destOrd="0" presId="urn:microsoft.com/office/officeart/2005/8/layout/matrix1"/>
    <dgm:cxn modelId="{7886D3B0-0B5A-4A7E-8029-374E988DA606}" type="presOf" srcId="{CDCDECE7-5EF6-4EC5-9480-0B128DD41053}" destId="{3EC54C54-54BE-4CF3-AE63-1659F151B9DB}" srcOrd="0" destOrd="0" presId="urn:microsoft.com/office/officeart/2005/8/layout/matrix1"/>
    <dgm:cxn modelId="{5B2A45A9-3886-49BB-8F1F-9E734AE748AA}" type="presOf" srcId="{697AB4A2-4484-4691-9AFD-EAF93C29A193}" destId="{54DF087B-F624-4A9A-8552-7A3874690697}" srcOrd="0" destOrd="0" presId="urn:microsoft.com/office/officeart/2005/8/layout/matrix1"/>
    <dgm:cxn modelId="{A57C59B3-D9AF-4969-AB3E-F6E84F9D2B3D}" type="presOf" srcId="{5D84EFAA-4181-4FCA-ACE3-DA4386B8B3E7}" destId="{17AA72B4-087C-4576-8711-282182308FA7}" srcOrd="0" destOrd="0" presId="urn:microsoft.com/office/officeart/2005/8/layout/matrix1"/>
    <dgm:cxn modelId="{9DA16042-FC92-429A-B3E6-E9527BAD8D29}" type="presOf" srcId="{D6FC0B15-C331-46EF-8086-802A6618A547}" destId="{A53159AB-1050-4626-8882-2370F3D76EBC}" srcOrd="0" destOrd="0" presId="urn:microsoft.com/office/officeart/2005/8/layout/matrix1"/>
    <dgm:cxn modelId="{0CEFFFCE-1BCB-48B9-A8BF-50610574D016}" srcId="{697AB4A2-4484-4691-9AFD-EAF93C29A193}" destId="{D6FC0B15-C331-46EF-8086-802A6618A547}" srcOrd="1" destOrd="0" parTransId="{DFB22E52-86DA-4769-B8B1-7F611CEDB81A}" sibTransId="{2D4DC0F2-57EF-4235-9F1F-819782F03B7E}"/>
    <dgm:cxn modelId="{9EBB85B6-435A-4EE3-836E-0614282091D3}" type="presOf" srcId="{D6FC0B15-C331-46EF-8086-802A6618A547}" destId="{ECC78C1C-141D-462C-9138-F3431BF15635}" srcOrd="1" destOrd="0" presId="urn:microsoft.com/office/officeart/2005/8/layout/matrix1"/>
    <dgm:cxn modelId="{D4C8DAF9-591F-4323-B959-6210F3336ADF}" type="presParOf" srcId="{17AA72B4-087C-4576-8711-282182308FA7}" destId="{3E8766CB-77C3-4761-9A6E-9B85797BE9B6}" srcOrd="0" destOrd="0" presId="urn:microsoft.com/office/officeart/2005/8/layout/matrix1"/>
    <dgm:cxn modelId="{63EB0EB2-389C-45A0-89BB-3AD725CEFB18}" type="presParOf" srcId="{3E8766CB-77C3-4761-9A6E-9B85797BE9B6}" destId="{E7C19118-9610-49E8-936C-E1D668DBE1A7}" srcOrd="0" destOrd="0" presId="urn:microsoft.com/office/officeart/2005/8/layout/matrix1"/>
    <dgm:cxn modelId="{7C49D779-A6D2-4642-A7B1-28E5BBF2F0B7}" type="presParOf" srcId="{3E8766CB-77C3-4761-9A6E-9B85797BE9B6}" destId="{0465B0FF-51BA-43CC-B6FD-B77D072F331D}" srcOrd="1" destOrd="0" presId="urn:microsoft.com/office/officeart/2005/8/layout/matrix1"/>
    <dgm:cxn modelId="{F700BBAF-A84F-4A0B-9779-639CF2F35D23}" type="presParOf" srcId="{3E8766CB-77C3-4761-9A6E-9B85797BE9B6}" destId="{A53159AB-1050-4626-8882-2370F3D76EBC}" srcOrd="2" destOrd="0" presId="urn:microsoft.com/office/officeart/2005/8/layout/matrix1"/>
    <dgm:cxn modelId="{AB81BF74-93D5-42B7-9ED9-8EF909CB1BD4}" type="presParOf" srcId="{3E8766CB-77C3-4761-9A6E-9B85797BE9B6}" destId="{ECC78C1C-141D-462C-9138-F3431BF15635}" srcOrd="3" destOrd="0" presId="urn:microsoft.com/office/officeart/2005/8/layout/matrix1"/>
    <dgm:cxn modelId="{65845C61-3405-4D6C-81DB-C94D6517C618}" type="presParOf" srcId="{3E8766CB-77C3-4761-9A6E-9B85797BE9B6}" destId="{B1A4763B-8E9A-4B46-B9EE-C04399C706D2}" srcOrd="4" destOrd="0" presId="urn:microsoft.com/office/officeart/2005/8/layout/matrix1"/>
    <dgm:cxn modelId="{899F98D8-44C6-470A-8B0F-9A52EA3620F7}" type="presParOf" srcId="{3E8766CB-77C3-4761-9A6E-9B85797BE9B6}" destId="{ABE32721-1161-46C6-B5BB-5D99EF20E41A}" srcOrd="5" destOrd="0" presId="urn:microsoft.com/office/officeart/2005/8/layout/matrix1"/>
    <dgm:cxn modelId="{2CCF3F28-B771-4C81-8A90-3B538D9C98DD}" type="presParOf" srcId="{3E8766CB-77C3-4761-9A6E-9B85797BE9B6}" destId="{3EC54C54-54BE-4CF3-AE63-1659F151B9DB}" srcOrd="6" destOrd="0" presId="urn:microsoft.com/office/officeart/2005/8/layout/matrix1"/>
    <dgm:cxn modelId="{39AEB8DE-DCD1-4574-8BB7-E3FCA102F4C8}" type="presParOf" srcId="{3E8766CB-77C3-4761-9A6E-9B85797BE9B6}" destId="{7B1960A8-7E48-4BD8-B90E-657D624D210A}" srcOrd="7" destOrd="0" presId="urn:microsoft.com/office/officeart/2005/8/layout/matrix1"/>
    <dgm:cxn modelId="{086F5C8D-1C1F-4BB9-81AE-6FC4F5BD839F}" type="presParOf" srcId="{17AA72B4-087C-4576-8711-282182308FA7}" destId="{54DF087B-F624-4A9A-8552-7A3874690697}" srcOrd="1" destOrd="0" presId="urn:microsoft.com/office/officeart/2005/8/layout/matrix1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7A422-5353-4F08-8123-B6A62C050042}" type="doc">
      <dgm:prSet loTypeId="urn:microsoft.com/office/officeart/2005/8/layout/hierarchy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FA6DB7C5-0EEF-4457-AB93-CA2E15001F46}">
      <dgm:prSet phldrT="[Metin]"/>
      <dgm:spPr/>
      <dgm:t>
        <a:bodyPr/>
        <a:lstStyle/>
        <a:p>
          <a:r>
            <a:rPr lang="tr-TR" dirty="0"/>
            <a:t>Aşılanmama</a:t>
          </a:r>
        </a:p>
      </dgm:t>
    </dgm:pt>
    <dgm:pt modelId="{80F1F278-1D7E-4599-8D44-BD4CF5393768}" type="parTrans" cxnId="{8AA358C1-B192-4653-A442-2766238DFBA0}">
      <dgm:prSet/>
      <dgm:spPr/>
      <dgm:t>
        <a:bodyPr/>
        <a:lstStyle/>
        <a:p>
          <a:endParaRPr lang="tr-TR"/>
        </a:p>
      </dgm:t>
    </dgm:pt>
    <dgm:pt modelId="{B795499F-BB85-4CEF-ACED-6EDEF7D7112F}" type="sibTrans" cxnId="{8AA358C1-B192-4653-A442-2766238DFBA0}">
      <dgm:prSet/>
      <dgm:spPr/>
      <dgm:t>
        <a:bodyPr/>
        <a:lstStyle/>
        <a:p>
          <a:endParaRPr lang="tr-TR"/>
        </a:p>
      </dgm:t>
    </dgm:pt>
    <dgm:pt modelId="{1318A973-5066-412B-BE37-A8C579320571}">
      <dgm:prSet phldrT="[Metin]"/>
      <dgm:spPr/>
      <dgm:t>
        <a:bodyPr/>
        <a:lstStyle/>
        <a:p>
          <a:r>
            <a:rPr lang="tr-TR" dirty="0"/>
            <a:t>Erişememe</a:t>
          </a:r>
        </a:p>
      </dgm:t>
    </dgm:pt>
    <dgm:pt modelId="{89C528AA-4722-48AD-8EC1-4CA103E932FA}" type="parTrans" cxnId="{AA2FA234-71F9-45C9-9051-D9FCE7F66456}">
      <dgm:prSet/>
      <dgm:spPr/>
      <dgm:t>
        <a:bodyPr/>
        <a:lstStyle/>
        <a:p>
          <a:endParaRPr lang="tr-TR"/>
        </a:p>
      </dgm:t>
    </dgm:pt>
    <dgm:pt modelId="{DF10506B-BB79-48D2-BA35-33C1F31A2DC7}" type="sibTrans" cxnId="{AA2FA234-71F9-45C9-9051-D9FCE7F66456}">
      <dgm:prSet/>
      <dgm:spPr/>
      <dgm:t>
        <a:bodyPr/>
        <a:lstStyle/>
        <a:p>
          <a:endParaRPr lang="tr-TR"/>
        </a:p>
      </dgm:t>
    </dgm:pt>
    <dgm:pt modelId="{62365A89-5535-4473-B968-043F68635639}">
      <dgm:prSet phldrT="[Metin]"/>
      <dgm:spPr>
        <a:solidFill>
          <a:schemeClr val="tx1"/>
        </a:solidFill>
      </dgm:spPr>
      <dgm:t>
        <a:bodyPr/>
        <a:lstStyle/>
        <a:p>
          <a:r>
            <a:rPr lang="tr-TR" dirty="0"/>
            <a:t>Liste kişisi olmama</a:t>
          </a:r>
        </a:p>
      </dgm:t>
    </dgm:pt>
    <dgm:pt modelId="{14CDE473-7A50-49F8-BB09-0F67BCF2E2F2}" type="parTrans" cxnId="{C5E9CA92-7717-432A-AED9-16B05399ED0F}">
      <dgm:prSet/>
      <dgm:spPr/>
      <dgm:t>
        <a:bodyPr/>
        <a:lstStyle/>
        <a:p>
          <a:endParaRPr lang="tr-TR"/>
        </a:p>
      </dgm:t>
    </dgm:pt>
    <dgm:pt modelId="{EC4FD3F6-B653-45A8-A7C9-ED1AC8E7B340}" type="sibTrans" cxnId="{C5E9CA92-7717-432A-AED9-16B05399ED0F}">
      <dgm:prSet/>
      <dgm:spPr/>
      <dgm:t>
        <a:bodyPr/>
        <a:lstStyle/>
        <a:p>
          <a:endParaRPr lang="tr-TR"/>
        </a:p>
      </dgm:t>
    </dgm:pt>
    <dgm:pt modelId="{F553D9A7-270C-4820-824B-793E7B99FB9A}">
      <dgm:prSet phldrT="[Metin]"/>
      <dgm:spPr>
        <a:solidFill>
          <a:srgbClr val="2C31F8"/>
        </a:solidFill>
      </dgm:spPr>
      <dgm:t>
        <a:bodyPr/>
        <a:lstStyle/>
        <a:p>
          <a:r>
            <a:rPr lang="tr-TR" dirty="0"/>
            <a:t>Başvuruya dayalı hizmet</a:t>
          </a:r>
        </a:p>
      </dgm:t>
    </dgm:pt>
    <dgm:pt modelId="{B02FC152-200A-475E-B0D9-B0F6301C9206}" type="parTrans" cxnId="{D389BEE1-4F3D-4C1F-AEC9-8E6C691B3FA4}">
      <dgm:prSet/>
      <dgm:spPr/>
      <dgm:t>
        <a:bodyPr/>
        <a:lstStyle/>
        <a:p>
          <a:endParaRPr lang="tr-TR"/>
        </a:p>
      </dgm:t>
    </dgm:pt>
    <dgm:pt modelId="{CA257AEE-D42C-491F-82B2-A81F550B6AF2}" type="sibTrans" cxnId="{D389BEE1-4F3D-4C1F-AEC9-8E6C691B3FA4}">
      <dgm:prSet/>
      <dgm:spPr/>
      <dgm:t>
        <a:bodyPr/>
        <a:lstStyle/>
        <a:p>
          <a:endParaRPr lang="tr-TR"/>
        </a:p>
      </dgm:t>
    </dgm:pt>
    <dgm:pt modelId="{BE54B0CA-546A-449B-8F44-2E5C5D9E9212}">
      <dgm:prSet phldrT="[Metin]"/>
      <dgm:spPr/>
      <dgm:t>
        <a:bodyPr/>
        <a:lstStyle/>
        <a:p>
          <a:r>
            <a:rPr lang="tr-TR" dirty="0"/>
            <a:t>Aşılatmama</a:t>
          </a:r>
        </a:p>
      </dgm:t>
    </dgm:pt>
    <dgm:pt modelId="{EEBB37F5-DA33-4EAF-9330-090643ED78CF}" type="parTrans" cxnId="{BBD96CA9-F0B0-4F45-A7DB-F4DA438ED4CA}">
      <dgm:prSet/>
      <dgm:spPr/>
      <dgm:t>
        <a:bodyPr/>
        <a:lstStyle/>
        <a:p>
          <a:endParaRPr lang="tr-TR"/>
        </a:p>
      </dgm:t>
    </dgm:pt>
    <dgm:pt modelId="{550016F5-0CE8-49FC-A76F-2ECAF98E46CE}" type="sibTrans" cxnId="{BBD96CA9-F0B0-4F45-A7DB-F4DA438ED4CA}">
      <dgm:prSet/>
      <dgm:spPr/>
      <dgm:t>
        <a:bodyPr/>
        <a:lstStyle/>
        <a:p>
          <a:endParaRPr lang="tr-TR"/>
        </a:p>
      </dgm:t>
    </dgm:pt>
    <dgm:pt modelId="{B62E3B90-80CD-47AA-B836-C9B136AC9165}">
      <dgm:prSet phldrT="[Metin]"/>
      <dgm:spPr>
        <a:solidFill>
          <a:schemeClr val="tx1"/>
        </a:solidFill>
      </dgm:spPr>
      <dgm:t>
        <a:bodyPr/>
        <a:lstStyle/>
        <a:p>
          <a:r>
            <a:rPr lang="tr-TR" dirty="0"/>
            <a:t>Tereddüt</a:t>
          </a:r>
        </a:p>
      </dgm:t>
    </dgm:pt>
    <dgm:pt modelId="{FCF9CD98-BB6F-452D-A9A9-FF7830AE1B40}" type="parTrans" cxnId="{93E53F82-2C36-4AB5-8079-0655B1750B66}">
      <dgm:prSet/>
      <dgm:spPr/>
      <dgm:t>
        <a:bodyPr/>
        <a:lstStyle/>
        <a:p>
          <a:endParaRPr lang="tr-TR"/>
        </a:p>
      </dgm:t>
    </dgm:pt>
    <dgm:pt modelId="{20864686-F9FE-4082-9840-9A519991944B}" type="sibTrans" cxnId="{93E53F82-2C36-4AB5-8079-0655B1750B66}">
      <dgm:prSet/>
      <dgm:spPr/>
      <dgm:t>
        <a:bodyPr/>
        <a:lstStyle/>
        <a:p>
          <a:endParaRPr lang="tr-TR"/>
        </a:p>
      </dgm:t>
    </dgm:pt>
    <dgm:pt modelId="{FD61D4FE-061D-42E5-86A8-CB41A946DFFA}">
      <dgm:prSet/>
      <dgm:spPr>
        <a:solidFill>
          <a:srgbClr val="2C31F8"/>
        </a:solidFill>
      </dgm:spPr>
      <dgm:t>
        <a:bodyPr/>
        <a:lstStyle/>
        <a:p>
          <a:r>
            <a:rPr lang="tr-TR" dirty="0" err="1"/>
            <a:t>Red</a:t>
          </a:r>
          <a:r>
            <a:rPr lang="tr-TR" dirty="0"/>
            <a:t>  etme</a:t>
          </a:r>
        </a:p>
      </dgm:t>
    </dgm:pt>
    <dgm:pt modelId="{E4DC0E38-21A8-4DCA-9B67-35115952B4FA}" type="parTrans" cxnId="{91815480-19F0-4C28-8594-CEED8B34FE51}">
      <dgm:prSet/>
      <dgm:spPr/>
      <dgm:t>
        <a:bodyPr/>
        <a:lstStyle/>
        <a:p>
          <a:endParaRPr lang="tr-TR"/>
        </a:p>
      </dgm:t>
    </dgm:pt>
    <dgm:pt modelId="{1DC07D4F-1900-4538-884D-58474E049F87}" type="sibTrans" cxnId="{91815480-19F0-4C28-8594-CEED8B34FE51}">
      <dgm:prSet/>
      <dgm:spPr/>
      <dgm:t>
        <a:bodyPr/>
        <a:lstStyle/>
        <a:p>
          <a:endParaRPr lang="tr-TR"/>
        </a:p>
      </dgm:t>
    </dgm:pt>
    <dgm:pt modelId="{8C7860C9-9F57-489C-8B09-BD53041B4D17}" type="pres">
      <dgm:prSet presAssocID="{1407A422-5353-4F08-8123-B6A62C0500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5605D51-6583-4BBB-B5AF-9FB6418D4564}" type="pres">
      <dgm:prSet presAssocID="{FA6DB7C5-0EEF-4457-AB93-CA2E15001F46}" presName="vertOne" presStyleCnt="0"/>
      <dgm:spPr/>
    </dgm:pt>
    <dgm:pt modelId="{246B1AB3-484F-48C7-B01E-21F77F86774B}" type="pres">
      <dgm:prSet presAssocID="{FA6DB7C5-0EEF-4457-AB93-CA2E15001F4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4CABDFD-F111-40C6-960D-6215D03A2DFE}" type="pres">
      <dgm:prSet presAssocID="{FA6DB7C5-0EEF-4457-AB93-CA2E15001F46}" presName="parTransOne" presStyleCnt="0"/>
      <dgm:spPr/>
    </dgm:pt>
    <dgm:pt modelId="{C2731BED-B75D-4A1C-9913-22CC0AFA7821}" type="pres">
      <dgm:prSet presAssocID="{FA6DB7C5-0EEF-4457-AB93-CA2E15001F46}" presName="horzOne" presStyleCnt="0"/>
      <dgm:spPr/>
    </dgm:pt>
    <dgm:pt modelId="{FCF9B9EA-F115-4191-9E7D-769041C2C964}" type="pres">
      <dgm:prSet presAssocID="{1318A973-5066-412B-BE37-A8C579320571}" presName="vertTwo" presStyleCnt="0"/>
      <dgm:spPr/>
    </dgm:pt>
    <dgm:pt modelId="{A70EF816-D561-4943-8F17-4BAD038018EE}" type="pres">
      <dgm:prSet presAssocID="{1318A973-5066-412B-BE37-A8C57932057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1D9E642-5599-4D37-BB34-313647FA3C50}" type="pres">
      <dgm:prSet presAssocID="{1318A973-5066-412B-BE37-A8C579320571}" presName="parTransTwo" presStyleCnt="0"/>
      <dgm:spPr/>
    </dgm:pt>
    <dgm:pt modelId="{2A1F186D-055A-4B94-A00E-9872DC57AE3C}" type="pres">
      <dgm:prSet presAssocID="{1318A973-5066-412B-BE37-A8C579320571}" presName="horzTwo" presStyleCnt="0"/>
      <dgm:spPr/>
    </dgm:pt>
    <dgm:pt modelId="{5B4EDCCD-0D4F-4508-85CB-5BDA292BAC12}" type="pres">
      <dgm:prSet presAssocID="{62365A89-5535-4473-B968-043F68635639}" presName="vertThree" presStyleCnt="0"/>
      <dgm:spPr/>
    </dgm:pt>
    <dgm:pt modelId="{95A88975-D543-4315-80D9-173BD0850249}" type="pres">
      <dgm:prSet presAssocID="{62365A89-5535-4473-B968-043F68635639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3460674-E25B-40EA-B270-8E03BF14F954}" type="pres">
      <dgm:prSet presAssocID="{62365A89-5535-4473-B968-043F68635639}" presName="horzThree" presStyleCnt="0"/>
      <dgm:spPr/>
    </dgm:pt>
    <dgm:pt modelId="{0CEC4165-B9F5-410C-809B-27F7A474F581}" type="pres">
      <dgm:prSet presAssocID="{EC4FD3F6-B653-45A8-A7C9-ED1AC8E7B340}" presName="sibSpaceThree" presStyleCnt="0"/>
      <dgm:spPr/>
    </dgm:pt>
    <dgm:pt modelId="{EE1DB5A8-7BB8-45AD-8001-A06429DC17BC}" type="pres">
      <dgm:prSet presAssocID="{F553D9A7-270C-4820-824B-793E7B99FB9A}" presName="vertThree" presStyleCnt="0"/>
      <dgm:spPr/>
    </dgm:pt>
    <dgm:pt modelId="{2F476308-256B-42FE-9144-42E20988C0C5}" type="pres">
      <dgm:prSet presAssocID="{F553D9A7-270C-4820-824B-793E7B99FB9A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ABB960C-39BE-4597-9618-915F136A1FF8}" type="pres">
      <dgm:prSet presAssocID="{F553D9A7-270C-4820-824B-793E7B99FB9A}" presName="horzThree" presStyleCnt="0"/>
      <dgm:spPr/>
    </dgm:pt>
    <dgm:pt modelId="{9A11A9D7-F7F8-4890-B8B7-8079175B8013}" type="pres">
      <dgm:prSet presAssocID="{DF10506B-BB79-48D2-BA35-33C1F31A2DC7}" presName="sibSpaceTwo" presStyleCnt="0"/>
      <dgm:spPr/>
    </dgm:pt>
    <dgm:pt modelId="{0D5274AE-3C8F-448D-ABAD-75489E0A06E4}" type="pres">
      <dgm:prSet presAssocID="{BE54B0CA-546A-449B-8F44-2E5C5D9E9212}" presName="vertTwo" presStyleCnt="0"/>
      <dgm:spPr/>
    </dgm:pt>
    <dgm:pt modelId="{86AD8BB7-BC18-44B4-9826-B74F61272C3D}" type="pres">
      <dgm:prSet presAssocID="{BE54B0CA-546A-449B-8F44-2E5C5D9E921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EC14158-38A1-453F-B1D1-79A05A03084D}" type="pres">
      <dgm:prSet presAssocID="{BE54B0CA-546A-449B-8F44-2E5C5D9E9212}" presName="parTransTwo" presStyleCnt="0"/>
      <dgm:spPr/>
    </dgm:pt>
    <dgm:pt modelId="{ADCBCF26-7463-46CB-A81C-224DBF858DCA}" type="pres">
      <dgm:prSet presAssocID="{BE54B0CA-546A-449B-8F44-2E5C5D9E9212}" presName="horzTwo" presStyleCnt="0"/>
      <dgm:spPr/>
    </dgm:pt>
    <dgm:pt modelId="{A88721B5-D4F5-4857-99EB-E969DFCAABF6}" type="pres">
      <dgm:prSet presAssocID="{B62E3B90-80CD-47AA-B836-C9B136AC9165}" presName="vertThree" presStyleCnt="0"/>
      <dgm:spPr/>
    </dgm:pt>
    <dgm:pt modelId="{2F116E98-6A03-49F3-A3DF-D63C54AB1C95}" type="pres">
      <dgm:prSet presAssocID="{B62E3B90-80CD-47AA-B836-C9B136AC916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5B76B1C-CCCF-45F5-AE50-944EF472CD0C}" type="pres">
      <dgm:prSet presAssocID="{B62E3B90-80CD-47AA-B836-C9B136AC9165}" presName="horzThree" presStyleCnt="0"/>
      <dgm:spPr/>
    </dgm:pt>
    <dgm:pt modelId="{4CAAD76D-58FF-41EF-AC93-C123739EEB5F}" type="pres">
      <dgm:prSet presAssocID="{20864686-F9FE-4082-9840-9A519991944B}" presName="sibSpaceThree" presStyleCnt="0"/>
      <dgm:spPr/>
    </dgm:pt>
    <dgm:pt modelId="{52D06F45-6C49-46D4-BC0D-1E4A22A64B66}" type="pres">
      <dgm:prSet presAssocID="{FD61D4FE-061D-42E5-86A8-CB41A946DFFA}" presName="vertThree" presStyleCnt="0"/>
      <dgm:spPr/>
    </dgm:pt>
    <dgm:pt modelId="{9D7D5153-D7BD-4441-83B7-7E9AAA10AE1A}" type="pres">
      <dgm:prSet presAssocID="{FD61D4FE-061D-42E5-86A8-CB41A946DFF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DB0C495-3EA5-4F28-92FC-24642A13403E}" type="pres">
      <dgm:prSet presAssocID="{FD61D4FE-061D-42E5-86A8-CB41A946DFFA}" presName="horzThree" presStyleCnt="0"/>
      <dgm:spPr/>
    </dgm:pt>
  </dgm:ptLst>
  <dgm:cxnLst>
    <dgm:cxn modelId="{C5E9CA92-7717-432A-AED9-16B05399ED0F}" srcId="{1318A973-5066-412B-BE37-A8C579320571}" destId="{62365A89-5535-4473-B968-043F68635639}" srcOrd="0" destOrd="0" parTransId="{14CDE473-7A50-49F8-BB09-0F67BCF2E2F2}" sibTransId="{EC4FD3F6-B653-45A8-A7C9-ED1AC8E7B340}"/>
    <dgm:cxn modelId="{BC36EC14-4209-435F-8B99-A977822E554C}" type="presOf" srcId="{FA6DB7C5-0EEF-4457-AB93-CA2E15001F46}" destId="{246B1AB3-484F-48C7-B01E-21F77F86774B}" srcOrd="0" destOrd="0" presId="urn:microsoft.com/office/officeart/2005/8/layout/hierarchy4"/>
    <dgm:cxn modelId="{351D01E4-4194-4737-AD3C-0D7393F23D3A}" type="presOf" srcId="{62365A89-5535-4473-B968-043F68635639}" destId="{95A88975-D543-4315-80D9-173BD0850249}" srcOrd="0" destOrd="0" presId="urn:microsoft.com/office/officeart/2005/8/layout/hierarchy4"/>
    <dgm:cxn modelId="{6BB60019-C0FE-4EF0-B2FA-DD8839FCB53D}" type="presOf" srcId="{B62E3B90-80CD-47AA-B836-C9B136AC9165}" destId="{2F116E98-6A03-49F3-A3DF-D63C54AB1C95}" srcOrd="0" destOrd="0" presId="urn:microsoft.com/office/officeart/2005/8/layout/hierarchy4"/>
    <dgm:cxn modelId="{D8CE6C84-BD01-4E9F-B3D1-BD0FD8BE498B}" type="presOf" srcId="{F553D9A7-270C-4820-824B-793E7B99FB9A}" destId="{2F476308-256B-42FE-9144-42E20988C0C5}" srcOrd="0" destOrd="0" presId="urn:microsoft.com/office/officeart/2005/8/layout/hierarchy4"/>
    <dgm:cxn modelId="{D389BEE1-4F3D-4C1F-AEC9-8E6C691B3FA4}" srcId="{1318A973-5066-412B-BE37-A8C579320571}" destId="{F553D9A7-270C-4820-824B-793E7B99FB9A}" srcOrd="1" destOrd="0" parTransId="{B02FC152-200A-475E-B0D9-B0F6301C9206}" sibTransId="{CA257AEE-D42C-491F-82B2-A81F550B6AF2}"/>
    <dgm:cxn modelId="{9FCE6ECF-082D-4238-8D11-7BE85AC03E34}" type="presOf" srcId="{BE54B0CA-546A-449B-8F44-2E5C5D9E9212}" destId="{86AD8BB7-BC18-44B4-9826-B74F61272C3D}" srcOrd="0" destOrd="0" presId="urn:microsoft.com/office/officeart/2005/8/layout/hierarchy4"/>
    <dgm:cxn modelId="{93E53F82-2C36-4AB5-8079-0655B1750B66}" srcId="{BE54B0CA-546A-449B-8F44-2E5C5D9E9212}" destId="{B62E3B90-80CD-47AA-B836-C9B136AC9165}" srcOrd="0" destOrd="0" parTransId="{FCF9CD98-BB6F-452D-A9A9-FF7830AE1B40}" sibTransId="{20864686-F9FE-4082-9840-9A519991944B}"/>
    <dgm:cxn modelId="{A0E6DD05-C01C-4F04-96E0-29B5A9C2DE5E}" type="presOf" srcId="{1407A422-5353-4F08-8123-B6A62C050042}" destId="{8C7860C9-9F57-489C-8B09-BD53041B4D17}" srcOrd="0" destOrd="0" presId="urn:microsoft.com/office/officeart/2005/8/layout/hierarchy4"/>
    <dgm:cxn modelId="{8AA358C1-B192-4653-A442-2766238DFBA0}" srcId="{1407A422-5353-4F08-8123-B6A62C050042}" destId="{FA6DB7C5-0EEF-4457-AB93-CA2E15001F46}" srcOrd="0" destOrd="0" parTransId="{80F1F278-1D7E-4599-8D44-BD4CF5393768}" sibTransId="{B795499F-BB85-4CEF-ACED-6EDEF7D7112F}"/>
    <dgm:cxn modelId="{25312611-E27C-4C4C-A34B-AD61BC813760}" type="presOf" srcId="{FD61D4FE-061D-42E5-86A8-CB41A946DFFA}" destId="{9D7D5153-D7BD-4441-83B7-7E9AAA10AE1A}" srcOrd="0" destOrd="0" presId="urn:microsoft.com/office/officeart/2005/8/layout/hierarchy4"/>
    <dgm:cxn modelId="{BBD96CA9-F0B0-4F45-A7DB-F4DA438ED4CA}" srcId="{FA6DB7C5-0EEF-4457-AB93-CA2E15001F46}" destId="{BE54B0CA-546A-449B-8F44-2E5C5D9E9212}" srcOrd="1" destOrd="0" parTransId="{EEBB37F5-DA33-4EAF-9330-090643ED78CF}" sibTransId="{550016F5-0CE8-49FC-A76F-2ECAF98E46CE}"/>
    <dgm:cxn modelId="{AA2FA234-71F9-45C9-9051-D9FCE7F66456}" srcId="{FA6DB7C5-0EEF-4457-AB93-CA2E15001F46}" destId="{1318A973-5066-412B-BE37-A8C579320571}" srcOrd="0" destOrd="0" parTransId="{89C528AA-4722-48AD-8EC1-4CA103E932FA}" sibTransId="{DF10506B-BB79-48D2-BA35-33C1F31A2DC7}"/>
    <dgm:cxn modelId="{91815480-19F0-4C28-8594-CEED8B34FE51}" srcId="{BE54B0CA-546A-449B-8F44-2E5C5D9E9212}" destId="{FD61D4FE-061D-42E5-86A8-CB41A946DFFA}" srcOrd="1" destOrd="0" parTransId="{E4DC0E38-21A8-4DCA-9B67-35115952B4FA}" sibTransId="{1DC07D4F-1900-4538-884D-58474E049F87}"/>
    <dgm:cxn modelId="{0EBD5972-801C-4737-8F7C-147C8F105106}" type="presOf" srcId="{1318A973-5066-412B-BE37-A8C579320571}" destId="{A70EF816-D561-4943-8F17-4BAD038018EE}" srcOrd="0" destOrd="0" presId="urn:microsoft.com/office/officeart/2005/8/layout/hierarchy4"/>
    <dgm:cxn modelId="{2337409F-E238-4F8D-9877-D446CBF6C8A5}" type="presParOf" srcId="{8C7860C9-9F57-489C-8B09-BD53041B4D17}" destId="{45605D51-6583-4BBB-B5AF-9FB6418D4564}" srcOrd="0" destOrd="0" presId="urn:microsoft.com/office/officeart/2005/8/layout/hierarchy4"/>
    <dgm:cxn modelId="{532FC433-8042-4879-B5BD-F3E93AC27EAA}" type="presParOf" srcId="{45605D51-6583-4BBB-B5AF-9FB6418D4564}" destId="{246B1AB3-484F-48C7-B01E-21F77F86774B}" srcOrd="0" destOrd="0" presId="urn:microsoft.com/office/officeart/2005/8/layout/hierarchy4"/>
    <dgm:cxn modelId="{7928C680-5A7C-42B1-A6D8-61E83E9F6450}" type="presParOf" srcId="{45605D51-6583-4BBB-B5AF-9FB6418D4564}" destId="{64CABDFD-F111-40C6-960D-6215D03A2DFE}" srcOrd="1" destOrd="0" presId="urn:microsoft.com/office/officeart/2005/8/layout/hierarchy4"/>
    <dgm:cxn modelId="{363082D9-BFD1-4ABB-9675-DC140A77F6BA}" type="presParOf" srcId="{45605D51-6583-4BBB-B5AF-9FB6418D4564}" destId="{C2731BED-B75D-4A1C-9913-22CC0AFA7821}" srcOrd="2" destOrd="0" presId="urn:microsoft.com/office/officeart/2005/8/layout/hierarchy4"/>
    <dgm:cxn modelId="{D9DFEE11-ADF8-4001-80B7-26330008688D}" type="presParOf" srcId="{C2731BED-B75D-4A1C-9913-22CC0AFA7821}" destId="{FCF9B9EA-F115-4191-9E7D-769041C2C964}" srcOrd="0" destOrd="0" presId="urn:microsoft.com/office/officeart/2005/8/layout/hierarchy4"/>
    <dgm:cxn modelId="{F2C624CC-5210-4D97-9217-DC15987F7DD8}" type="presParOf" srcId="{FCF9B9EA-F115-4191-9E7D-769041C2C964}" destId="{A70EF816-D561-4943-8F17-4BAD038018EE}" srcOrd="0" destOrd="0" presId="urn:microsoft.com/office/officeart/2005/8/layout/hierarchy4"/>
    <dgm:cxn modelId="{C9FEE49D-EE60-410A-9CD3-AB0EE6E763E5}" type="presParOf" srcId="{FCF9B9EA-F115-4191-9E7D-769041C2C964}" destId="{E1D9E642-5599-4D37-BB34-313647FA3C50}" srcOrd="1" destOrd="0" presId="urn:microsoft.com/office/officeart/2005/8/layout/hierarchy4"/>
    <dgm:cxn modelId="{047D3D0E-B12B-4837-9224-05BAE85E0B8E}" type="presParOf" srcId="{FCF9B9EA-F115-4191-9E7D-769041C2C964}" destId="{2A1F186D-055A-4B94-A00E-9872DC57AE3C}" srcOrd="2" destOrd="0" presId="urn:microsoft.com/office/officeart/2005/8/layout/hierarchy4"/>
    <dgm:cxn modelId="{2A8DD9A4-C2DD-47B2-A70E-2CECF9ED53DC}" type="presParOf" srcId="{2A1F186D-055A-4B94-A00E-9872DC57AE3C}" destId="{5B4EDCCD-0D4F-4508-85CB-5BDA292BAC12}" srcOrd="0" destOrd="0" presId="urn:microsoft.com/office/officeart/2005/8/layout/hierarchy4"/>
    <dgm:cxn modelId="{F777A3B3-907D-410A-9B47-C90CCFAA32F6}" type="presParOf" srcId="{5B4EDCCD-0D4F-4508-85CB-5BDA292BAC12}" destId="{95A88975-D543-4315-80D9-173BD0850249}" srcOrd="0" destOrd="0" presId="urn:microsoft.com/office/officeart/2005/8/layout/hierarchy4"/>
    <dgm:cxn modelId="{7063C24F-27EA-4607-A909-DA5E75018F9D}" type="presParOf" srcId="{5B4EDCCD-0D4F-4508-85CB-5BDA292BAC12}" destId="{F3460674-E25B-40EA-B270-8E03BF14F954}" srcOrd="1" destOrd="0" presId="urn:microsoft.com/office/officeart/2005/8/layout/hierarchy4"/>
    <dgm:cxn modelId="{C65018BC-552A-4369-8D2E-24A998EDC76D}" type="presParOf" srcId="{2A1F186D-055A-4B94-A00E-9872DC57AE3C}" destId="{0CEC4165-B9F5-410C-809B-27F7A474F581}" srcOrd="1" destOrd="0" presId="urn:microsoft.com/office/officeart/2005/8/layout/hierarchy4"/>
    <dgm:cxn modelId="{47E300C1-742A-4D2A-8F6C-F16DAF7D46F1}" type="presParOf" srcId="{2A1F186D-055A-4B94-A00E-9872DC57AE3C}" destId="{EE1DB5A8-7BB8-45AD-8001-A06429DC17BC}" srcOrd="2" destOrd="0" presId="urn:microsoft.com/office/officeart/2005/8/layout/hierarchy4"/>
    <dgm:cxn modelId="{1089E838-493C-40C8-91F0-2A413314F670}" type="presParOf" srcId="{EE1DB5A8-7BB8-45AD-8001-A06429DC17BC}" destId="{2F476308-256B-42FE-9144-42E20988C0C5}" srcOrd="0" destOrd="0" presId="urn:microsoft.com/office/officeart/2005/8/layout/hierarchy4"/>
    <dgm:cxn modelId="{7B34C454-02FA-457F-B9FC-72E78AB63A3D}" type="presParOf" srcId="{EE1DB5A8-7BB8-45AD-8001-A06429DC17BC}" destId="{1ABB960C-39BE-4597-9618-915F136A1FF8}" srcOrd="1" destOrd="0" presId="urn:microsoft.com/office/officeart/2005/8/layout/hierarchy4"/>
    <dgm:cxn modelId="{EBC18885-A3D1-4187-AC38-F6E7A8FE12D2}" type="presParOf" srcId="{C2731BED-B75D-4A1C-9913-22CC0AFA7821}" destId="{9A11A9D7-F7F8-4890-B8B7-8079175B8013}" srcOrd="1" destOrd="0" presId="urn:microsoft.com/office/officeart/2005/8/layout/hierarchy4"/>
    <dgm:cxn modelId="{CD66253B-3DC1-4EBA-830C-739D9A9ED3C2}" type="presParOf" srcId="{C2731BED-B75D-4A1C-9913-22CC0AFA7821}" destId="{0D5274AE-3C8F-448D-ABAD-75489E0A06E4}" srcOrd="2" destOrd="0" presId="urn:microsoft.com/office/officeart/2005/8/layout/hierarchy4"/>
    <dgm:cxn modelId="{73F017E0-1F72-4D5B-A475-ED2F1102AD37}" type="presParOf" srcId="{0D5274AE-3C8F-448D-ABAD-75489E0A06E4}" destId="{86AD8BB7-BC18-44B4-9826-B74F61272C3D}" srcOrd="0" destOrd="0" presId="urn:microsoft.com/office/officeart/2005/8/layout/hierarchy4"/>
    <dgm:cxn modelId="{280D3498-EB58-4F09-9CF9-572915A206CB}" type="presParOf" srcId="{0D5274AE-3C8F-448D-ABAD-75489E0A06E4}" destId="{AEC14158-38A1-453F-B1D1-79A05A03084D}" srcOrd="1" destOrd="0" presId="urn:microsoft.com/office/officeart/2005/8/layout/hierarchy4"/>
    <dgm:cxn modelId="{D95D1057-3F88-49A5-BAA3-65A9DE879084}" type="presParOf" srcId="{0D5274AE-3C8F-448D-ABAD-75489E0A06E4}" destId="{ADCBCF26-7463-46CB-A81C-224DBF858DCA}" srcOrd="2" destOrd="0" presId="urn:microsoft.com/office/officeart/2005/8/layout/hierarchy4"/>
    <dgm:cxn modelId="{FA0533B9-17D0-41DC-A77A-71E6ADF8FAB3}" type="presParOf" srcId="{ADCBCF26-7463-46CB-A81C-224DBF858DCA}" destId="{A88721B5-D4F5-4857-99EB-E969DFCAABF6}" srcOrd="0" destOrd="0" presId="urn:microsoft.com/office/officeart/2005/8/layout/hierarchy4"/>
    <dgm:cxn modelId="{3C28F2BE-0F90-43B1-8C8D-4AC47961D339}" type="presParOf" srcId="{A88721B5-D4F5-4857-99EB-E969DFCAABF6}" destId="{2F116E98-6A03-49F3-A3DF-D63C54AB1C95}" srcOrd="0" destOrd="0" presId="urn:microsoft.com/office/officeart/2005/8/layout/hierarchy4"/>
    <dgm:cxn modelId="{DFAF9288-01C7-49C0-800E-DD392BCEC497}" type="presParOf" srcId="{A88721B5-D4F5-4857-99EB-E969DFCAABF6}" destId="{05B76B1C-CCCF-45F5-AE50-944EF472CD0C}" srcOrd="1" destOrd="0" presId="urn:microsoft.com/office/officeart/2005/8/layout/hierarchy4"/>
    <dgm:cxn modelId="{9AB36327-593F-433A-9C64-1FBCF37D0BF6}" type="presParOf" srcId="{ADCBCF26-7463-46CB-A81C-224DBF858DCA}" destId="{4CAAD76D-58FF-41EF-AC93-C123739EEB5F}" srcOrd="1" destOrd="0" presId="urn:microsoft.com/office/officeart/2005/8/layout/hierarchy4"/>
    <dgm:cxn modelId="{CCECD535-EE97-4938-8B3F-3C268F4A3FB0}" type="presParOf" srcId="{ADCBCF26-7463-46CB-A81C-224DBF858DCA}" destId="{52D06F45-6C49-46D4-BC0D-1E4A22A64B66}" srcOrd="2" destOrd="0" presId="urn:microsoft.com/office/officeart/2005/8/layout/hierarchy4"/>
    <dgm:cxn modelId="{617D448D-BDB4-4143-BC74-22A88A31170F}" type="presParOf" srcId="{52D06F45-6C49-46D4-BC0D-1E4A22A64B66}" destId="{9D7D5153-D7BD-4441-83B7-7E9AAA10AE1A}" srcOrd="0" destOrd="0" presId="urn:microsoft.com/office/officeart/2005/8/layout/hierarchy4"/>
    <dgm:cxn modelId="{4F0ED7D4-F411-41F7-B77F-9BE0AE8B3D43}" type="presParOf" srcId="{52D06F45-6C49-46D4-BC0D-1E4A22A64B66}" destId="{CDB0C495-3EA5-4F28-92FC-24642A13403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19118-9610-49E8-936C-E1D668DBE1A7}">
      <dsp:nvSpPr>
        <dsp:cNvPr id="0" name=""/>
        <dsp:cNvSpPr/>
      </dsp:nvSpPr>
      <dsp:spPr>
        <a:xfrm rot="16200000">
          <a:off x="1332694" y="-1332694"/>
          <a:ext cx="1607519" cy="4272908"/>
        </a:xfrm>
        <a:prstGeom prst="round1Rect">
          <a:avLst/>
        </a:prstGeom>
        <a:solidFill>
          <a:srgbClr val="2C31F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/>
            <a:t>Talep yaratma ve sürdürme: HAK TESLİMİ</a:t>
          </a:r>
          <a:endParaRPr lang="tr-TR" sz="2800" b="1" i="0" kern="1200" dirty="0"/>
        </a:p>
      </dsp:txBody>
      <dsp:txXfrm rot="5400000">
        <a:off x="0" y="0"/>
        <a:ext cx="4272908" cy="1205639"/>
      </dsp:txXfrm>
    </dsp:sp>
    <dsp:sp modelId="{A53159AB-1050-4626-8882-2370F3D76EBC}">
      <dsp:nvSpPr>
        <dsp:cNvPr id="0" name=""/>
        <dsp:cNvSpPr/>
      </dsp:nvSpPr>
      <dsp:spPr>
        <a:xfrm>
          <a:off x="4272908" y="0"/>
          <a:ext cx="4272908" cy="1607519"/>
        </a:xfrm>
        <a:prstGeom prst="round1Rect">
          <a:avLst/>
        </a:prstGeom>
        <a:solidFill>
          <a:schemeClr val="accent1">
            <a:shade val="50000"/>
            <a:hueOff val="-284491"/>
            <a:satOff val="-15123"/>
            <a:lumOff val="23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dirty="0"/>
            <a:t>Örgütlenme </a:t>
          </a:r>
        </a:p>
      </dsp:txBody>
      <dsp:txXfrm>
        <a:off x="4272908" y="0"/>
        <a:ext cx="4272908" cy="1205639"/>
      </dsp:txXfrm>
    </dsp:sp>
    <dsp:sp modelId="{B1A4763B-8E9A-4B46-B9EE-C04399C706D2}">
      <dsp:nvSpPr>
        <dsp:cNvPr id="0" name=""/>
        <dsp:cNvSpPr/>
      </dsp:nvSpPr>
      <dsp:spPr>
        <a:xfrm rot="10800000">
          <a:off x="0" y="1607519"/>
          <a:ext cx="4272908" cy="1607519"/>
        </a:xfrm>
        <a:prstGeom prst="round1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dirty="0"/>
            <a:t>Lojistik sağlama</a:t>
          </a:r>
        </a:p>
      </dsp:txBody>
      <dsp:txXfrm rot="10800000">
        <a:off x="0" y="2009399"/>
        <a:ext cx="4272908" cy="1205639"/>
      </dsp:txXfrm>
    </dsp:sp>
    <dsp:sp modelId="{3EC54C54-54BE-4CF3-AE63-1659F151B9DB}">
      <dsp:nvSpPr>
        <dsp:cNvPr id="0" name=""/>
        <dsp:cNvSpPr/>
      </dsp:nvSpPr>
      <dsp:spPr>
        <a:xfrm rot="5400000">
          <a:off x="5605602" y="274825"/>
          <a:ext cx="1607519" cy="4272908"/>
        </a:xfrm>
        <a:prstGeom prst="round1Rect">
          <a:avLst/>
        </a:prstGeom>
        <a:solidFill>
          <a:srgbClr val="2C31F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dirty="0"/>
            <a:t>Güdülenme</a:t>
          </a:r>
        </a:p>
      </dsp:txBody>
      <dsp:txXfrm rot="-5400000">
        <a:off x="4272908" y="2009399"/>
        <a:ext cx="4272908" cy="1205639"/>
      </dsp:txXfrm>
    </dsp:sp>
    <dsp:sp modelId="{54DF087B-F624-4A9A-8552-7A3874690697}">
      <dsp:nvSpPr>
        <dsp:cNvPr id="0" name=""/>
        <dsp:cNvSpPr/>
      </dsp:nvSpPr>
      <dsp:spPr>
        <a:xfrm>
          <a:off x="2991035" y="1205639"/>
          <a:ext cx="2563744" cy="803759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dirty="0">
              <a:solidFill>
                <a:schemeClr val="bg1"/>
              </a:solidFill>
            </a:rPr>
            <a:t>Politik istek</a:t>
          </a:r>
        </a:p>
      </dsp:txBody>
      <dsp:txXfrm>
        <a:off x="3030271" y="1244875"/>
        <a:ext cx="2485272" cy="725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B1AB3-484F-48C7-B01E-21F77F86774B}">
      <dsp:nvSpPr>
        <dsp:cNvPr id="0" name=""/>
        <dsp:cNvSpPr/>
      </dsp:nvSpPr>
      <dsp:spPr>
        <a:xfrm>
          <a:off x="3667" y="593"/>
          <a:ext cx="9927677" cy="946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/>
            <a:t>Aşılanmama</a:t>
          </a:r>
        </a:p>
      </dsp:txBody>
      <dsp:txXfrm>
        <a:off x="31397" y="28323"/>
        <a:ext cx="9872217" cy="891323"/>
      </dsp:txXfrm>
    </dsp:sp>
    <dsp:sp modelId="{A70EF816-D561-4943-8F17-4BAD038018EE}">
      <dsp:nvSpPr>
        <dsp:cNvPr id="0" name=""/>
        <dsp:cNvSpPr/>
      </dsp:nvSpPr>
      <dsp:spPr>
        <a:xfrm>
          <a:off x="3667" y="1113361"/>
          <a:ext cx="4863799" cy="946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/>
            <a:t>Erişememe</a:t>
          </a:r>
        </a:p>
      </dsp:txBody>
      <dsp:txXfrm>
        <a:off x="31397" y="1141091"/>
        <a:ext cx="4808339" cy="891323"/>
      </dsp:txXfrm>
    </dsp:sp>
    <dsp:sp modelId="{95A88975-D543-4315-80D9-173BD0850249}">
      <dsp:nvSpPr>
        <dsp:cNvPr id="0" name=""/>
        <dsp:cNvSpPr/>
      </dsp:nvSpPr>
      <dsp:spPr>
        <a:xfrm>
          <a:off x="3667" y="2226129"/>
          <a:ext cx="2381880" cy="946783"/>
        </a:xfrm>
        <a:prstGeom prst="roundRect">
          <a:avLst>
            <a:gd name="adj" fmla="val 1000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Liste kişisi olmama</a:t>
          </a:r>
        </a:p>
      </dsp:txBody>
      <dsp:txXfrm>
        <a:off x="31397" y="2253859"/>
        <a:ext cx="2326420" cy="891323"/>
      </dsp:txXfrm>
    </dsp:sp>
    <dsp:sp modelId="{2F476308-256B-42FE-9144-42E20988C0C5}">
      <dsp:nvSpPr>
        <dsp:cNvPr id="0" name=""/>
        <dsp:cNvSpPr/>
      </dsp:nvSpPr>
      <dsp:spPr>
        <a:xfrm>
          <a:off x="2485586" y="2226129"/>
          <a:ext cx="2381880" cy="946783"/>
        </a:xfrm>
        <a:prstGeom prst="roundRect">
          <a:avLst>
            <a:gd name="adj" fmla="val 10000"/>
          </a:avLst>
        </a:prstGeom>
        <a:solidFill>
          <a:srgbClr val="2C31F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Başvuruya dayalı hizmet</a:t>
          </a:r>
        </a:p>
      </dsp:txBody>
      <dsp:txXfrm>
        <a:off x="2513316" y="2253859"/>
        <a:ext cx="2326420" cy="891323"/>
      </dsp:txXfrm>
    </dsp:sp>
    <dsp:sp modelId="{86AD8BB7-BC18-44B4-9826-B74F61272C3D}">
      <dsp:nvSpPr>
        <dsp:cNvPr id="0" name=""/>
        <dsp:cNvSpPr/>
      </dsp:nvSpPr>
      <dsp:spPr>
        <a:xfrm>
          <a:off x="5067544" y="1113361"/>
          <a:ext cx="4863799" cy="946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/>
            <a:t>Aşılatmama</a:t>
          </a:r>
        </a:p>
      </dsp:txBody>
      <dsp:txXfrm>
        <a:off x="5095274" y="1141091"/>
        <a:ext cx="4808339" cy="891323"/>
      </dsp:txXfrm>
    </dsp:sp>
    <dsp:sp modelId="{2F116E98-6A03-49F3-A3DF-D63C54AB1C95}">
      <dsp:nvSpPr>
        <dsp:cNvPr id="0" name=""/>
        <dsp:cNvSpPr/>
      </dsp:nvSpPr>
      <dsp:spPr>
        <a:xfrm>
          <a:off x="5067544" y="2226129"/>
          <a:ext cx="2381880" cy="946783"/>
        </a:xfrm>
        <a:prstGeom prst="roundRect">
          <a:avLst>
            <a:gd name="adj" fmla="val 1000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Tereddüt</a:t>
          </a:r>
        </a:p>
      </dsp:txBody>
      <dsp:txXfrm>
        <a:off x="5095274" y="2253859"/>
        <a:ext cx="2326420" cy="891323"/>
      </dsp:txXfrm>
    </dsp:sp>
    <dsp:sp modelId="{9D7D5153-D7BD-4441-83B7-7E9AAA10AE1A}">
      <dsp:nvSpPr>
        <dsp:cNvPr id="0" name=""/>
        <dsp:cNvSpPr/>
      </dsp:nvSpPr>
      <dsp:spPr>
        <a:xfrm>
          <a:off x="7549464" y="2226129"/>
          <a:ext cx="2381880" cy="946783"/>
        </a:xfrm>
        <a:prstGeom prst="roundRect">
          <a:avLst>
            <a:gd name="adj" fmla="val 10000"/>
          </a:avLst>
        </a:prstGeom>
        <a:solidFill>
          <a:srgbClr val="2C31F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 err="1"/>
            <a:t>Red</a:t>
          </a:r>
          <a:r>
            <a:rPr lang="tr-TR" sz="2500" kern="1200" dirty="0"/>
            <a:t>  etme</a:t>
          </a:r>
        </a:p>
      </dsp:txBody>
      <dsp:txXfrm>
        <a:off x="7577194" y="2253859"/>
        <a:ext cx="2326420" cy="891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C442D-ADE3-4948-8965-8A36D80D0C4E}" type="datetimeFigureOut">
              <a:rPr lang="tr-TR" smtClean="0"/>
              <a:pPr/>
              <a:t>4.12.2018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4C893-20C5-4319-BFE8-09BDCDC982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9998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liyet.com.tr/asi-reddine-karsi-yerli-asi--gundem-2733325/i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4758-3330-46BD-B5A0-0AEC32DB87AB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626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hlinkClick r:id="rId3"/>
              </a:rPr>
              <a:t>http://www.milliyet.com.tr/asi-reddine-karsi-yerli-asi--gundem-2733325/i</a:t>
            </a:r>
            <a:r>
              <a:rPr lang="tr-TR" dirty="0"/>
              <a:t> 29.10.2018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8ABF-CC8D-4F88-B5FF-139302371649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5654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4C893-20C5-4319-BFE8-09BDCDC9825C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4813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7CD2F6-4337-4E3C-899A-DF7033095F1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0363" y="671513"/>
            <a:ext cx="6113462" cy="3440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335463"/>
            <a:ext cx="5049837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41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F2F73-127D-4303-A3D2-5E8870E116E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21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450D-1751-42BC-AB11-F9B73AEDE202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664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6F3-7AB4-43DF-8E1C-00F35DC0788E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186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B455-850F-4068-98D8-0CDB435EC990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958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36B7-6952-421F-9430-3C54ED52DB99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096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D14F-16BE-4A58-8D40-5823371B55C3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499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B3A1-F282-47AB-8573-C6A525720130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12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FEAE-B682-4951-BA17-05104DAF113B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33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D14D-BAEE-41D5-8224-0D904C26D2EF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19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B773-8F6F-4C8C-B27D-20F495848413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198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ADC688B-E28E-40D8-8F6E-A8372CADEAA3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848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FC51-E027-45EC-9E29-487A073BFD26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5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70433B-69D8-4AB6-8781-2A0887A60EE4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716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i3Ca5YHWJ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euro.who.int/cisid/?TabID=47133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kastamonuhalksagligi.gov.tr/dosyalar/files/PERFORMANS%20KARARLARI%20HAZ%C4%B0RAN%20%202016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gelik.dr.tr/ToplumHekim/browserecord.php?-action=browse&amp;-recid=2850" TargetMode="External"/><Relationship Id="rId2" Type="http://schemas.openxmlformats.org/officeDocument/2006/relationships/hyperlink" Target="http://www.belgelik.dr.tr/ToplumHekim/browserecord.php?-action=browse&amp;-recid=237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kimcebakis.org/dergiler/HB_84/files/basic-html/page38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hasuder.org/anasayfa/index.php/33-news/292-uhsk17sonucbilgirgesi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arbiy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75459" cy="634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909996" y="517885"/>
            <a:ext cx="7165462" cy="1945481"/>
          </a:xfrm>
        </p:spPr>
        <p:txBody>
          <a:bodyPr rtlCol="0" anchor="b">
            <a:normAutofit fontScale="90000"/>
          </a:bodyPr>
          <a:lstStyle/>
          <a:p>
            <a:pPr algn="r">
              <a:defRPr/>
            </a:pPr>
            <a:r>
              <a:rPr lang="tr-TR" b="1" dirty="0">
                <a:solidFill>
                  <a:srgbClr val="CC3300"/>
                </a:solidFill>
                <a:latin typeface="+mn-lt"/>
              </a:rPr>
              <a:t>Herkese Sağlık</a:t>
            </a:r>
            <a:r>
              <a:rPr lang="tr-TR" b="1" dirty="0">
                <a:solidFill>
                  <a:srgbClr val="0000CC"/>
                </a:solidFill>
                <a:latin typeface="+mn-lt"/>
              </a:rPr>
              <a:t> ve </a:t>
            </a:r>
            <a:br>
              <a:rPr lang="tr-TR" b="1" dirty="0">
                <a:solidFill>
                  <a:srgbClr val="0000CC"/>
                </a:solidFill>
                <a:latin typeface="+mn-lt"/>
              </a:rPr>
            </a:br>
            <a:r>
              <a:rPr lang="tr-TR" b="1" dirty="0">
                <a:solidFill>
                  <a:srgbClr val="CC3300"/>
                </a:solidFill>
                <a:latin typeface="+mn-lt"/>
              </a:rPr>
              <a:t>Güvenli Bir Gelecek</a:t>
            </a:r>
            <a:r>
              <a:rPr lang="tr-TR" b="1" dirty="0">
                <a:solidFill>
                  <a:srgbClr val="0000CC"/>
                </a:solidFill>
                <a:latin typeface="+mn-lt"/>
              </a:rPr>
              <a:t> </a:t>
            </a:r>
            <a:br>
              <a:rPr lang="tr-TR" b="1" dirty="0">
                <a:solidFill>
                  <a:srgbClr val="0000CC"/>
                </a:solidFill>
                <a:latin typeface="+mn-lt"/>
              </a:rPr>
            </a:br>
            <a:r>
              <a:rPr lang="tr-TR" b="1" dirty="0">
                <a:solidFill>
                  <a:schemeClr val="accent1">
                    <a:satMod val="150000"/>
                  </a:schemeClr>
                </a:solidFill>
                <a:latin typeface="+mn-lt"/>
              </a:rPr>
              <a:t>diliyorum</a:t>
            </a:r>
            <a:br>
              <a:rPr lang="tr-TR" b="1" dirty="0">
                <a:solidFill>
                  <a:schemeClr val="accent1">
                    <a:satMod val="150000"/>
                  </a:schemeClr>
                </a:solidFill>
                <a:latin typeface="+mn-lt"/>
              </a:rPr>
            </a:br>
            <a:endParaRPr lang="tr-TR" b="1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8AC0-5F74-4657-9A24-14B57C627B93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3558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Bağışıklama hizmetleri: </a:t>
            </a:r>
            <a:r>
              <a:rPr lang="tr-TR" sz="4000" b="1" dirty="0"/>
              <a:t>Yapısal bileşenler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0386246"/>
              </p:ext>
            </p:extLst>
          </p:nvPr>
        </p:nvGraphicFramePr>
        <p:xfrm>
          <a:off x="1344706" y="2043953"/>
          <a:ext cx="8545816" cy="321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D60E-36AE-4F16-AEB3-144E1A510890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01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5278" y="859268"/>
            <a:ext cx="7543800" cy="108806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00D2"/>
                </a:solidFill>
                <a:latin typeface="+mn-lt"/>
              </a:rPr>
              <a:t>Politik istek</a:t>
            </a:r>
            <a:br>
              <a:rPr lang="tr-TR" b="1" dirty="0">
                <a:solidFill>
                  <a:srgbClr val="0000D2"/>
                </a:solidFill>
                <a:latin typeface="+mn-lt"/>
              </a:rPr>
            </a:br>
            <a:endParaRPr lang="tr-TR" b="1" dirty="0">
              <a:solidFill>
                <a:srgbClr val="0000D2"/>
              </a:solidFill>
              <a:latin typeface="+mn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35278" y="2247667"/>
            <a:ext cx="6952605" cy="34379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162" y="859268"/>
            <a:ext cx="1895381" cy="189538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7700" y="1116814"/>
            <a:ext cx="2441912" cy="17600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0869" y="2982398"/>
            <a:ext cx="1718657" cy="264665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131" y="3056830"/>
            <a:ext cx="4908224" cy="2112279"/>
          </a:xfrm>
          <a:prstGeom prst="rect">
            <a:avLst/>
          </a:prstGeom>
        </p:spPr>
      </p:pic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AAE0-315B-4BD8-89F8-D31081272399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51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latin typeface="+mn-lt"/>
              </a:rPr>
              <a:t>Talep yaratma ve sürdürme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8835" y="2160271"/>
            <a:ext cx="9399493" cy="3124423"/>
          </a:xfrm>
          <a:solidFill>
            <a:srgbClr val="FFFFCC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tr-TR" sz="4500" b="1" dirty="0"/>
              <a:t>«</a:t>
            </a:r>
            <a:r>
              <a:rPr lang="tr-TR" sz="4500" b="1" i="1" dirty="0"/>
              <a:t>Tedavi hizmetlerinin prestijinden yararlanıp koruyucu hizmetlere talep yaratmak,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tr-TR" sz="4500" b="1" i="1" dirty="0"/>
              <a:t>bu talebi karşılayarak büyütmek, sürdürmek,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tr-TR" sz="4500" b="1" i="1" dirty="0"/>
              <a:t>diğer koruyucu sağlık hizmetlerini de istenir kılmak»</a:t>
            </a:r>
          </a:p>
          <a:p>
            <a:endParaRPr lang="tr-TR" dirty="0"/>
          </a:p>
          <a:p>
            <a:pPr marL="0" indent="0" algn="r">
              <a:buNone/>
            </a:pPr>
            <a:endParaRPr lang="tr-TR" sz="27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tr-TR" sz="27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3FA0-66DE-469C-8F45-B9D00A9FEF71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751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81636" y="160861"/>
            <a:ext cx="6849990" cy="90186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0000D2"/>
                </a:solidFill>
                <a:latin typeface="+mn-lt"/>
              </a:rPr>
              <a:t>Örgütlenme-Hizmet sunumu</a:t>
            </a:r>
          </a:p>
        </p:txBody>
      </p:sp>
      <p:graphicFrame>
        <p:nvGraphicFramePr>
          <p:cNvPr id="10" name="6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8778545"/>
              </p:ext>
            </p:extLst>
          </p:nvPr>
        </p:nvGraphicFramePr>
        <p:xfrm>
          <a:off x="981636" y="1243852"/>
          <a:ext cx="10542493" cy="48722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08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9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9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97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05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427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Hizmetten yararlanan</a:t>
                      </a:r>
                    </a:p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hedeflenen</a:t>
                      </a:r>
                      <a:endParaRPr lang="tr-TR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Hizmet </a:t>
                      </a:r>
                    </a:p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sunan</a:t>
                      </a:r>
                      <a:endParaRPr lang="tr-TR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Hizmet </a:t>
                      </a:r>
                    </a:p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Türü</a:t>
                      </a:r>
                      <a:endParaRPr lang="tr-TR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Kapsamdakiler </a:t>
                      </a:r>
                      <a:endParaRPr lang="tr-TR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Performans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değerlendirmesi</a:t>
                      </a:r>
                      <a:endParaRPr lang="tr-TR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262"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Yenidoğan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Doğumevi,</a:t>
                      </a:r>
                    </a:p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Hastane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Başvuruya dayalı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Hastanede Doğum yapanlar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047"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Bebek, </a:t>
                      </a:r>
                    </a:p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Çocuk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Aile hekimi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Başvuruya dayalı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Liste kişilerine,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Negatif performans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969"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Okul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TSM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Gezici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Bağlı okullara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Pozitif performans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355"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Gebe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Aile hekimi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Başvuruya dayalı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Liste kişilerine,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Negatif performans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5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15-49 kadın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Aile hekimi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Başvuruya dayalı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Liste kişilerine,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424"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Erişkin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Aile hekimi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Başvuruya dayalı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Liste kişilerine,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720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4047"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65 + ve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Kronik  hast.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Aile hekimi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Başvuruya dayalı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Liste kişilerine,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43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Hacı adayları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TSM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Başvuruya dayalı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Müftülük listesi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5720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2850"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Genel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TSM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Başvuruya dayalı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AH Kaydı olmayan,  misafir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r-TR" sz="15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lang="tr-TR" sz="15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1A11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CB50-261D-44AC-90E3-9B5BAC594317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FED8-3E6F-4CF1-B05A-13FDF3C27961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10465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613" y="434538"/>
            <a:ext cx="7543800" cy="108806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2C31F8"/>
                </a:solidFill>
                <a:latin typeface="+mn-lt"/>
              </a:rPr>
              <a:t>Lojistik sağlama</a:t>
            </a:r>
            <a:br>
              <a:rPr lang="tr-TR" b="1" dirty="0">
                <a:solidFill>
                  <a:srgbClr val="2C31F8"/>
                </a:solidFill>
                <a:latin typeface="+mn-lt"/>
              </a:rPr>
            </a:br>
            <a:endParaRPr lang="tr-TR" b="1" dirty="0">
              <a:solidFill>
                <a:srgbClr val="2C31F8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25687" y="3246432"/>
            <a:ext cx="7543800" cy="30175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tr-TR" sz="3000" dirty="0"/>
          </a:p>
          <a:p>
            <a:pPr marL="0" indent="0" algn="ctr">
              <a:buNone/>
            </a:pPr>
            <a:endParaRPr lang="tr-TR" sz="3000" dirty="0"/>
          </a:p>
          <a:p>
            <a:pPr marL="0" indent="0" algn="ctr">
              <a:buNone/>
            </a:pPr>
            <a:endParaRPr lang="tr-TR" sz="3000" dirty="0"/>
          </a:p>
          <a:p>
            <a:pPr marL="0" indent="0" algn="ctr">
              <a:buNone/>
            </a:pPr>
            <a:endParaRPr lang="tr-TR" sz="3000" dirty="0"/>
          </a:p>
          <a:p>
            <a:pPr marL="0" indent="0" algn="ctr">
              <a:buNone/>
            </a:pPr>
            <a:endParaRPr lang="tr-TR" sz="3000" dirty="0"/>
          </a:p>
          <a:p>
            <a:pPr marL="0" indent="0" algn="ctr">
              <a:buNone/>
            </a:pPr>
            <a:endParaRPr lang="tr-TR" sz="3000" dirty="0"/>
          </a:p>
          <a:p>
            <a:pPr marL="0" indent="0" algn="ctr">
              <a:buNone/>
            </a:pPr>
            <a:r>
              <a:rPr lang="tr-TR" sz="3000" b="1" dirty="0">
                <a:solidFill>
                  <a:srgbClr val="0070C0"/>
                </a:solidFill>
              </a:rPr>
              <a:t>Aşı üretimi </a:t>
            </a:r>
            <a:r>
              <a:rPr lang="tr-TR" sz="3000" b="1" dirty="0" err="1">
                <a:solidFill>
                  <a:srgbClr val="FF0000"/>
                </a:solidFill>
              </a:rPr>
              <a:t>Vs</a:t>
            </a:r>
            <a:r>
              <a:rPr lang="tr-TR" sz="3000" b="1" dirty="0">
                <a:solidFill>
                  <a:srgbClr val="FF0000"/>
                </a:solidFill>
              </a:rPr>
              <a:t> </a:t>
            </a:r>
            <a:r>
              <a:rPr lang="tr-TR" sz="3000" b="1" dirty="0">
                <a:solidFill>
                  <a:srgbClr val="0070C0"/>
                </a:solidFill>
              </a:rPr>
              <a:t>Aşı ithali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59136" y="1926873"/>
            <a:ext cx="2919471" cy="3540224"/>
          </a:xfrm>
          <a:prstGeom prst="rect">
            <a:avLst/>
          </a:prstGeom>
          <a:ln w="38100" cap="sq">
            <a:solidFill>
              <a:srgbClr val="0000D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53190" y="1117428"/>
            <a:ext cx="4215653" cy="270355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14660" y="3383927"/>
            <a:ext cx="4491400" cy="2239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A36E-5FFF-4390-9C62-8CE80C045C1D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525466" y="1347540"/>
            <a:ext cx="1048553" cy="6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99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2C31F8"/>
                </a:solidFill>
                <a:latin typeface="+mn-lt"/>
              </a:rPr>
              <a:t>Güdülenme</a:t>
            </a:r>
            <a:br>
              <a:rPr lang="tr-TR" b="1" dirty="0">
                <a:solidFill>
                  <a:srgbClr val="2C31F8"/>
                </a:solidFill>
                <a:latin typeface="+mn-lt"/>
              </a:rPr>
            </a:br>
            <a:endParaRPr lang="tr-TR" b="1" dirty="0">
              <a:solidFill>
                <a:srgbClr val="2C31F8"/>
              </a:solidFill>
              <a:latin typeface="+mn-lt"/>
            </a:endParaRPr>
          </a:p>
        </p:txBody>
      </p:sp>
      <p:pic>
        <p:nvPicPr>
          <p:cNvPr id="7170" name="Picture 2" descr="grip aÅÄ±sÄ± ithali 2009 recep akdaÄ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57609"/>
            <a:ext cx="8061551" cy="292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947603" y="5222137"/>
            <a:ext cx="836070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25" dirty="0"/>
              <a:t>https://www.google.com.tr/search?biw=1242&amp;bih=557&amp;tbm=isch&amp;sa=1&amp;ei=vDfNWsPuIM-tgAbb9o3AAw&amp;q=grip+a%C5%9F%C4%B1s%C4%B1+ithali+2009+recep+akda%C4%9F&amp;oq=grip+a%C5%9F%C4%B1s%C4%B1+ithali+2009+recep+akda%C4%9F&amp;gs_l=psy-ab.3...49281.53627.0.55109.12.12.0.0.0.0.164.1432.0j11.11.0....0...1c.1.64.psy-ab..1.0.0....0.wwND2MDQ-7g#imgrc=qKlSdrHa3gSUAM: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78707" y="1957609"/>
            <a:ext cx="4964084" cy="359382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861456" y="5658503"/>
            <a:ext cx="46771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50" dirty="0">
                <a:hlinkClick r:id="rId4"/>
              </a:rPr>
              <a:t>https://www.youtube.com/watch?v=mi3Ca5YHWJ0</a:t>
            </a:r>
            <a:r>
              <a:rPr lang="tr-TR" sz="1350" dirty="0"/>
              <a:t>, 11.04.2018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9C03-781E-4798-9367-9B347D44A8AB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475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5400" b="1" dirty="0">
                <a:solidFill>
                  <a:srgbClr val="2C31F8"/>
                </a:solidFill>
              </a:rPr>
              <a:t>Aşısız kalma-aşılanmama</a:t>
            </a:r>
            <a:endParaRPr lang="tr-TR" sz="5400" b="1" dirty="0">
              <a:solidFill>
                <a:srgbClr val="2C31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B7B3-3FCA-4C00-A822-D522D4EDE01C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337781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3519156"/>
              </p:ext>
            </p:extLst>
          </p:nvPr>
        </p:nvGraphicFramePr>
        <p:xfrm>
          <a:off x="1277471" y="1640541"/>
          <a:ext cx="9935012" cy="3173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0B36-DD46-4442-AC2F-01335CCFE0FB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3909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Erişememe:</a:t>
            </a:r>
            <a:br>
              <a:rPr lang="tr-TR" b="1" dirty="0"/>
            </a:br>
            <a:r>
              <a:rPr lang="tr-TR" b="1" dirty="0">
                <a:solidFill>
                  <a:srgbClr val="0000D2"/>
                </a:solidFill>
                <a:latin typeface="+mn-lt"/>
              </a:rPr>
              <a:t>Aile hekimliği bilgi sistemine kayıt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700" b="1" dirty="0"/>
              <a:t>T.C . Kimlik Numarası edinme</a:t>
            </a:r>
          </a:p>
          <a:p>
            <a:pPr lvl="1"/>
            <a:r>
              <a:rPr lang="tr-TR" b="1" dirty="0"/>
              <a:t>Doğum kaydı</a:t>
            </a:r>
          </a:p>
          <a:p>
            <a:pPr lvl="1"/>
            <a:r>
              <a:rPr lang="tr-TR" b="1" dirty="0"/>
              <a:t>Aile hekimine kayıt</a:t>
            </a:r>
          </a:p>
          <a:p>
            <a:endParaRPr lang="tr-TR" sz="2700" b="1" dirty="0"/>
          </a:p>
          <a:p>
            <a:endParaRPr lang="tr-TR" sz="2700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D2"/>
                </a:solidFill>
              </a:rPr>
              <a:t>Hastane dışında doğum</a:t>
            </a:r>
          </a:p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D2"/>
                </a:solidFill>
              </a:rPr>
              <a:t>Mevsimlik tarım işçileri</a:t>
            </a:r>
          </a:p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FF0000"/>
                </a:solidFill>
              </a:rPr>
              <a:t>Sığınmacıların doğan çocukları</a:t>
            </a:r>
          </a:p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FF0000"/>
                </a:solidFill>
              </a:rPr>
              <a:t>«Uyumsuz aile»</a:t>
            </a:r>
          </a:p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400" b="1" dirty="0"/>
              <a:t>Yer değiştirme</a:t>
            </a:r>
          </a:p>
          <a:p>
            <a:endParaRPr lang="tr-TR" sz="2700" b="1" dirty="0">
              <a:solidFill>
                <a:srgbClr val="FF0000"/>
              </a:solidFill>
            </a:endParaRPr>
          </a:p>
          <a:p>
            <a:endParaRPr lang="tr-TR" sz="2700" b="1" dirty="0">
              <a:solidFill>
                <a:srgbClr val="0000D2"/>
              </a:solidFill>
            </a:endParaRPr>
          </a:p>
          <a:p>
            <a:endParaRPr lang="tr-TR" sz="2700" b="1" dirty="0">
              <a:solidFill>
                <a:srgbClr val="0000D2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44D2-D9C5-4428-82C9-35BCD4E6872A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Metin kutusu 7"/>
          <p:cNvSpPr txBox="1"/>
          <p:nvPr/>
        </p:nvSpPr>
        <p:spPr>
          <a:xfrm>
            <a:off x="2814919" y="5022476"/>
            <a:ext cx="5980933" cy="6001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3300" b="1" dirty="0">
                <a:solidFill>
                  <a:srgbClr val="0000D2"/>
                </a:solidFill>
              </a:rPr>
              <a:t>HİZMETLER BAŞVURUYA DAYALI !</a:t>
            </a:r>
          </a:p>
        </p:txBody>
      </p:sp>
    </p:spTree>
    <p:extLst>
      <p:ext uri="{BB962C8B-B14F-4D97-AF65-F5344CB8AC3E}">
        <p14:creationId xmlns:p14="http://schemas.microsoft.com/office/powerpoint/2010/main" xmlns="" val="3007579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88BE-2D6B-4056-B026-5EAD180176B1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296" y="295834"/>
            <a:ext cx="10453822" cy="558677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4007" y="5721051"/>
            <a:ext cx="3182126" cy="286454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9366997" y="1063506"/>
            <a:ext cx="969136" cy="4080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xmlns="" val="12043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solidFill>
                  <a:srgbClr val="2C31F8"/>
                </a:solidFill>
              </a:rPr>
              <a:t>Türkiye’de Bağışıklama Hizmetleri</a:t>
            </a: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4800" b="1" dirty="0"/>
              <a:t>Aşılanmama-Aşılamama-Aşılatmama</a:t>
            </a:r>
            <a:endParaRPr lang="tr-TR" sz="4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tr-TR" b="1" cap="none" dirty="0" err="1">
                <a:solidFill>
                  <a:srgbClr val="2C31F8"/>
                </a:solidFill>
              </a:rPr>
              <a:t>Prof.Dr.Muzaffer</a:t>
            </a:r>
            <a:r>
              <a:rPr lang="tr-TR" b="1" cap="none" dirty="0">
                <a:solidFill>
                  <a:srgbClr val="2C31F8"/>
                </a:solidFill>
              </a:rPr>
              <a:t> Eskiocak</a:t>
            </a:r>
          </a:p>
          <a:p>
            <a:pPr algn="ctr"/>
            <a:r>
              <a:rPr lang="tr-TR" b="1" cap="none" dirty="0">
                <a:solidFill>
                  <a:srgbClr val="2C31F8"/>
                </a:solidFill>
              </a:rPr>
              <a:t>Trakya </a:t>
            </a:r>
            <a:r>
              <a:rPr lang="tr-TR" b="1" cap="none" dirty="0" err="1">
                <a:solidFill>
                  <a:srgbClr val="2C31F8"/>
                </a:solidFill>
              </a:rPr>
              <a:t>Üni</a:t>
            </a:r>
            <a:r>
              <a:rPr lang="tr-TR" b="1" cap="none" dirty="0">
                <a:solidFill>
                  <a:srgbClr val="2C31F8"/>
                </a:solidFill>
              </a:rPr>
              <a:t>. Tıp Fak.</a:t>
            </a:r>
          </a:p>
          <a:p>
            <a:pPr algn="ctr"/>
            <a:r>
              <a:rPr lang="tr-TR" b="1" cap="none" dirty="0">
                <a:solidFill>
                  <a:srgbClr val="2C31F8"/>
                </a:solidFill>
              </a:rPr>
              <a:t>Halk Sağlığı Uzmanı</a:t>
            </a:r>
          </a:p>
          <a:p>
            <a:pPr algn="ctr"/>
            <a:endParaRPr lang="tr-TR" b="1" cap="none" dirty="0">
              <a:solidFill>
                <a:srgbClr val="2C31F8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AD6-CE1D-4E32-A5EB-1DB531055616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0420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6"/>
          <p:cNvSpPr>
            <a:spLocks noGrp="1"/>
          </p:cNvSpPr>
          <p:nvPr>
            <p:ph type="title"/>
          </p:nvPr>
        </p:nvSpPr>
        <p:spPr>
          <a:xfrm>
            <a:off x="551329" y="3068961"/>
            <a:ext cx="10661154" cy="1362075"/>
          </a:xfrm>
        </p:spPr>
        <p:txBody>
          <a:bodyPr>
            <a:noAutofit/>
          </a:bodyPr>
          <a:lstStyle/>
          <a:p>
            <a:pPr algn="r"/>
            <a:r>
              <a:rPr lang="tr-TR" sz="4000" b="1" dirty="0">
                <a:solidFill>
                  <a:srgbClr val="2C31F8"/>
                </a:solidFill>
                <a:latin typeface="+mn-lt"/>
              </a:rPr>
              <a:t>Bağışıklama Hizmetlerinde </a:t>
            </a:r>
            <a:br>
              <a:rPr lang="tr-TR" sz="4000" b="1" dirty="0">
                <a:solidFill>
                  <a:srgbClr val="2C31F8"/>
                </a:solidFill>
                <a:latin typeface="+mn-lt"/>
              </a:rPr>
            </a:br>
            <a:r>
              <a:rPr lang="tr-TR" sz="4000" b="1" dirty="0">
                <a:solidFill>
                  <a:srgbClr val="C00000"/>
                </a:solidFill>
                <a:latin typeface="+mn-lt"/>
              </a:rPr>
              <a:t>Türkiye Nüfus ve Sağlık Araştırmasına</a:t>
            </a:r>
            <a:r>
              <a:rPr lang="tr-TR" sz="4000" b="1" dirty="0">
                <a:solidFill>
                  <a:srgbClr val="2C31F8"/>
                </a:solidFill>
                <a:latin typeface="+mn-lt"/>
              </a:rPr>
              <a:t> göre Durum?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AFF8-4679-8288-DF140C24FA9D}" type="datetime1">
              <a:rPr lang="tr-TR" smtClean="0"/>
              <a:pPr/>
              <a:t>4.12.2018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CB50-261D-44AC-90E3-9B5BAC594317}" type="slidenum">
              <a:rPr lang="tr-TR" smtClean="0"/>
              <a:pPr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69103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0000D2"/>
                </a:solidFill>
                <a:latin typeface="+mn-lt"/>
              </a:rPr>
              <a:t>Türkiye Nüfus ve Sağlık Araştırması  ve Sağlık Bakanlığına göre belli aşıları almış olan 15-26 aylık çocuklar (%)</a:t>
            </a: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  <p:extLst/>
          </p:nvPr>
        </p:nvGraphicFramePr>
        <p:xfrm>
          <a:off x="2279576" y="1772817"/>
          <a:ext cx="7632850" cy="331236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526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6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6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6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65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5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Gösterge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/>
                        <a:t>2003</a:t>
                      </a:r>
                      <a:endParaRPr lang="tr-TR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/>
                        <a:t>2008</a:t>
                      </a:r>
                      <a:endParaRPr lang="tr-TR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2013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95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BCG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TNSA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/>
                        <a:t>87.7</a:t>
                      </a:r>
                      <a:endParaRPr lang="tr-TR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/>
                        <a:t>95.9</a:t>
                      </a:r>
                      <a:endParaRPr lang="tr-TR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/>
                        <a:t>94.4</a:t>
                      </a:r>
                      <a:endParaRPr lang="tr-TR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9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SB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76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96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95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95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 err="1"/>
                        <a:t>DaBT</a:t>
                      </a:r>
                      <a:r>
                        <a:rPr lang="tr-TR" sz="2100" dirty="0"/>
                        <a:t>-İPA-Hib3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TNSA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64.4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89.3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/>
                        <a:t>86.4</a:t>
                      </a:r>
                      <a:endParaRPr lang="tr-TR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51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SB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68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96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96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95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tr-TR" sz="2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Kızamık </a:t>
                      </a:r>
                      <a:br>
                        <a:rPr lang="tr-TR" sz="2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2100" dirty="0"/>
                        <a:t>1. doz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TNSA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79.4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89.3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89.8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51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SB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75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97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100" dirty="0"/>
                        <a:t>94</a:t>
                      </a:r>
                      <a:endParaRPr lang="tr-T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2721-B058-4307-861F-ED87B810AAEC}" type="datetime1">
              <a:rPr lang="tr-TR" smtClean="0"/>
              <a:pPr/>
              <a:t>4.12.2018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CB50-261D-44AC-90E3-9B5BAC594317}" type="slidenum">
              <a:rPr lang="tr-TR" smtClean="0"/>
              <a:pPr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53250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Başlık 2"/>
          <p:cNvSpPr>
            <a:spLocks noGrp="1"/>
          </p:cNvSpPr>
          <p:nvPr>
            <p:ph type="title"/>
          </p:nvPr>
        </p:nvSpPr>
        <p:spPr>
          <a:xfrm>
            <a:off x="1290918" y="661749"/>
            <a:ext cx="8417858" cy="977503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2800" b="1" dirty="0">
                <a:solidFill>
                  <a:srgbClr val="C00000"/>
                </a:solidFill>
                <a:latin typeface="+mn-lt"/>
              </a:rPr>
              <a:t>Türkiye’de Temel Özelliklere Göre </a:t>
            </a:r>
            <a:br>
              <a:rPr lang="tr-TR" altLang="tr-TR" sz="2800" b="1" dirty="0">
                <a:solidFill>
                  <a:srgbClr val="C00000"/>
                </a:solidFill>
                <a:latin typeface="+mn-lt"/>
              </a:rPr>
            </a:br>
            <a:r>
              <a:rPr lang="tr-TR" altLang="tr-TR" sz="2800" b="1" dirty="0">
                <a:solidFill>
                  <a:srgbClr val="1A1100"/>
                </a:solidFill>
                <a:latin typeface="+mn-lt"/>
              </a:rPr>
              <a:t>Aşı Olmayışta </a:t>
            </a:r>
            <a:r>
              <a:rPr lang="tr-TR" altLang="tr-TR" sz="2800" b="1" dirty="0">
                <a:solidFill>
                  <a:srgbClr val="C00000"/>
                </a:solidFill>
                <a:latin typeface="+mn-lt"/>
              </a:rPr>
              <a:t>Değişim  (TNSA 2008- 2013)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2488F-B095-4F28-BDD7-89965344E4FF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919421265"/>
              </p:ext>
            </p:extLst>
          </p:nvPr>
        </p:nvGraphicFramePr>
        <p:xfrm>
          <a:off x="1290918" y="2018640"/>
          <a:ext cx="7980360" cy="2768604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2438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6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1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Temel Özellik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2008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2013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2008-2013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Değişimi (%)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Türkiye (%)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0000CC"/>
                          </a:solidFill>
                          <a:effectLst/>
                        </a:rPr>
                        <a:t>1,6</a:t>
                      </a:r>
                      <a:endParaRPr lang="tr-TR" sz="2400" b="1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0000CC"/>
                          </a:solidFill>
                          <a:effectLst/>
                        </a:rPr>
                        <a:t>2,9</a:t>
                      </a:r>
                      <a:endParaRPr lang="tr-TR" sz="2400" b="1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0000CC"/>
                          </a:solidFill>
                          <a:effectLst/>
                        </a:rPr>
                        <a:t>81</a:t>
                      </a:r>
                      <a:endParaRPr lang="tr-TR" sz="2400" b="1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Yıllık doğum sayısı (TUIK)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1 262 333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1 291 217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Hiç aşılanmayan sayısı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20197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37445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85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FF00"/>
                          </a:solidFill>
                          <a:effectLst/>
                        </a:rPr>
                        <a:t>Cinsiyet</a:t>
                      </a:r>
                      <a:endParaRPr lang="tr-TR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6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FF00"/>
                          </a:solidFill>
                          <a:effectLst/>
                        </a:rPr>
                        <a:t>Erkek</a:t>
                      </a:r>
                      <a:endParaRPr lang="tr-TR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1,1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1,6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45,5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6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FF00"/>
                          </a:solidFill>
                          <a:effectLst/>
                        </a:rPr>
                        <a:t>Kız</a:t>
                      </a:r>
                      <a:endParaRPr lang="tr-TR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2,2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4,1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86,4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FF00"/>
                          </a:solidFill>
                          <a:effectLst/>
                        </a:rPr>
                        <a:t>Kadın/Erkek</a:t>
                      </a:r>
                      <a:endParaRPr lang="tr-TR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2,00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2,56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28,1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3058" name="Metin kutusu 4"/>
          <p:cNvSpPr txBox="1">
            <a:spLocks noChangeArrowheads="1"/>
          </p:cNvSpPr>
          <p:nvPr/>
        </p:nvSpPr>
        <p:spPr bwMode="auto">
          <a:xfrm>
            <a:off x="1196788" y="5054880"/>
            <a:ext cx="80744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altLang="tr-TR" b="1" dirty="0">
                <a:solidFill>
                  <a:srgbClr val="000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Kız çocuklarda aşılanmamada artış son 5 yıl için %% 86,4 ile erkelere göre (% 45,5) yaklaşık 2 kat artmıştır. </a:t>
            </a:r>
          </a:p>
          <a:p>
            <a:endParaRPr lang="tr-TR" altLang="tr-TR" b="1" dirty="0">
              <a:solidFill>
                <a:srgbClr val="0000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altLang="tr-TR" b="1" dirty="0">
              <a:solidFill>
                <a:srgbClr val="0000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4ECC-0048-4BBB-AA9F-39886BC2CB0E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098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2" name="Başlık 2"/>
          <p:cNvSpPr>
            <a:spLocks noGrp="1"/>
          </p:cNvSpPr>
          <p:nvPr>
            <p:ph type="title"/>
          </p:nvPr>
        </p:nvSpPr>
        <p:spPr>
          <a:xfrm>
            <a:off x="2340806" y="757292"/>
            <a:ext cx="7200900" cy="977503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2800" b="1" dirty="0">
                <a:solidFill>
                  <a:srgbClr val="0000CC"/>
                </a:solidFill>
                <a:latin typeface="+mn-lt"/>
              </a:rPr>
              <a:t>Türkiye’de Temel Özelliklere Göre </a:t>
            </a:r>
            <a:br>
              <a:rPr lang="tr-TR" altLang="tr-TR" sz="2800" b="1" dirty="0">
                <a:solidFill>
                  <a:srgbClr val="0000CC"/>
                </a:solidFill>
                <a:latin typeface="+mn-lt"/>
              </a:rPr>
            </a:b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Aşı Olmayışta </a:t>
            </a:r>
            <a:r>
              <a:rPr lang="tr-TR" altLang="tr-TR" sz="2800" b="1" dirty="0">
                <a:solidFill>
                  <a:srgbClr val="0000CC"/>
                </a:solidFill>
                <a:latin typeface="+mn-lt"/>
              </a:rPr>
              <a:t>Değişim  (TNSA 2008- 2013)</a:t>
            </a:r>
            <a:br>
              <a:rPr lang="tr-TR" altLang="tr-TR" sz="2800" b="1" dirty="0">
                <a:solidFill>
                  <a:srgbClr val="0000CC"/>
                </a:solidFill>
                <a:latin typeface="+mn-lt"/>
              </a:rPr>
            </a:br>
            <a:endParaRPr lang="tr-TR" altLang="tr-TR" sz="2800" b="1" dirty="0">
              <a:solidFill>
                <a:srgbClr val="0000CC"/>
              </a:solidFill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6951689"/>
              </p:ext>
            </p:extLst>
          </p:nvPr>
        </p:nvGraphicFramePr>
        <p:xfrm>
          <a:off x="1425390" y="1784726"/>
          <a:ext cx="7652288" cy="305562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913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3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3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3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9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Temel Özellik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2008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2013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2008-2013 Değişimi (%)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Doğum Sırası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endParaRPr lang="tr-TR" sz="2800" dirty="0">
                        <a:effectLst/>
                        <a:latin typeface="Calibri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endParaRPr lang="tr-TR" sz="2800" dirty="0">
                        <a:effectLst/>
                        <a:latin typeface="Calibri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5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1,1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1,2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9,1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5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 ve 3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1,2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66,7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5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FF00"/>
                          </a:solidFill>
                          <a:effectLst/>
                        </a:rPr>
                        <a:t>4 ve 5</a:t>
                      </a:r>
                      <a:endParaRPr lang="tr-TR" sz="3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0000CC"/>
                          </a:solidFill>
                          <a:effectLst/>
                        </a:rPr>
                        <a:t>3,4</a:t>
                      </a:r>
                      <a:endParaRPr lang="tr-TR" sz="3200" b="1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0000CC"/>
                          </a:solidFill>
                          <a:effectLst/>
                        </a:rPr>
                        <a:t>9,4</a:t>
                      </a:r>
                      <a:endParaRPr lang="tr-TR" sz="3200" b="1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0000CC"/>
                          </a:solidFill>
                          <a:effectLst/>
                        </a:rPr>
                        <a:t>176,5</a:t>
                      </a:r>
                      <a:endParaRPr lang="tr-TR" sz="3200" b="1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5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6+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4,9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7,1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44,9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4 ve 5/1 çocuk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3,09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7,83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153,4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6+ çocuk/ 1 çocuk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2,83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4,70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65,9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40" marR="5144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4083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BEA17D-9184-43E8-9F23-A138C9EFE2A0}" type="slidenum">
              <a:rPr lang="tr-TR" altLang="tr-TR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tr-TR" altLang="tr-TR">
              <a:latin typeface="Garamond" panose="02020404030301010803" pitchFamily="18" charset="0"/>
            </a:endParaRPr>
          </a:p>
        </p:txBody>
      </p:sp>
      <p:sp>
        <p:nvSpPr>
          <p:cNvPr id="44081" name="Metin kutusu 4"/>
          <p:cNvSpPr txBox="1">
            <a:spLocks noChangeArrowheads="1"/>
          </p:cNvSpPr>
          <p:nvPr/>
        </p:nvSpPr>
        <p:spPr bwMode="auto">
          <a:xfrm>
            <a:off x="1425390" y="4890277"/>
            <a:ext cx="79473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Doğurganlığın</a:t>
            </a:r>
            <a:r>
              <a:rPr lang="tr-TR" alt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teşvik edildiği bu dönemde 4-5 çocuklu ailelerin çocuklarının </a:t>
            </a:r>
          </a:p>
          <a:p>
            <a:pPr eaLnBrk="1" hangingPunct="1"/>
            <a:r>
              <a:rPr lang="tr-TR" alt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aşılanmamasında artış bir çocuklulara göre % 153,4; 2-3 çocuklulara göre % 65,9’dur. 2008-2013 döneminde hiç aşı olmamışların sıklığında artış 4-5 çocuklu ailelerin çocukları için % 176’5 oldu.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888-C86B-41A3-8774-26260C7D8ECF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999281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49" name="Başlık 2"/>
          <p:cNvSpPr>
            <a:spLocks noGrp="1"/>
          </p:cNvSpPr>
          <p:nvPr>
            <p:ph type="title"/>
          </p:nvPr>
        </p:nvSpPr>
        <p:spPr>
          <a:xfrm>
            <a:off x="2445124" y="566555"/>
            <a:ext cx="7200900" cy="977503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2800" b="1" dirty="0">
                <a:solidFill>
                  <a:srgbClr val="0000CC"/>
                </a:solidFill>
                <a:latin typeface="+mn-lt"/>
              </a:rPr>
              <a:t>Türkiye’de Temel Özelliklere Göre </a:t>
            </a:r>
            <a:br>
              <a:rPr lang="tr-TR" altLang="tr-TR" sz="2800" b="1" dirty="0">
                <a:solidFill>
                  <a:srgbClr val="0000CC"/>
                </a:solidFill>
                <a:latin typeface="+mn-lt"/>
              </a:rPr>
            </a:b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Aşı Olmayışta </a:t>
            </a:r>
            <a:r>
              <a:rPr lang="tr-TR" altLang="tr-TR" sz="2800" b="1" dirty="0">
                <a:solidFill>
                  <a:srgbClr val="0000CC"/>
                </a:solidFill>
                <a:latin typeface="+mn-lt"/>
              </a:rPr>
              <a:t>Değişim  (TNSA 2008- 2013)</a:t>
            </a:r>
            <a:br>
              <a:rPr lang="tr-TR" altLang="tr-TR" sz="2800" b="1" dirty="0">
                <a:solidFill>
                  <a:srgbClr val="0000CC"/>
                </a:solidFill>
                <a:latin typeface="+mn-lt"/>
              </a:rPr>
            </a:br>
            <a:endParaRPr lang="tr-TR" altLang="tr-TR" sz="2800" b="1" dirty="0">
              <a:solidFill>
                <a:srgbClr val="0000CC"/>
              </a:solidFill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527061"/>
              </p:ext>
            </p:extLst>
          </p:nvPr>
        </p:nvGraphicFramePr>
        <p:xfrm>
          <a:off x="1304365" y="1787786"/>
          <a:ext cx="8341661" cy="2434355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2403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7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54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54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9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Temel Özellik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2008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2013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2008-2013 Değişimi (%)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Eğitim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tr-TR" sz="2000" dirty="0">
                        <a:effectLst/>
                        <a:latin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tr-TR" sz="2000" dirty="0">
                        <a:effectLst/>
                        <a:latin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4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Eğitim yok/ilk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CC"/>
                          </a:solidFill>
                          <a:effectLst/>
                        </a:rPr>
                        <a:t>3,2</a:t>
                      </a:r>
                      <a:endParaRPr lang="tr-TR" sz="28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CC"/>
                          </a:solidFill>
                          <a:effectLst/>
                        </a:rPr>
                        <a:t>9,2</a:t>
                      </a:r>
                      <a:endParaRPr lang="tr-TR" sz="28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CC"/>
                          </a:solidFill>
                          <a:effectLst/>
                        </a:rPr>
                        <a:t>187,5</a:t>
                      </a:r>
                      <a:endParaRPr lang="tr-TR" sz="28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6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İlk. birinci kademe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1,8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2,4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33,3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6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İlk. İkinci kademe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0,8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1,1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37,5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6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Lise ve üzeri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0,2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0,2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0,0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8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D2"/>
                          </a:solidFill>
                          <a:effectLst/>
                        </a:rPr>
                        <a:t>Eğitimi Yok/Lise ve üzeri</a:t>
                      </a:r>
                      <a:endParaRPr lang="tr-TR" sz="2000" b="1" dirty="0">
                        <a:solidFill>
                          <a:srgbClr val="0000D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D2"/>
                          </a:solidFill>
                          <a:effectLst/>
                        </a:rPr>
                        <a:t>16</a:t>
                      </a:r>
                      <a:endParaRPr lang="tr-TR" sz="2000" b="1" dirty="0">
                        <a:solidFill>
                          <a:srgbClr val="0000D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D2"/>
                          </a:solidFill>
                          <a:effectLst/>
                        </a:rPr>
                        <a:t>46</a:t>
                      </a:r>
                      <a:endParaRPr lang="tr-TR" sz="2000" b="1" dirty="0">
                        <a:solidFill>
                          <a:srgbClr val="0000D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D2"/>
                          </a:solidFill>
                          <a:effectLst/>
                        </a:rPr>
                        <a:t>187,5</a:t>
                      </a:r>
                      <a:endParaRPr lang="tr-TR" sz="2000" b="1" dirty="0">
                        <a:solidFill>
                          <a:srgbClr val="0000D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7150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3C4DE7-21EB-48DE-9C64-82E201CC0C39}" type="slidenum">
              <a:rPr lang="tr-TR" altLang="tr-TR" smtClean="0">
                <a:latin typeface="Garamond" panose="020204040303010108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tr-TR" altLang="tr-TR">
              <a:latin typeface="Garamond" panose="02020404030301010803" pitchFamily="18" charset="0"/>
            </a:endParaRPr>
          </a:p>
        </p:txBody>
      </p:sp>
      <p:sp>
        <p:nvSpPr>
          <p:cNvPr id="47148" name="Dikdörtgen 5"/>
          <p:cNvSpPr>
            <a:spLocks noChangeArrowheads="1"/>
          </p:cNvSpPr>
          <p:nvPr/>
        </p:nvSpPr>
        <p:spPr bwMode="auto">
          <a:xfrm>
            <a:off x="1398494" y="4465870"/>
            <a:ext cx="8441923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750"/>
              </a:spcAft>
            </a:pPr>
            <a:r>
              <a:rPr lang="tr-TR" alt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Hiç aşılanmamışların sıklığında artış en çok </a:t>
            </a:r>
            <a:r>
              <a:rPr lang="tr-TR" alt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ilkokulu bitirmemiş/ eğitimi olmayan</a:t>
            </a:r>
            <a:r>
              <a:rPr lang="tr-TR" alt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kesimdedir(% 187,5).  Lise ve üzeri eğitim almışlar ile eğitimi olmayanlar arasındaki eşitsizlik % 187,5 artmıştır. Hiç aşılanmamış olma neredeyse tümüyle Lise ve üzeri eğitim almamışların sorunu gibi görünmektedir.</a:t>
            </a:r>
            <a:endParaRPr lang="tr-TR" altLang="tr-T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D6A4-2F07-4FA2-A85C-97AABE964B35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707092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2324100" y="841100"/>
            <a:ext cx="7886700" cy="9941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2800" b="1" dirty="0">
                <a:latin typeface="+mn-lt"/>
              </a:rPr>
              <a:t>Türkiye’de Temel Özelliklere Göre </a:t>
            </a:r>
            <a:br>
              <a:rPr lang="tr-TR" sz="2800" b="1" dirty="0">
                <a:latin typeface="+mn-lt"/>
              </a:rPr>
            </a:br>
            <a:r>
              <a:rPr lang="tr-TR" sz="2800" b="1" dirty="0">
                <a:solidFill>
                  <a:srgbClr val="FF0000"/>
                </a:solidFill>
                <a:latin typeface="+mn-lt"/>
              </a:rPr>
              <a:t>Aşı Olmayışta </a:t>
            </a:r>
            <a:r>
              <a:rPr lang="tr-TR" sz="2800" b="1" dirty="0">
                <a:latin typeface="+mn-lt"/>
              </a:rPr>
              <a:t>Değişim  (TNSA 2008- 2013)</a:t>
            </a:r>
            <a:br>
              <a:rPr lang="tr-TR" sz="2800" b="1" dirty="0">
                <a:latin typeface="+mn-lt"/>
              </a:rPr>
            </a:br>
            <a:endParaRPr lang="tr-TR" sz="2800" b="1" dirty="0"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5070988"/>
              </p:ext>
            </p:extLst>
          </p:nvPr>
        </p:nvGraphicFramePr>
        <p:xfrm>
          <a:off x="1317813" y="1835271"/>
          <a:ext cx="8594614" cy="3130783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2481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6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86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86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4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Temel Özellik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2008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2013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2008-2013 Değişimi (%)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Hane halkı refah düzeyi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En düşük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3,8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4,1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7,9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Düşük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2,1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3,5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66,7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Orta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0,6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4,6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666,7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Yüksek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0,5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0,9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80,0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En Yüksek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0,7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-100,0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D2"/>
                          </a:solidFill>
                          <a:effectLst/>
                        </a:rPr>
                        <a:t>En Düşük/Yüksek</a:t>
                      </a:r>
                      <a:endParaRPr lang="tr-TR" sz="2800" b="1" dirty="0">
                        <a:solidFill>
                          <a:srgbClr val="0000D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D2"/>
                          </a:solidFill>
                          <a:effectLst/>
                        </a:rPr>
                        <a:t>7,6</a:t>
                      </a:r>
                      <a:endParaRPr lang="tr-TR" sz="2800" b="1" dirty="0">
                        <a:solidFill>
                          <a:srgbClr val="0000D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D2"/>
                          </a:solidFill>
                          <a:effectLst/>
                        </a:rPr>
                        <a:t>4,56</a:t>
                      </a:r>
                      <a:endParaRPr lang="tr-TR" sz="2800" b="1" dirty="0">
                        <a:solidFill>
                          <a:srgbClr val="0000D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D2"/>
                          </a:solidFill>
                          <a:effectLst/>
                        </a:rPr>
                        <a:t>-40,1</a:t>
                      </a:r>
                      <a:endParaRPr lang="tr-TR" sz="2800" b="1" dirty="0">
                        <a:solidFill>
                          <a:srgbClr val="0000D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E129-00A2-4802-86D6-4ACD72CB8DEA}" type="datetime1">
              <a:rPr lang="tr-TR" smtClean="0"/>
              <a:pPr/>
              <a:t>4.12.2018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CB50-261D-44AC-90E3-9B5BAC594317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81969" name="Dikdörtgen 4"/>
          <p:cNvSpPr>
            <a:spLocks noChangeArrowheads="1"/>
          </p:cNvSpPr>
          <p:nvPr/>
        </p:nvSpPr>
        <p:spPr bwMode="auto">
          <a:xfrm>
            <a:off x="1317813" y="5188930"/>
            <a:ext cx="8594612" cy="104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750"/>
              </a:spcAft>
            </a:pPr>
            <a:r>
              <a:rPr lang="tr-TR" alt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Hiç aşılanmamışların sıklığında artış en çok </a:t>
            </a:r>
            <a:r>
              <a:rPr lang="tr-TR" alt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hanehalkı refah düzeyi</a:t>
            </a:r>
            <a:r>
              <a:rPr lang="tr-TR" alt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orta olarak sınıflanan kesimde (% 666,7), azalma ise en varsıl kesimde (-%100) olmuştur. Hiç aşılanmamış olma neredeyse tümüyle varsıl olmayanların sorunu gibi görünmektedir.</a:t>
            </a:r>
            <a:endParaRPr lang="tr-TR" altLang="tr-T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113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tr-TR" b="1" dirty="0"/>
              <a:t>Aşı ile önlenebilir hastalıklarda durum- Kızamık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F6BF-45BF-429B-A05E-3DC2E043F112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0587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BD95-B0F9-4B8C-A6F2-06FF27251A1D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71693" y="1018615"/>
            <a:ext cx="7344013" cy="4256722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371691" y="5211713"/>
            <a:ext cx="43258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50" dirty="0">
                <a:hlinkClick r:id="rId3"/>
              </a:rPr>
              <a:t>http://data.euro.who.int/cisid/?</a:t>
            </a:r>
            <a:r>
              <a:rPr lang="tr-TR" sz="1350" dirty="0" err="1">
                <a:hlinkClick r:id="rId3"/>
              </a:rPr>
              <a:t>TabID</a:t>
            </a:r>
            <a:r>
              <a:rPr lang="tr-TR" sz="1350" dirty="0">
                <a:hlinkClick r:id="rId3"/>
              </a:rPr>
              <a:t>=471335</a:t>
            </a:r>
            <a:r>
              <a:rPr lang="tr-TR" sz="1350" dirty="0"/>
              <a:t>, 01.11.2018</a:t>
            </a:r>
          </a:p>
        </p:txBody>
      </p:sp>
    </p:spTree>
    <p:extLst>
      <p:ext uri="{BB962C8B-B14F-4D97-AF65-F5344CB8AC3E}">
        <p14:creationId xmlns:p14="http://schemas.microsoft.com/office/powerpoint/2010/main" xmlns="" val="1680127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Unvan 1"/>
          <p:cNvSpPr>
            <a:spLocks noGrp="1"/>
          </p:cNvSpPr>
          <p:nvPr>
            <p:ph type="title"/>
          </p:nvPr>
        </p:nvSpPr>
        <p:spPr>
          <a:xfrm>
            <a:off x="1734671" y="552407"/>
            <a:ext cx="8316504" cy="994172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altLang="tr-TR" sz="3200" b="1" dirty="0">
                <a:solidFill>
                  <a:srgbClr val="0000D2"/>
                </a:solidFill>
              </a:rPr>
              <a:t>Türkiye’de Kızamık Salgınının </a:t>
            </a:r>
            <a:br>
              <a:rPr lang="tr-TR" altLang="tr-TR" sz="3200" b="1" dirty="0">
                <a:solidFill>
                  <a:srgbClr val="0000D2"/>
                </a:solidFill>
              </a:rPr>
            </a:br>
            <a:r>
              <a:rPr lang="tr-TR" altLang="tr-TR" sz="3200" b="1" dirty="0">
                <a:solidFill>
                  <a:srgbClr val="0000D2"/>
                </a:solidFill>
              </a:rPr>
              <a:t>Aşılanma Durumunun 2013 ve 2015’teki Dağılımı</a:t>
            </a:r>
            <a:endParaRPr lang="tr-TR" altLang="tr-TR" sz="3200" dirty="0">
              <a:solidFill>
                <a:srgbClr val="0000D2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4592"/>
              </p:ext>
            </p:extLst>
          </p:nvPr>
        </p:nvGraphicFramePr>
        <p:xfrm>
          <a:off x="1210234" y="1767709"/>
          <a:ext cx="9412942" cy="4256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FEC873C-48C6-489C-9A6D-204E6751D121}" type="slidenum">
              <a:rPr lang="en-US" altLang="tr-TR">
                <a:latin typeface="Garamond" pitchFamily="18" charset="0"/>
              </a:rPr>
              <a:pPr/>
              <a:t>28</a:t>
            </a:fld>
            <a:endParaRPr lang="en-US" altLang="tr-TR">
              <a:latin typeface="Garamond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2A6B-7C66-418D-ACB7-2D0521539A06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3806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3718" y="286603"/>
            <a:ext cx="10797988" cy="1450757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0000D2"/>
                </a:solidFill>
              </a:rPr>
              <a:t>Türkiye 2017 Kızamık Bildirimlerinin Aşılanma Durumları, CISID</a:t>
            </a:r>
            <a:endParaRPr lang="tr-TR" sz="7200" b="1" dirty="0">
              <a:solidFill>
                <a:srgbClr val="0000D2"/>
              </a:solidFill>
            </a:endParaRPr>
          </a:p>
        </p:txBody>
      </p:sp>
      <p:graphicFrame>
        <p:nvGraphicFramePr>
          <p:cNvPr id="9" name="2 Grafik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749459"/>
              </p:ext>
            </p:extLst>
          </p:nvPr>
        </p:nvGraphicFramePr>
        <p:xfrm>
          <a:off x="1532965" y="1773239"/>
          <a:ext cx="9049869" cy="379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2 Alt Başlık"/>
          <p:cNvSpPr txBox="1">
            <a:spLocks/>
          </p:cNvSpPr>
          <p:nvPr/>
        </p:nvSpPr>
        <p:spPr>
          <a:xfrm>
            <a:off x="2963256" y="5921763"/>
            <a:ext cx="6268661" cy="4286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defTabSz="685800">
              <a:spcBef>
                <a:spcPct val="20000"/>
              </a:spcBef>
              <a:defRPr/>
            </a:pPr>
            <a:r>
              <a:rPr lang="tr-TR" sz="1500" dirty="0">
                <a:solidFill>
                  <a:prstClr val="black"/>
                </a:solidFill>
              </a:rPr>
              <a:t>Kaynak :http://data.</a:t>
            </a:r>
            <a:r>
              <a:rPr lang="tr-TR" sz="1500" dirty="0" err="1">
                <a:solidFill>
                  <a:prstClr val="black"/>
                </a:solidFill>
              </a:rPr>
              <a:t>euro</a:t>
            </a:r>
            <a:r>
              <a:rPr lang="tr-TR" sz="1500" dirty="0">
                <a:solidFill>
                  <a:prstClr val="black"/>
                </a:solidFill>
              </a:rPr>
              <a:t>.</a:t>
            </a:r>
            <a:r>
              <a:rPr lang="tr-TR" sz="1500" dirty="0" err="1">
                <a:solidFill>
                  <a:prstClr val="black"/>
                </a:solidFill>
              </a:rPr>
              <a:t>who</a:t>
            </a:r>
            <a:r>
              <a:rPr lang="tr-TR" sz="1500" dirty="0">
                <a:solidFill>
                  <a:prstClr val="black"/>
                </a:solidFill>
              </a:rPr>
              <a:t>.</a:t>
            </a:r>
            <a:r>
              <a:rPr lang="tr-TR" sz="1500" dirty="0" err="1">
                <a:solidFill>
                  <a:prstClr val="black"/>
                </a:solidFill>
              </a:rPr>
              <a:t>int</a:t>
            </a:r>
            <a:r>
              <a:rPr lang="tr-TR" sz="1500" dirty="0">
                <a:solidFill>
                  <a:prstClr val="black"/>
                </a:solidFill>
              </a:rPr>
              <a:t>/</a:t>
            </a:r>
            <a:r>
              <a:rPr lang="tr-TR" sz="1500" dirty="0" err="1">
                <a:solidFill>
                  <a:prstClr val="black"/>
                </a:solidFill>
              </a:rPr>
              <a:t>cisid</a:t>
            </a:r>
            <a:r>
              <a:rPr lang="tr-TR" sz="1500" dirty="0">
                <a:solidFill>
                  <a:prstClr val="black"/>
                </a:solidFill>
              </a:rPr>
              <a:t>/</a:t>
            </a:r>
            <a:r>
              <a:rPr lang="tr-TR" sz="1500" dirty="0" err="1">
                <a:solidFill>
                  <a:prstClr val="black"/>
                </a:solidFill>
              </a:rPr>
              <a:t>Default</a:t>
            </a:r>
            <a:r>
              <a:rPr lang="tr-TR" sz="1500" dirty="0">
                <a:solidFill>
                  <a:prstClr val="black"/>
                </a:solidFill>
              </a:rPr>
              <a:t>.</a:t>
            </a:r>
            <a:r>
              <a:rPr lang="tr-TR" sz="1500" dirty="0" err="1">
                <a:solidFill>
                  <a:prstClr val="black"/>
                </a:solidFill>
              </a:rPr>
              <a:t>aspx</a:t>
            </a:r>
            <a:r>
              <a:rPr lang="tr-TR" sz="1500" dirty="0">
                <a:solidFill>
                  <a:prstClr val="black"/>
                </a:solidFill>
              </a:rPr>
              <a:t>?</a:t>
            </a:r>
            <a:r>
              <a:rPr lang="tr-TR" sz="1500" dirty="0" err="1">
                <a:solidFill>
                  <a:prstClr val="black"/>
                </a:solidFill>
              </a:rPr>
              <a:t>TabID</a:t>
            </a:r>
            <a:r>
              <a:rPr lang="tr-TR" sz="1500" dirty="0">
                <a:solidFill>
                  <a:prstClr val="black"/>
                </a:solidFill>
              </a:rPr>
              <a:t>=471149 ,30.10.18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5D38-35DB-4D2D-9C3E-FEB9F7B0B2FF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362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083" y="1737360"/>
            <a:ext cx="10058400" cy="4023360"/>
          </a:xfrm>
        </p:spPr>
        <p:txBody>
          <a:bodyPr/>
          <a:lstStyle/>
          <a:p>
            <a:r>
              <a:rPr lang="tr-TR" b="1" dirty="0"/>
              <a:t>Türkiye’de Bağışıklama Hizmetleri: (Aşılanmama-Aşılamama-Aşılatmama)</a:t>
            </a:r>
            <a:r>
              <a:rPr lang="tr-TR" dirty="0"/>
              <a:t>   </a:t>
            </a:r>
          </a:p>
          <a:p>
            <a:r>
              <a:rPr lang="tr-TR" dirty="0"/>
              <a:t>Oturum Başkanı: Dr. Neşe ÇAĞLAYAN YILMAZ  Eskişehir Tepebaşı İlçe Sağlık Müdürlüğü</a:t>
            </a:r>
          </a:p>
          <a:p>
            <a:r>
              <a:rPr lang="tr-TR" dirty="0"/>
              <a:t>Konuşmacı: Dr. Muzaffer ESKİOCAK    Trakya Ün. Tıp Fak. Halk Sağlığı AD, </a:t>
            </a:r>
            <a:r>
              <a:rPr lang="tr-TR" dirty="0" err="1"/>
              <a:t>Prof</a:t>
            </a:r>
            <a:endParaRPr lang="tr-TR" dirty="0"/>
          </a:p>
          <a:p>
            <a:r>
              <a:rPr lang="tr-TR" dirty="0"/>
              <a:t>Konuşmacı: Dr. </a:t>
            </a:r>
            <a:r>
              <a:rPr lang="tr-TR" dirty="0" err="1"/>
              <a:t>Süda</a:t>
            </a:r>
            <a:r>
              <a:rPr lang="tr-TR" dirty="0"/>
              <a:t> TEKİN             	     Koç </a:t>
            </a:r>
            <a:r>
              <a:rPr lang="tr-TR" dirty="0" err="1"/>
              <a:t>Ün.Tıp</a:t>
            </a:r>
            <a:r>
              <a:rPr lang="tr-TR" dirty="0"/>
              <a:t> Fak. Enfeksiyon </a:t>
            </a:r>
            <a:r>
              <a:rPr lang="tr-TR" dirty="0" err="1"/>
              <a:t>Hast</a:t>
            </a:r>
            <a:r>
              <a:rPr lang="tr-TR" dirty="0"/>
              <a:t>. ve </a:t>
            </a:r>
            <a:r>
              <a:rPr lang="tr-TR" dirty="0" err="1"/>
              <a:t>Kl</a:t>
            </a:r>
            <a:r>
              <a:rPr lang="tr-TR" dirty="0"/>
              <a:t>. </a:t>
            </a:r>
            <a:r>
              <a:rPr lang="tr-TR" dirty="0" err="1"/>
              <a:t>Mikr</a:t>
            </a:r>
            <a:r>
              <a:rPr lang="tr-TR" dirty="0"/>
              <a:t>. Doç.</a:t>
            </a:r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9432220" y="1747214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 Salon A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161C-CF3D-4F34-A133-8DA774CE0BC3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35969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0000D2"/>
                </a:solidFill>
              </a:rPr>
              <a:t>Türkiye 2017 Kızamık Vakalarının Dağılımı, CISID.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5194068"/>
              </p:ext>
            </p:extLst>
          </p:nvPr>
        </p:nvGraphicFramePr>
        <p:xfrm>
          <a:off x="1223682" y="1628802"/>
          <a:ext cx="9931998" cy="3823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2 Alt Başlık"/>
          <p:cNvSpPr txBox="1">
            <a:spLocks/>
          </p:cNvSpPr>
          <p:nvPr/>
        </p:nvSpPr>
        <p:spPr>
          <a:xfrm>
            <a:off x="1576927" y="5741524"/>
            <a:ext cx="6268661" cy="4286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defTabSz="685800">
              <a:spcBef>
                <a:spcPct val="20000"/>
              </a:spcBef>
              <a:defRPr/>
            </a:pPr>
            <a:r>
              <a:rPr lang="tr-TR" sz="1500" dirty="0">
                <a:solidFill>
                  <a:prstClr val="black"/>
                </a:solidFill>
              </a:rPr>
              <a:t>Kaynak :http://data.</a:t>
            </a:r>
            <a:r>
              <a:rPr lang="tr-TR" sz="1500" dirty="0" err="1">
                <a:solidFill>
                  <a:prstClr val="black"/>
                </a:solidFill>
              </a:rPr>
              <a:t>euro</a:t>
            </a:r>
            <a:r>
              <a:rPr lang="tr-TR" sz="1500" dirty="0">
                <a:solidFill>
                  <a:prstClr val="black"/>
                </a:solidFill>
              </a:rPr>
              <a:t>.</a:t>
            </a:r>
            <a:r>
              <a:rPr lang="tr-TR" sz="1500" dirty="0" err="1">
                <a:solidFill>
                  <a:prstClr val="black"/>
                </a:solidFill>
              </a:rPr>
              <a:t>who</a:t>
            </a:r>
            <a:r>
              <a:rPr lang="tr-TR" sz="1500" dirty="0">
                <a:solidFill>
                  <a:prstClr val="black"/>
                </a:solidFill>
              </a:rPr>
              <a:t>.</a:t>
            </a:r>
            <a:r>
              <a:rPr lang="tr-TR" sz="1500" dirty="0" err="1">
                <a:solidFill>
                  <a:prstClr val="black"/>
                </a:solidFill>
              </a:rPr>
              <a:t>int</a:t>
            </a:r>
            <a:r>
              <a:rPr lang="tr-TR" sz="1500" dirty="0">
                <a:solidFill>
                  <a:prstClr val="black"/>
                </a:solidFill>
              </a:rPr>
              <a:t>/</a:t>
            </a:r>
            <a:r>
              <a:rPr lang="tr-TR" sz="1500" dirty="0" err="1">
                <a:solidFill>
                  <a:prstClr val="black"/>
                </a:solidFill>
              </a:rPr>
              <a:t>cisid</a:t>
            </a:r>
            <a:r>
              <a:rPr lang="tr-TR" sz="1500" dirty="0">
                <a:solidFill>
                  <a:prstClr val="black"/>
                </a:solidFill>
              </a:rPr>
              <a:t>/</a:t>
            </a:r>
            <a:r>
              <a:rPr lang="tr-TR" sz="1500" dirty="0" err="1">
                <a:solidFill>
                  <a:prstClr val="black"/>
                </a:solidFill>
              </a:rPr>
              <a:t>Default</a:t>
            </a:r>
            <a:r>
              <a:rPr lang="tr-TR" sz="1500" dirty="0">
                <a:solidFill>
                  <a:prstClr val="black"/>
                </a:solidFill>
              </a:rPr>
              <a:t>.</a:t>
            </a:r>
            <a:r>
              <a:rPr lang="tr-TR" sz="1500" dirty="0" err="1">
                <a:solidFill>
                  <a:prstClr val="black"/>
                </a:solidFill>
              </a:rPr>
              <a:t>aspx</a:t>
            </a:r>
            <a:r>
              <a:rPr lang="tr-TR" sz="1500" dirty="0">
                <a:solidFill>
                  <a:prstClr val="black"/>
                </a:solidFill>
              </a:rPr>
              <a:t>?</a:t>
            </a:r>
            <a:r>
              <a:rPr lang="tr-TR" sz="1500" dirty="0" err="1">
                <a:solidFill>
                  <a:prstClr val="black"/>
                </a:solidFill>
              </a:rPr>
              <a:t>TabID</a:t>
            </a:r>
            <a:r>
              <a:rPr lang="tr-TR" sz="1500" dirty="0">
                <a:solidFill>
                  <a:prstClr val="black"/>
                </a:solidFill>
              </a:rPr>
              <a:t>=471149 ,30.10.18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FFA3-E754-45CD-811E-760B56DC4AC9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01597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0000D2"/>
                </a:solidFill>
              </a:rPr>
              <a:t>Türkiye 2018 Kızamık Bildirimlerinin  Aşılanma Durumları, CISID.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6509654"/>
              </p:ext>
            </p:extLst>
          </p:nvPr>
        </p:nvGraphicFramePr>
        <p:xfrm>
          <a:off x="1097280" y="1773239"/>
          <a:ext cx="9113520" cy="388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2 Alt Başlık"/>
          <p:cNvSpPr txBox="1">
            <a:spLocks/>
          </p:cNvSpPr>
          <p:nvPr/>
        </p:nvSpPr>
        <p:spPr>
          <a:xfrm>
            <a:off x="1097280" y="5921763"/>
            <a:ext cx="6268661" cy="4286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defTabSz="685800">
              <a:spcBef>
                <a:spcPct val="20000"/>
              </a:spcBef>
              <a:defRPr/>
            </a:pPr>
            <a:r>
              <a:rPr lang="tr-TR" sz="1500" dirty="0">
                <a:solidFill>
                  <a:prstClr val="black"/>
                </a:solidFill>
              </a:rPr>
              <a:t>Kaynak :http://data.euro.who.int/</a:t>
            </a:r>
            <a:r>
              <a:rPr lang="tr-TR" sz="1500" dirty="0" err="1">
                <a:solidFill>
                  <a:prstClr val="black"/>
                </a:solidFill>
              </a:rPr>
              <a:t>cisid</a:t>
            </a:r>
            <a:r>
              <a:rPr lang="tr-TR" sz="1500" dirty="0">
                <a:solidFill>
                  <a:prstClr val="black"/>
                </a:solidFill>
              </a:rPr>
              <a:t>/</a:t>
            </a:r>
            <a:r>
              <a:rPr lang="tr-TR" sz="1500" dirty="0" err="1">
                <a:solidFill>
                  <a:prstClr val="black"/>
                </a:solidFill>
              </a:rPr>
              <a:t>Default.aspx?TabID</a:t>
            </a:r>
            <a:r>
              <a:rPr lang="tr-TR" sz="1500" dirty="0">
                <a:solidFill>
                  <a:prstClr val="black"/>
                </a:solidFill>
              </a:rPr>
              <a:t>=471149 ,30.10.18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93E0-122F-4C03-B545-77C64C46DE66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55503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32242" y="0"/>
            <a:ext cx="10058400" cy="1450757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0000D2"/>
                </a:solidFill>
              </a:rPr>
              <a:t>Türkiye 2018 Kızamık Vakalarının Dağılımı, CISID.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1402593"/>
              </p:ext>
            </p:extLst>
          </p:nvPr>
        </p:nvGraphicFramePr>
        <p:xfrm>
          <a:off x="1237129" y="1417639"/>
          <a:ext cx="9953513" cy="426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2 Alt Başlık"/>
          <p:cNvSpPr txBox="1">
            <a:spLocks/>
          </p:cNvSpPr>
          <p:nvPr/>
        </p:nvSpPr>
        <p:spPr>
          <a:xfrm>
            <a:off x="1097280" y="5854528"/>
            <a:ext cx="6268661" cy="42861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1500" dirty="0">
                <a:solidFill>
                  <a:prstClr val="black"/>
                </a:solidFill>
              </a:rPr>
              <a:t>Kaynak :http://data.</a:t>
            </a:r>
            <a:r>
              <a:rPr lang="tr-TR" sz="1500" dirty="0" err="1">
                <a:solidFill>
                  <a:prstClr val="black"/>
                </a:solidFill>
              </a:rPr>
              <a:t>euro</a:t>
            </a:r>
            <a:r>
              <a:rPr lang="tr-TR" sz="1500" dirty="0">
                <a:solidFill>
                  <a:prstClr val="black"/>
                </a:solidFill>
              </a:rPr>
              <a:t>.</a:t>
            </a:r>
            <a:r>
              <a:rPr lang="tr-TR" sz="1500" dirty="0" err="1">
                <a:solidFill>
                  <a:prstClr val="black"/>
                </a:solidFill>
              </a:rPr>
              <a:t>who</a:t>
            </a:r>
            <a:r>
              <a:rPr lang="tr-TR" sz="1500" dirty="0">
                <a:solidFill>
                  <a:prstClr val="black"/>
                </a:solidFill>
              </a:rPr>
              <a:t>.</a:t>
            </a:r>
            <a:r>
              <a:rPr lang="tr-TR" sz="1500" dirty="0" err="1">
                <a:solidFill>
                  <a:prstClr val="black"/>
                </a:solidFill>
              </a:rPr>
              <a:t>int</a:t>
            </a:r>
            <a:r>
              <a:rPr lang="tr-TR" sz="1500" dirty="0">
                <a:solidFill>
                  <a:prstClr val="black"/>
                </a:solidFill>
              </a:rPr>
              <a:t>/</a:t>
            </a:r>
            <a:r>
              <a:rPr lang="tr-TR" sz="1500" dirty="0" err="1">
                <a:solidFill>
                  <a:prstClr val="black"/>
                </a:solidFill>
              </a:rPr>
              <a:t>cisid</a:t>
            </a:r>
            <a:r>
              <a:rPr lang="tr-TR" sz="1500" dirty="0">
                <a:solidFill>
                  <a:prstClr val="black"/>
                </a:solidFill>
              </a:rPr>
              <a:t>/</a:t>
            </a:r>
            <a:r>
              <a:rPr lang="tr-TR" sz="1500" dirty="0" err="1">
                <a:solidFill>
                  <a:prstClr val="black"/>
                </a:solidFill>
              </a:rPr>
              <a:t>Default</a:t>
            </a:r>
            <a:r>
              <a:rPr lang="tr-TR" sz="1500" dirty="0">
                <a:solidFill>
                  <a:prstClr val="black"/>
                </a:solidFill>
              </a:rPr>
              <a:t>.</a:t>
            </a:r>
            <a:r>
              <a:rPr lang="tr-TR" sz="1500" dirty="0" err="1">
                <a:solidFill>
                  <a:prstClr val="black"/>
                </a:solidFill>
              </a:rPr>
              <a:t>aspx</a:t>
            </a:r>
            <a:r>
              <a:rPr lang="tr-TR" sz="1500" dirty="0">
                <a:solidFill>
                  <a:prstClr val="black"/>
                </a:solidFill>
              </a:rPr>
              <a:t>?</a:t>
            </a:r>
            <a:r>
              <a:rPr lang="tr-TR" sz="1500" dirty="0" err="1">
                <a:solidFill>
                  <a:prstClr val="black"/>
                </a:solidFill>
              </a:rPr>
              <a:t>TabID</a:t>
            </a:r>
            <a:r>
              <a:rPr lang="tr-TR" sz="1500" dirty="0">
                <a:solidFill>
                  <a:prstClr val="black"/>
                </a:solidFill>
              </a:rPr>
              <a:t>=471149 ,30.10.18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6EFA-8442-427E-895D-B6D771923EAF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08722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Aşılatmama</a:t>
            </a:r>
            <a:b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1B16-C279-412F-B1C4-DEEDC26E6741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049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500" b="1" dirty="0">
                <a:latin typeface="Arial" panose="020B0604020202020204" pitchFamily="34" charset="0"/>
                <a:cs typeface="Arial" panose="020B0604020202020204" pitchFamily="34" charset="0"/>
              </a:rPr>
              <a:t>Aşılatmama- </a:t>
            </a:r>
            <a:r>
              <a:rPr lang="tr-TR" sz="4500" b="1" dirty="0">
                <a:latin typeface="+mn-lt"/>
              </a:rPr>
              <a:t>Aşı Reddi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Bağışıklama hizmetinin sunulmasına karşın </a:t>
            </a:r>
            <a:r>
              <a:rPr lang="tr-TR" sz="4800" b="1" dirty="0"/>
              <a:t>Aşı yaptırmama</a:t>
            </a:r>
            <a:r>
              <a:rPr lang="tr-TR" sz="4800" dirty="0"/>
              <a:t>, ya da </a:t>
            </a:r>
            <a:r>
              <a:rPr lang="tr-TR" sz="4800" b="1" dirty="0">
                <a:solidFill>
                  <a:srgbClr val="0070C0"/>
                </a:solidFill>
              </a:rPr>
              <a:t>yapılmasını kabulde tereddüt</a:t>
            </a:r>
            <a:r>
              <a:rPr lang="tr-TR" sz="4800" dirty="0"/>
              <a:t>, gecikmeye neden olma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2940424" y="5977468"/>
            <a:ext cx="686442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350" dirty="0"/>
              <a:t>http://www.who.int/immunization/programmes_systems/vaccine_hesitancy/en/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F076-B8A8-4B73-BEA5-7A9797E20DCF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9074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4950" b="1" dirty="0">
                <a:latin typeface="+mn-lt"/>
              </a:rPr>
              <a:t>Aşılanmama nedenleri</a:t>
            </a:r>
            <a:endParaRPr lang="en-US" sz="4950" b="1" dirty="0">
              <a:latin typeface="+mn-lt"/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Risk fa</a:t>
            </a:r>
            <a:r>
              <a:rPr lang="tr-TR" sz="3600" b="1" dirty="0" err="1"/>
              <a:t>ktörleri</a:t>
            </a:r>
            <a:endParaRPr lang="en-US" sz="3600" b="1" dirty="0"/>
          </a:p>
          <a:p>
            <a:pPr lvl="1" eaLnBrk="1" hangingPunct="1">
              <a:lnSpc>
                <a:spcPct val="90000"/>
              </a:lnSpc>
            </a:pPr>
            <a:r>
              <a:rPr lang="tr-TR" sz="3200" b="1" dirty="0"/>
              <a:t>Sağlık biriminden uzakta yerleşim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3200" b="1" dirty="0">
                <a:solidFill>
                  <a:srgbClr val="0000D2"/>
                </a:solidFill>
              </a:rPr>
              <a:t>Yoksulluk</a:t>
            </a:r>
            <a:endParaRPr lang="en-US" sz="3200" b="1" dirty="0">
              <a:solidFill>
                <a:srgbClr val="0000D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3200" b="1" dirty="0"/>
              <a:t>Annenin eğitim düzeyi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3200" b="1" dirty="0">
                <a:solidFill>
                  <a:srgbClr val="0000D2"/>
                </a:solidFill>
              </a:rPr>
              <a:t>Sağlık hizmetlerinin özellikleri</a:t>
            </a:r>
            <a:endParaRPr lang="en-US" sz="3200" b="1" dirty="0">
              <a:solidFill>
                <a:srgbClr val="0000D2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/>
              <a:t>Yardımcı faktörler</a:t>
            </a:r>
            <a:endParaRPr lang="en-US" sz="2800" b="1" dirty="0"/>
          </a:p>
          <a:p>
            <a:pPr lvl="1"/>
            <a:r>
              <a:rPr lang="tr-TR" sz="2400" b="1" dirty="0">
                <a:solidFill>
                  <a:srgbClr val="0000D2"/>
                </a:solidFill>
              </a:rPr>
              <a:t>Kötü deneyim sonucu, korku, güvensizlik</a:t>
            </a:r>
          </a:p>
          <a:p>
            <a:pPr lvl="1"/>
            <a:r>
              <a:rPr lang="tr-TR" sz="2400" dirty="0"/>
              <a:t>Ailenin çok meşgul oluşu</a:t>
            </a:r>
            <a:endParaRPr lang="en-US" sz="2400" dirty="0"/>
          </a:p>
          <a:p>
            <a:pPr lvl="1"/>
            <a:r>
              <a:rPr lang="tr-TR" sz="2400" b="1" dirty="0">
                <a:solidFill>
                  <a:srgbClr val="0000D2"/>
                </a:solidFill>
              </a:rPr>
              <a:t>Kaçırılmış fırsatlar</a:t>
            </a:r>
            <a:endParaRPr lang="en-US" sz="2400" b="1" dirty="0">
              <a:solidFill>
                <a:srgbClr val="0000D2"/>
              </a:solidFill>
            </a:endParaRPr>
          </a:p>
          <a:p>
            <a:pPr lvl="1"/>
            <a:r>
              <a:rPr lang="tr-TR" sz="2400" dirty="0"/>
              <a:t>Korkular, dedikodular</a:t>
            </a:r>
            <a:endParaRPr lang="en-US" sz="2400" dirty="0"/>
          </a:p>
          <a:p>
            <a:pPr lvl="1"/>
            <a:r>
              <a:rPr lang="tr-TR" sz="2400" b="1" dirty="0">
                <a:solidFill>
                  <a:srgbClr val="0000D2"/>
                </a:solidFill>
              </a:rPr>
              <a:t>Bağışıklamanın yararına ilişkin takdir eksikliği</a:t>
            </a:r>
          </a:p>
          <a:p>
            <a:pPr lvl="1"/>
            <a:r>
              <a:rPr lang="tr-TR" sz="2400" dirty="0"/>
              <a:t>Bilgi yetersizliği</a:t>
            </a:r>
          </a:p>
          <a:p>
            <a:pPr lvl="1"/>
            <a:endParaRPr lang="en-US" sz="2400" b="1" dirty="0"/>
          </a:p>
          <a:p>
            <a:endParaRPr lang="tr-TR" sz="32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DEF8-E562-4091-A1E6-D42CC3ECB8D1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Dikdörtgen 5"/>
          <p:cNvSpPr/>
          <p:nvPr/>
        </p:nvSpPr>
        <p:spPr>
          <a:xfrm>
            <a:off x="2207403" y="6126164"/>
            <a:ext cx="7777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/>
              <a:t>Favina</a:t>
            </a:r>
            <a:r>
              <a:rPr lang="tr-TR" sz="1200" dirty="0"/>
              <a:t> M, </a:t>
            </a:r>
            <a:r>
              <a:rPr lang="tr-TR" sz="1200" dirty="0" err="1"/>
              <a:t>Steinglass</a:t>
            </a:r>
            <a:r>
              <a:rPr lang="tr-TR" sz="1200" dirty="0"/>
              <a:t> R, </a:t>
            </a:r>
            <a:r>
              <a:rPr lang="tr-TR" sz="1200" dirty="0" err="1"/>
              <a:t>Fields</a:t>
            </a:r>
            <a:r>
              <a:rPr lang="tr-TR" sz="1200" dirty="0"/>
              <a:t> R,  </a:t>
            </a:r>
            <a:r>
              <a:rPr lang="tr-TR" sz="1200" dirty="0" err="1"/>
              <a:t>Banerjee</a:t>
            </a:r>
            <a:r>
              <a:rPr lang="tr-TR" sz="1200" dirty="0"/>
              <a:t> </a:t>
            </a:r>
            <a:r>
              <a:rPr lang="tr-TR" sz="1200" dirty="0" err="1"/>
              <a:t>K,Sawhneye</a:t>
            </a:r>
            <a:r>
              <a:rPr lang="tr-TR" sz="1200" dirty="0"/>
              <a:t> M, </a:t>
            </a:r>
            <a:r>
              <a:rPr lang="en-US" sz="1200" dirty="0"/>
              <a:t>Why children are not vaccinated: a review of the grey </a:t>
            </a:r>
            <a:r>
              <a:rPr lang="en-US" sz="1200" dirty="0" err="1"/>
              <a:t>literatüre</a:t>
            </a:r>
            <a:r>
              <a:rPr lang="tr-TR" sz="1200" dirty="0"/>
              <a:t>,</a:t>
            </a:r>
          </a:p>
          <a:p>
            <a:r>
              <a:rPr lang="en-US" sz="1200" dirty="0"/>
              <a:t>International Health 4 (2012) 229–238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xmlns="" val="1109667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667000" y="857251"/>
            <a:ext cx="6858000" cy="64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8" tIns="34284" rIns="68568" bIns="34284" anchor="ctr"/>
          <a:lstStyle/>
          <a:p>
            <a:pPr algn="ctr"/>
            <a:endParaRPr lang="fr-CM" sz="33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656285" y="5211367"/>
            <a:ext cx="5384007" cy="1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8" tIns="34284" rIns="68568" bIns="34284">
            <a:spAutoFit/>
          </a:bodyPr>
          <a:lstStyle/>
          <a:p>
            <a:pPr>
              <a:spcBef>
                <a:spcPct val="50000"/>
              </a:spcBef>
            </a:pPr>
            <a:r>
              <a:rPr lang="fr-CM" sz="750" b="1">
                <a:latin typeface="Calibri" pitchFamily="34" charset="0"/>
              </a:rPr>
              <a:t>% based on 887 reasons abstracted from 209 relevant articles</a:t>
            </a:r>
          </a:p>
        </p:txBody>
      </p:sp>
      <p:pic>
        <p:nvPicPr>
          <p:cNvPr id="9220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84" r="42767"/>
          <a:stretch>
            <a:fillRect/>
          </a:stretch>
        </p:blipFill>
        <p:spPr bwMode="auto">
          <a:xfrm>
            <a:off x="2623819" y="1500946"/>
            <a:ext cx="3252788" cy="350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531095" y="1273628"/>
            <a:ext cx="1043851" cy="3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8" tIns="34284" rIns="68568" bIns="34284">
            <a:spAutoFit/>
          </a:bodyPr>
          <a:lstStyle/>
          <a:p>
            <a:r>
              <a:rPr lang="tr-TR" b="1" dirty="0">
                <a:latin typeface="Calibri" pitchFamily="34" charset="0"/>
              </a:rPr>
              <a:t>Eksik aşılı</a:t>
            </a:r>
            <a:endParaRPr lang="en-GB" b="1" dirty="0">
              <a:latin typeface="Calibri" pitchFamily="34" charset="0"/>
            </a:endParaRPr>
          </a:p>
        </p:txBody>
      </p:sp>
      <p:pic>
        <p:nvPicPr>
          <p:cNvPr id="922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195"/>
          <a:stretch>
            <a:fillRect/>
          </a:stretch>
        </p:blipFill>
        <p:spPr bwMode="auto">
          <a:xfrm>
            <a:off x="5515661" y="1557478"/>
            <a:ext cx="4060031" cy="350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7545676" y="1347033"/>
            <a:ext cx="664260" cy="3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8" tIns="34284" rIns="68568" bIns="34284">
            <a:spAutoFit/>
          </a:bodyPr>
          <a:lstStyle/>
          <a:p>
            <a:r>
              <a:rPr lang="tr-TR" b="1" dirty="0">
                <a:latin typeface="Calibri" pitchFamily="34" charset="0"/>
              </a:rPr>
              <a:t>Aşısız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8143935" y="2530825"/>
            <a:ext cx="854184" cy="484736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lIns="68568" tIns="34284" rIns="68568" bIns="34284">
            <a:spAutoFit/>
          </a:bodyPr>
          <a:lstStyle/>
          <a:p>
            <a:r>
              <a:rPr lang="tr-TR" sz="1350" b="1" dirty="0">
                <a:latin typeface="Calibri" pitchFamily="34" charset="0"/>
              </a:rPr>
              <a:t>Aile </a:t>
            </a:r>
          </a:p>
          <a:p>
            <a:r>
              <a:rPr lang="tr-TR" sz="1350" b="1" dirty="0">
                <a:latin typeface="Calibri" pitchFamily="34" charset="0"/>
              </a:rPr>
              <a:t>Özellikleri</a:t>
            </a:r>
            <a:endParaRPr lang="en-GB" sz="1350" b="1" dirty="0">
              <a:latin typeface="Calibri" pitchFamily="34" charset="0"/>
            </a:endParaRP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3892851" y="3681350"/>
            <a:ext cx="1374839" cy="276987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lIns="68568" tIns="34284" rIns="68568" bIns="34284">
            <a:spAutoFit/>
          </a:bodyPr>
          <a:lstStyle/>
          <a:p>
            <a:r>
              <a:rPr lang="tr-TR" sz="1350" b="1" dirty="0">
                <a:latin typeface="Calibri" pitchFamily="34" charset="0"/>
              </a:rPr>
              <a:t>Sağlık Hizmetleri </a:t>
            </a:r>
            <a:endParaRPr lang="en-GB" sz="1350" b="1" dirty="0">
              <a:latin typeface="Calibri" pitchFamily="34" charset="0"/>
            </a:endParaRP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6539860" y="2965622"/>
            <a:ext cx="1244053" cy="692485"/>
          </a:xfrm>
          <a:prstGeom prst="rect">
            <a:avLst/>
          </a:prstGeom>
          <a:solidFill>
            <a:srgbClr val="FF5B5B"/>
          </a:solidFill>
          <a:ln w="9525">
            <a:noFill/>
            <a:miter lim="800000"/>
            <a:headEnd/>
            <a:tailEnd/>
          </a:ln>
        </p:spPr>
        <p:txBody>
          <a:bodyPr wrap="square" lIns="68568" tIns="34284" rIns="68568" bIns="34284">
            <a:spAutoFit/>
          </a:bodyPr>
          <a:lstStyle/>
          <a:p>
            <a:r>
              <a:rPr lang="tr-TR" sz="1350" b="1" dirty="0">
                <a:latin typeface="Calibri" pitchFamily="34" charset="0"/>
              </a:rPr>
              <a:t>Anne baba</a:t>
            </a:r>
          </a:p>
          <a:p>
            <a:r>
              <a:rPr lang="tr-TR" sz="1350" b="1" dirty="0">
                <a:latin typeface="Calibri" pitchFamily="34" charset="0"/>
              </a:rPr>
              <a:t>Bilgi</a:t>
            </a:r>
          </a:p>
          <a:p>
            <a:r>
              <a:rPr lang="tr-TR" sz="1350" b="1" dirty="0">
                <a:latin typeface="Calibri" pitchFamily="34" charset="0"/>
              </a:rPr>
              <a:t>tutum</a:t>
            </a:r>
            <a:endParaRPr lang="en-GB" sz="1350" b="1" dirty="0">
              <a:latin typeface="Calibri" pitchFamily="34" charset="0"/>
            </a:endParaRPr>
          </a:p>
        </p:txBody>
      </p:sp>
      <p:sp>
        <p:nvSpPr>
          <p:cNvPr id="9227" name="Text Box 7"/>
          <p:cNvSpPr txBox="1">
            <a:spLocks noChangeArrowheads="1"/>
          </p:cNvSpPr>
          <p:nvPr/>
        </p:nvSpPr>
        <p:spPr bwMode="auto">
          <a:xfrm>
            <a:off x="5945982" y="5189937"/>
            <a:ext cx="733306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M" sz="750" b="1">
                <a:latin typeface="Calibri" pitchFamily="34" charset="0"/>
              </a:rPr>
              <a:t>% based on 33 reasons abstracted from 12 articles on unvaccinated children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3DD7-D219-4C93-AEB4-B813E990B414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1756476" y="5446754"/>
            <a:ext cx="8485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Dr </a:t>
            </a:r>
            <a:r>
              <a:rPr lang="en-GB" sz="1200" dirty="0" err="1"/>
              <a:t>Kumanan</a:t>
            </a:r>
            <a:r>
              <a:rPr lang="en-GB" sz="1200" dirty="0"/>
              <a:t> </a:t>
            </a:r>
            <a:r>
              <a:rPr lang="en-GB" sz="1200" dirty="0" err="1"/>
              <a:t>Rasanathan</a:t>
            </a:r>
            <a:r>
              <a:rPr lang="en-GB" sz="1200" dirty="0"/>
              <a:t>, Why do some children remain unvaccinated?</a:t>
            </a:r>
            <a:r>
              <a:rPr lang="en-US" sz="1200" dirty="0"/>
              <a:t>Addressing the social determinants of health to improve coverage and child health</a:t>
            </a:r>
            <a:r>
              <a:rPr lang="tr-TR" sz="1200" dirty="0"/>
              <a:t>,2010 </a:t>
            </a:r>
            <a:r>
              <a:rPr lang="en-GB" sz="1200" dirty="0"/>
              <a:t>WHO/IER/ETH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xmlns="" val="176024945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700" b="1" dirty="0" err="1">
                <a:solidFill>
                  <a:srgbClr val="0000D2"/>
                </a:solidFill>
              </a:rPr>
              <a:t>UAG’nde</a:t>
            </a:r>
            <a:r>
              <a:rPr lang="tr-TR" sz="2700" b="1" dirty="0">
                <a:solidFill>
                  <a:srgbClr val="0000D2"/>
                </a:solidFill>
              </a:rPr>
              <a:t> Sağlık Personelinin çocuklarını aşılatmama gerekçeleri, 1996, Edirne (N: 13)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90918" y="2030506"/>
            <a:ext cx="8599842" cy="2840691"/>
          </a:xfrm>
          <a:solidFill>
            <a:srgbClr val="FFFFCC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400" b="1" dirty="0">
                <a:solidFill>
                  <a:srgbClr val="FF0000"/>
                </a:solidFill>
              </a:rPr>
              <a:t>Rutin aşılar yeterince bağışıklık sağladığı için (5 kişi)</a:t>
            </a:r>
          </a:p>
          <a:p>
            <a:pPr>
              <a:lnSpc>
                <a:spcPct val="100000"/>
              </a:lnSpc>
            </a:pPr>
            <a:r>
              <a:rPr lang="tr-TR" sz="2400" b="1" dirty="0"/>
              <a:t>İzleyen Dr. </a:t>
            </a:r>
            <a:r>
              <a:rPr lang="tr-TR" sz="2400" b="1" dirty="0" err="1"/>
              <a:t>Kontrendikasyon</a:t>
            </a:r>
            <a:r>
              <a:rPr lang="tr-TR" sz="2400" b="1" dirty="0"/>
              <a:t> kararı (5 kişi)</a:t>
            </a:r>
          </a:p>
          <a:p>
            <a:pPr>
              <a:lnSpc>
                <a:spcPct val="100000"/>
              </a:lnSpc>
            </a:pPr>
            <a:r>
              <a:rPr lang="tr-TR" sz="2400" b="1" dirty="0">
                <a:solidFill>
                  <a:srgbClr val="FF0000"/>
                </a:solidFill>
              </a:rPr>
              <a:t>Bakanlığa güvenmeme (4 kişi) </a:t>
            </a:r>
          </a:p>
          <a:p>
            <a:pPr>
              <a:lnSpc>
                <a:spcPct val="100000"/>
              </a:lnSpc>
            </a:pPr>
            <a:r>
              <a:rPr lang="tr-TR" sz="2400" b="1" dirty="0"/>
              <a:t>Yan etki riski (1 kişi)</a:t>
            </a:r>
          </a:p>
          <a:p>
            <a:pPr>
              <a:lnSpc>
                <a:spcPct val="100000"/>
              </a:lnSpc>
            </a:pPr>
            <a:r>
              <a:rPr lang="tr-TR" sz="2400" b="1" dirty="0">
                <a:solidFill>
                  <a:srgbClr val="FF0000"/>
                </a:solidFill>
              </a:rPr>
              <a:t>Ticari uygulama kaygısı (1 kişi)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290918" y="5457742"/>
            <a:ext cx="843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/>
              <a:t>Eskiocak</a:t>
            </a:r>
            <a:r>
              <a:rPr lang="tr-TR" sz="1200" dirty="0"/>
              <a:t> M, Spor Y, </a:t>
            </a:r>
            <a:r>
              <a:rPr lang="tr-TR" sz="1200" dirty="0" err="1"/>
              <a:t>Öztürk</a:t>
            </a:r>
            <a:r>
              <a:rPr lang="tr-TR" sz="1200" dirty="0"/>
              <a:t> D, Saltık A. Ulusal Aşı Günlerinde Çocuğunu Aşılatamayan Sağlık Personelinin Bağışıklama ile ilgili Deneyimleri ve Aşıyı Reddetme Nedenleri V. Ulusal Halk Sağlığı Kongresi, Bildiri Kitabı, 1996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770D-C7FF-4933-9BCB-642FACA60ED6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02040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44770" y="988360"/>
            <a:ext cx="4003862" cy="41148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344771" y="5233943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350" dirty="0"/>
              <a:t>http://www.batmanhsm.gov.tr/upload/formlar/EK-7_izlem-asi_durumu_bilgilendirme_onam_formu.pdf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05537" y="988360"/>
            <a:ext cx="4276165" cy="40386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705535" y="523394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350" dirty="0"/>
              <a:t>https://erenler.meb.gov.tr/meb_iys_dosyalar/2016_11/01092345_okul_asi_uygulamalari.pdf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FC0C-F7F5-4A96-AD28-9654D43D24D2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623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300" b="1" dirty="0" err="1">
                <a:solidFill>
                  <a:srgbClr val="0000D2"/>
                </a:solidFill>
              </a:rPr>
              <a:t>Pandemik</a:t>
            </a:r>
            <a:r>
              <a:rPr lang="tr-TR" sz="3300" b="1" dirty="0">
                <a:solidFill>
                  <a:srgbClr val="0000D2"/>
                </a:solidFill>
              </a:rPr>
              <a:t> Grip Aşısını yaptırma 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800" b="1" dirty="0"/>
              <a:t>Anne veya baba yönetici profesyonel meslek gruplarındansa,</a:t>
            </a:r>
          </a:p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Aile hekimi önermişse,</a:t>
            </a:r>
          </a:p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800" b="1" dirty="0"/>
              <a:t>Televizyondan aşı yapılmaması telkini duymamışsa</a:t>
            </a:r>
          </a:p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800" b="1" dirty="0" err="1">
                <a:solidFill>
                  <a:srgbClr val="FF0000"/>
                </a:solidFill>
              </a:rPr>
              <a:t>Pandemik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influenza</a:t>
            </a:r>
            <a:r>
              <a:rPr lang="tr-TR" sz="2800" b="1" dirty="0">
                <a:solidFill>
                  <a:srgbClr val="FF0000"/>
                </a:solidFill>
              </a:rPr>
              <a:t> aşısını diğerlerine göre anlamlı düzeyde farkla yaptırmış</a:t>
            </a:r>
          </a:p>
          <a:p>
            <a:pPr marL="272654" indent="-272654">
              <a:buFont typeface="Wingdings" panose="05000000000000000000" pitchFamily="2" charset="2"/>
              <a:buChar char="Ø"/>
            </a:pPr>
            <a:endParaRPr lang="tr-TR" sz="2800" b="1" dirty="0"/>
          </a:p>
          <a:p>
            <a:pPr marL="272654" indent="-272654">
              <a:buFont typeface="Wingdings" panose="05000000000000000000" pitchFamily="2" charset="2"/>
              <a:buChar char="Ø"/>
            </a:pPr>
            <a:endParaRPr lang="tr-TR" sz="2800" b="1" dirty="0"/>
          </a:p>
        </p:txBody>
      </p:sp>
      <p:sp>
        <p:nvSpPr>
          <p:cNvPr id="4" name="Dikdörtgen 3"/>
          <p:cNvSpPr/>
          <p:nvPr/>
        </p:nvSpPr>
        <p:spPr>
          <a:xfrm>
            <a:off x="1097280" y="5153513"/>
            <a:ext cx="75438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350" dirty="0">
                <a:ea typeface="Calibri"/>
              </a:rPr>
              <a:t>ŞANDIR N. Edirne’nin İki Farklı Sosyoekonomik Bölgesindeki Okullarda </a:t>
            </a:r>
            <a:r>
              <a:rPr lang="tr-TR" sz="1350" dirty="0" err="1">
                <a:ea typeface="Calibri"/>
              </a:rPr>
              <a:t>Pandemik</a:t>
            </a:r>
            <a:r>
              <a:rPr lang="tr-TR" sz="1350" dirty="0">
                <a:ea typeface="Calibri"/>
              </a:rPr>
              <a:t> </a:t>
            </a:r>
            <a:r>
              <a:rPr lang="tr-TR" sz="1350" dirty="0" err="1">
                <a:ea typeface="Calibri"/>
              </a:rPr>
              <a:t>İnfluenza</a:t>
            </a:r>
            <a:r>
              <a:rPr lang="tr-TR" sz="1350" dirty="0">
                <a:ea typeface="Calibri"/>
              </a:rPr>
              <a:t> Aşılanma Durumunun Değerlendirilmesi, TÜ SBE Halk Sağlığı Yüksek Lisans Tezi </a:t>
            </a:r>
            <a:br>
              <a:rPr lang="tr-TR" sz="1350" dirty="0">
                <a:ea typeface="Calibri"/>
              </a:rPr>
            </a:br>
            <a:r>
              <a:rPr lang="tr-TR" sz="1350" dirty="0">
                <a:ea typeface="Calibri"/>
              </a:rPr>
              <a:t>(Danışman, Prof. Dr. Muzaffer ESKİOCAK) EDİRNE 2014</a:t>
            </a:r>
            <a:endParaRPr lang="tr-TR" sz="1350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55C8-B1E3-4C1F-96FD-30377C656A63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690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latin typeface="+mn-lt"/>
              </a:rPr>
              <a:t>Özgeçmişimde Bağışıklama Hizmetleri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Autofit/>
          </a:bodyPr>
          <a:lstStyle/>
          <a:p>
            <a:pPr marL="363538" indent="-363538">
              <a:buFont typeface="Wingdings" panose="05000000000000000000" pitchFamily="2" charset="2"/>
              <a:buChar char="Ø"/>
            </a:pPr>
            <a:r>
              <a:rPr lang="tr-TR" sz="2800" dirty="0"/>
              <a:t>1985 Ulusal Aşı Kampanyası, Karacabey, Bursa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tr-TR" sz="2800" dirty="0"/>
              <a:t>Sağlık Çalışanlarının Bağışıklama Konusunda Bilgi Düzeyleri, Uzmanlık Tezi, 1993, Samsun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tr-TR" sz="2800" dirty="0"/>
              <a:t>İl Aşı Sorumlusu, Samsun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tr-TR" sz="2800" dirty="0"/>
              <a:t>SB Ulusal Aşı Günleri Merkez Koordinatörü, 1998-2001 </a:t>
            </a:r>
            <a:br>
              <a:rPr lang="tr-TR" sz="2800" dirty="0"/>
            </a:br>
            <a:r>
              <a:rPr lang="tr-TR" sz="2800" dirty="0"/>
              <a:t>(Ağrı, Iğdır, Diyarbakır, İstanbul)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tr-TR" sz="2800" dirty="0"/>
              <a:t>Kızamık Salgını yönetimi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tr-TR" sz="2800" dirty="0"/>
              <a:t>Öğrenci tezleri…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4479-0DAC-4894-925E-2B21FF68F254}" type="datetime1">
              <a:rPr lang="tr-TR" smtClean="0"/>
              <a:pPr/>
              <a:t>4.12.2018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7158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1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18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fld id="{B53AE5FF-60B0-458C-8F28-2DF34D4C55FB}" type="slidenum">
              <a:rPr lang="en-US" altLang="tr-TR" sz="1050">
                <a:latin typeface="Times New Roman" panose="02020603050405020304" pitchFamily="18" charset="0"/>
              </a:rPr>
              <a:pPr eaLnBrk="1" hangingPunct="1">
                <a:buClrTx/>
                <a:buSzTx/>
                <a:buFontTx/>
                <a:buNone/>
              </a:pPr>
              <a:t>40</a:t>
            </a:fld>
            <a:endParaRPr lang="en-US" altLang="tr-TR" sz="1050" dirty="0">
              <a:latin typeface="Times New Roman" panose="02020603050405020304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728" y="49287"/>
            <a:ext cx="8619565" cy="636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02E6-E255-4090-9F41-D37D057E2707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4607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1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18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fld id="{37662CE1-07E0-4777-8A93-455F66C465EF}" type="slidenum">
              <a:rPr lang="en-US" altLang="tr-TR" sz="1050">
                <a:latin typeface="Times New Roman" panose="02020603050405020304" pitchFamily="18" charset="0"/>
              </a:rPr>
              <a:pPr eaLnBrk="1" hangingPunct="1">
                <a:buClrTx/>
                <a:buSzTx/>
                <a:buFontTx/>
                <a:buNone/>
              </a:pPr>
              <a:t>41</a:t>
            </a:fld>
            <a:endParaRPr lang="en-US" altLang="tr-TR" sz="1050" dirty="0">
              <a:latin typeface="Times New Roman" panose="02020603050405020304" pitchFamily="18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380" y="174812"/>
            <a:ext cx="8484078" cy="61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5BEB-826E-4BF5-AAB5-A23E871D9457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1709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CB37-D0F8-45CE-B4FA-07A34A76C1FD}" type="datetime1">
              <a:rPr lang="tr-TR" smtClean="0"/>
              <a:pPr/>
              <a:t>4.12.2018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CB50-261D-44AC-90E3-9B5BAC594317}" type="slidenum">
              <a:rPr lang="tr-TR" smtClean="0"/>
              <a:pPr/>
              <a:t>42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27095" y="184348"/>
            <a:ext cx="8935770" cy="584056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848201" y="6008809"/>
            <a:ext cx="676591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350" dirty="0"/>
              <a:t>http://www.e-saglik.gov.tr/dosya/1-101111/h/asi-uygulamalarinin-reddithskustyaziindir.pdf</a:t>
            </a:r>
          </a:p>
        </p:txBody>
      </p:sp>
    </p:spTree>
    <p:extLst>
      <p:ext uri="{BB962C8B-B14F-4D97-AF65-F5344CB8AC3E}">
        <p14:creationId xmlns:p14="http://schemas.microsoft.com/office/powerpoint/2010/main" xmlns="" val="157386876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ADB5-7240-4F2B-AB1A-B03BC570F8FD}" type="datetime1">
              <a:rPr lang="tr-TR" smtClean="0"/>
              <a:pPr/>
              <a:t>4.12.2018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CB50-261D-44AC-90E3-9B5BAC594317}" type="slidenum">
              <a:rPr lang="tr-TR" smtClean="0"/>
              <a:pPr/>
              <a:t>43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32965" y="-24717"/>
            <a:ext cx="7579940" cy="586372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801636" y="5705528"/>
            <a:ext cx="64807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chemeClr val="bg1"/>
                </a:solidFill>
                <a:hlinkClick r:id="rId3"/>
              </a:rPr>
              <a:t>http://kastamonuhalksagligi.gov.tr/dosyalar/</a:t>
            </a:r>
            <a:r>
              <a:rPr lang="tr-TR" sz="900" dirty="0" err="1">
                <a:solidFill>
                  <a:schemeClr val="bg1"/>
                </a:solidFill>
                <a:hlinkClick r:id="rId3"/>
              </a:rPr>
              <a:t>files</a:t>
            </a:r>
            <a:r>
              <a:rPr lang="tr-TR" sz="900" dirty="0">
                <a:solidFill>
                  <a:schemeClr val="bg1"/>
                </a:solidFill>
                <a:hlinkClick r:id="rId3"/>
              </a:rPr>
              <a:t>/PERFORMANS%20KARARLARI%20HAZ%C4%B0RAN%20%202016.pdf</a:t>
            </a:r>
            <a:r>
              <a:rPr lang="tr-TR" sz="900" dirty="0">
                <a:solidFill>
                  <a:schemeClr val="bg1"/>
                </a:solidFill>
              </a:rPr>
              <a:t>, 04.11.2016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474241" y="4699696"/>
            <a:ext cx="5454606" cy="270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0" name="Dikdörtgen 9"/>
          <p:cNvSpPr/>
          <p:nvPr/>
        </p:nvSpPr>
        <p:spPr>
          <a:xfrm>
            <a:off x="3125670" y="2387652"/>
            <a:ext cx="5803177" cy="382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xmlns="" val="2008564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>
                <a:solidFill>
                  <a:srgbClr val="0000D2"/>
                </a:solidFill>
              </a:rPr>
              <a:t>Evaluation of Childhood Vaccine Refusal and Hesitancy Intentions in Turkey</a:t>
            </a:r>
            <a:endParaRPr lang="tr-TR" sz="2700" b="1" dirty="0">
              <a:solidFill>
                <a:srgbClr val="0000D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97280" y="1807990"/>
            <a:ext cx="9055249" cy="3140528"/>
          </a:xfrm>
          <a:solidFill>
            <a:srgbClr val="FFFFCC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>
                <a:solidFill>
                  <a:srgbClr val="FF0000"/>
                </a:solidFill>
              </a:rPr>
              <a:t>Aşıyı Reddeden aileler:</a:t>
            </a:r>
          </a:p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400" b="1" dirty="0"/>
              <a:t>Daha düşük eğitimli,</a:t>
            </a:r>
          </a:p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D2"/>
                </a:solidFill>
              </a:rPr>
              <a:t>Daha düşük gelirli,</a:t>
            </a:r>
          </a:p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400" b="1" dirty="0" err="1"/>
              <a:t>Yenidoğan</a:t>
            </a:r>
            <a:r>
              <a:rPr lang="tr-TR" sz="2400" b="1" dirty="0"/>
              <a:t> tarama testlerini de reddediş </a:t>
            </a:r>
          </a:p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400" b="1" dirty="0" err="1">
                <a:solidFill>
                  <a:srgbClr val="0000D2"/>
                </a:solidFill>
              </a:rPr>
              <a:t>Profilaktik</a:t>
            </a:r>
            <a:r>
              <a:rPr lang="tr-TR" sz="2400" b="1" dirty="0">
                <a:solidFill>
                  <a:srgbClr val="0000D2"/>
                </a:solidFill>
              </a:rPr>
              <a:t> Vitamin D kullanımda düzensizlik daha çok</a:t>
            </a:r>
          </a:p>
          <a:p>
            <a:pPr marL="272654" indent="-272654">
              <a:buFont typeface="Wingdings" panose="05000000000000000000" pitchFamily="2" charset="2"/>
              <a:buChar char="Ø"/>
            </a:pPr>
            <a:r>
              <a:rPr lang="tr-TR" sz="2400" b="1" dirty="0"/>
              <a:t>Alternatif tedavi yöntemlerini daha çok kullanmış 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967426" y="5127070"/>
            <a:ext cx="69330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50" dirty="0"/>
              <a:t>Topçu S, Almış H, Başkan S, Turgut M, Şimşek Orhon F, </a:t>
            </a:r>
            <a:r>
              <a:rPr lang="tr-TR" sz="1050" dirty="0" err="1"/>
              <a:t>Ulukol</a:t>
            </a:r>
            <a:r>
              <a:rPr lang="tr-TR" sz="1050" dirty="0"/>
              <a:t> B. </a:t>
            </a:r>
          </a:p>
          <a:p>
            <a:pPr algn="r"/>
            <a:r>
              <a:rPr lang="en-US" sz="1050" dirty="0"/>
              <a:t>Evaluation of Childhood Vaccine Refusal and Hesitancy Intentions in Turkey</a:t>
            </a:r>
            <a:endParaRPr lang="tr-TR" sz="1050" dirty="0"/>
          </a:p>
          <a:p>
            <a:pPr algn="r"/>
            <a:r>
              <a:rPr lang="en-US" sz="1050" dirty="0"/>
              <a:t>The Indian Journal of Pediatrics</a:t>
            </a:r>
            <a:r>
              <a:rPr lang="tr-TR" sz="1050" dirty="0"/>
              <a:t>, 2018 </a:t>
            </a:r>
            <a:r>
              <a:rPr lang="en-US" sz="1050" dirty="0"/>
              <a:t> https://doi.org/10.1007/s12098-018-2714-0</a:t>
            </a:r>
            <a:endParaRPr lang="tr-TR" sz="1050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ABD6-0019-4BF4-B0F5-42CA8CB829FC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26093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97280" y="564408"/>
            <a:ext cx="7543800" cy="108806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Aşı yaptırmama nedenleri n=33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4193000"/>
              </p:ext>
            </p:extLst>
          </p:nvPr>
        </p:nvGraphicFramePr>
        <p:xfrm>
          <a:off x="1210236" y="1907585"/>
          <a:ext cx="7489660" cy="41148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02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1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823">
                <a:tc>
                  <a:txBody>
                    <a:bodyPr/>
                    <a:lstStyle/>
                    <a:p>
                      <a:r>
                        <a:rPr lang="tr-TR" sz="1800" b="1" dirty="0"/>
                        <a:t>Neden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Sayı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r>
                        <a:rPr lang="tr-TR" sz="1800" b="1" dirty="0"/>
                        <a:t>Çocuk için zararlı olabilir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17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r>
                        <a:rPr lang="tr-TR" sz="1800" b="1" dirty="0"/>
                        <a:t>Aşılara</a:t>
                      </a:r>
                      <a:r>
                        <a:rPr lang="tr-TR" sz="1800" b="1" baseline="0" dirty="0"/>
                        <a:t> </a:t>
                      </a:r>
                      <a:r>
                        <a:rPr lang="tr-TR" sz="1800" b="1" dirty="0"/>
                        <a:t>güvensizlik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17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r>
                        <a:rPr lang="tr-TR" sz="1800" b="1" dirty="0"/>
                        <a:t>Aşılar yarar sağlamaz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r>
                        <a:rPr lang="tr-TR" sz="1800" b="1" dirty="0"/>
                        <a:t>Doğal bağışıklığa</a:t>
                      </a:r>
                      <a:r>
                        <a:rPr lang="tr-TR" sz="1800" b="1" baseline="0" dirty="0"/>
                        <a:t> inanma</a:t>
                      </a:r>
                      <a:endParaRPr lang="tr-TR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r>
                        <a:rPr lang="tr-TR" sz="1800" b="1" dirty="0"/>
                        <a:t>Çocuğu Aşıyla önlenebilir hastalığa yakalanmaz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r>
                        <a:rPr lang="tr-TR" sz="1800" b="1" dirty="0"/>
                        <a:t>Dini inançlar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r>
                        <a:rPr lang="tr-TR" sz="1800" b="1" dirty="0"/>
                        <a:t>Aşıyla önlenebilir hastalık önemsiz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r>
                        <a:rPr lang="tr-TR" sz="1800" b="1" dirty="0"/>
                        <a:t>Çocuğu aşılanması gereken risk grubunda değil inancı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/>
                        <a:t>Aşılar kısırlığa yol açar inancı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r>
                        <a:rPr lang="tr-TR" sz="1800" b="1" dirty="0"/>
                        <a:t>Aşılar otizme yol açar inancı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823">
                <a:tc>
                  <a:txBody>
                    <a:bodyPr/>
                    <a:lstStyle/>
                    <a:p>
                      <a:r>
                        <a:rPr lang="tr-TR" sz="1800" b="1" dirty="0"/>
                        <a:t>Nedeni yok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1210236" y="6033336"/>
            <a:ext cx="70002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Topçu S, Almış H, Başkan S, Turgut M, Şimşek Orhon F, </a:t>
            </a:r>
            <a:r>
              <a:rPr lang="tr-TR" sz="1050" dirty="0" err="1"/>
              <a:t>Ulukol</a:t>
            </a:r>
            <a:r>
              <a:rPr lang="tr-TR" sz="1050" dirty="0"/>
              <a:t> B. </a:t>
            </a:r>
            <a:r>
              <a:rPr lang="en-US" sz="1050" dirty="0"/>
              <a:t>Evaluation of Childhood Vaccine Refusal and Hesitancy Intentions in Turkey</a:t>
            </a:r>
            <a:r>
              <a:rPr lang="tr-TR" sz="1050" dirty="0"/>
              <a:t>, </a:t>
            </a:r>
            <a:r>
              <a:rPr lang="en-US" sz="1050" dirty="0"/>
              <a:t>The Indian Journal of Pediatrics</a:t>
            </a:r>
            <a:r>
              <a:rPr lang="tr-TR" sz="1050" dirty="0"/>
              <a:t>, 2018 </a:t>
            </a:r>
            <a:r>
              <a:rPr lang="en-US" sz="1050" dirty="0"/>
              <a:t> https://doi.org/10.1007/s12098-018-2714-0</a:t>
            </a:r>
            <a:endParaRPr lang="tr-TR" sz="105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8F7-DEA8-4A0E-93C5-5B48D6F500D6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00845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kaynağı, n=33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205010"/>
              </p:ext>
            </p:extLst>
          </p:nvPr>
        </p:nvGraphicFramePr>
        <p:xfrm>
          <a:off x="2326341" y="2060848"/>
          <a:ext cx="5907629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7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0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4043">
                <a:tc>
                  <a:txBody>
                    <a:bodyPr/>
                    <a:lstStyle/>
                    <a:p>
                      <a:r>
                        <a:rPr lang="tr-TR" sz="2400" dirty="0"/>
                        <a:t>Kaynak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Sayı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r>
                        <a:rPr lang="tr-TR" sz="2400" dirty="0"/>
                        <a:t>Sağlık çalışanları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r>
                        <a:rPr lang="tr-TR" sz="2400" dirty="0"/>
                        <a:t>Sosyal medya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r>
                        <a:rPr lang="tr-TR" sz="2400" dirty="0"/>
                        <a:t>Sosyal çevre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r>
                        <a:rPr lang="tr-TR" sz="2400" dirty="0"/>
                        <a:t>Gazete, magazin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r>
                        <a:rPr lang="tr-TR" sz="2400" dirty="0"/>
                        <a:t>Bilimsel yayınlar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3048001" y="5046374"/>
            <a:ext cx="6322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/>
              <a:t>Topçu S, Almış H, Başkan S, Turgut M, Şimşek Orhon F, </a:t>
            </a:r>
            <a:r>
              <a:rPr lang="tr-TR" sz="1400" dirty="0" err="1"/>
              <a:t>Ulukol</a:t>
            </a:r>
            <a:r>
              <a:rPr lang="tr-TR" sz="1400" dirty="0"/>
              <a:t> B. </a:t>
            </a:r>
          </a:p>
          <a:p>
            <a:pPr algn="r"/>
            <a:r>
              <a:rPr lang="en-US" sz="1400" dirty="0"/>
              <a:t>Evaluation of Childhood Vaccine Refusal and Hesitancy Intentions in Turkey</a:t>
            </a:r>
            <a:endParaRPr lang="tr-TR" sz="1400" dirty="0"/>
          </a:p>
          <a:p>
            <a:pPr algn="r"/>
            <a:r>
              <a:rPr lang="en-US" sz="1400" dirty="0"/>
              <a:t>The Indian Journal of Pediatrics</a:t>
            </a:r>
            <a:r>
              <a:rPr lang="tr-TR" sz="1400" dirty="0"/>
              <a:t>, 2018 </a:t>
            </a:r>
            <a:r>
              <a:rPr lang="en-US" sz="1400" dirty="0"/>
              <a:t> https://doi.org/10.1007/s12098-018-2714-0</a:t>
            </a:r>
            <a:endParaRPr lang="tr-TR" sz="14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53BC-91F5-4909-BD39-34639D1C38FF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14916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4626" y="325569"/>
            <a:ext cx="9463703" cy="1301667"/>
          </a:xfrm>
        </p:spPr>
        <p:txBody>
          <a:bodyPr>
            <a:noAutofit/>
          </a:bodyPr>
          <a:lstStyle/>
          <a:p>
            <a:r>
              <a:rPr lang="tr-TR" sz="3200" b="1" dirty="0"/>
              <a:t>Öyküde bağışıklama </a:t>
            </a:r>
            <a:r>
              <a:rPr lang="tr-TR" sz="3200" b="1" dirty="0" err="1"/>
              <a:t>anamnezi</a:t>
            </a:r>
            <a:r>
              <a:rPr lang="tr-TR" sz="3200" b="1" dirty="0"/>
              <a:t> alma durumlarının bölümlere göre dağılımı, TÜ SAUM, 2018</a:t>
            </a:r>
            <a:endParaRPr lang="tr-TR" sz="3200" dirty="0"/>
          </a:p>
        </p:txBody>
      </p:sp>
      <p:pic>
        <p:nvPicPr>
          <p:cNvPr id="6" name="5 İçerik Yer Tutucusu" descr="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005" y="1843711"/>
            <a:ext cx="7117057" cy="3161130"/>
          </a:xfrm>
        </p:spPr>
      </p:pic>
      <p:sp>
        <p:nvSpPr>
          <p:cNvPr id="4" name="3 Metin kutusu"/>
          <p:cNvSpPr txBox="1"/>
          <p:nvPr/>
        </p:nvSpPr>
        <p:spPr>
          <a:xfrm>
            <a:off x="2457898" y="5135950"/>
            <a:ext cx="70435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Han </a:t>
            </a:r>
            <a:r>
              <a:rPr lang="tr-TR" sz="1050" dirty="0" err="1"/>
              <a:t>Yekdeş</a:t>
            </a:r>
            <a:r>
              <a:rPr lang="tr-TR" sz="1050" dirty="0"/>
              <a:t> D, Altunok A, Marangoz B, Eskiocak M.  Bir Üniversite Hastanesindeki Hekimlerin </a:t>
            </a:r>
            <a:r>
              <a:rPr lang="tr-TR" sz="1050" dirty="0" err="1"/>
              <a:t>Bağışıklama</a:t>
            </a:r>
            <a:r>
              <a:rPr lang="tr-TR" sz="1050" dirty="0"/>
              <a:t> İle İlgili Tutumları, </a:t>
            </a:r>
          </a:p>
          <a:p>
            <a:r>
              <a:rPr lang="tr-TR" sz="1050" dirty="0"/>
              <a:t>20.Ulusal Halk sağlığı Kongresi, 2018 (Sözel bildiri olarak kabul edildi)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018180" y="3197838"/>
            <a:ext cx="7693624" cy="272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7" name="Dikdörtgen 6"/>
          <p:cNvSpPr/>
          <p:nvPr/>
        </p:nvSpPr>
        <p:spPr>
          <a:xfrm>
            <a:off x="1991286" y="2535574"/>
            <a:ext cx="7693624" cy="272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75B5-8AB6-4835-BE73-54AD80BA346D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7723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/>
              <a:t>Dahili bilimlerde öyküde bağışıklama </a:t>
            </a:r>
            <a:r>
              <a:rPr lang="tr-TR" sz="2800" b="1" dirty="0" err="1"/>
              <a:t>anamnez</a:t>
            </a:r>
            <a:r>
              <a:rPr lang="tr-TR" sz="2800" b="1" dirty="0"/>
              <a:t> alma durumlarının erişkin ve çocuk ile ilgilenen bölümlere göre dağılımı , TÜ SAUM, 2018</a:t>
            </a:r>
            <a:br>
              <a:rPr lang="tr-TR" sz="2800" b="1" dirty="0"/>
            </a:br>
            <a:endParaRPr lang="tr-TR" sz="2800" dirty="0"/>
          </a:p>
        </p:txBody>
      </p:sp>
      <p:pic>
        <p:nvPicPr>
          <p:cNvPr id="4" name="3 İçerik Yer Tutucusu" descr="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0" y="1775140"/>
            <a:ext cx="7924800" cy="3442739"/>
          </a:xfrm>
        </p:spPr>
      </p:pic>
      <p:sp>
        <p:nvSpPr>
          <p:cNvPr id="6" name="3 Metin kutusu"/>
          <p:cNvSpPr txBox="1"/>
          <p:nvPr/>
        </p:nvSpPr>
        <p:spPr>
          <a:xfrm>
            <a:off x="1304365" y="5758129"/>
            <a:ext cx="70435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Han </a:t>
            </a:r>
            <a:r>
              <a:rPr lang="tr-TR" sz="1050" dirty="0" err="1"/>
              <a:t>Yekdeş</a:t>
            </a:r>
            <a:r>
              <a:rPr lang="tr-TR" sz="1050" dirty="0"/>
              <a:t> D, Altunok A, Marangoz B, Eskiocak M.  Bir Üniversite Hastanesindeki Hekimlerin </a:t>
            </a:r>
            <a:r>
              <a:rPr lang="tr-TR" sz="1050" dirty="0" err="1"/>
              <a:t>Bağışıklama</a:t>
            </a:r>
            <a:r>
              <a:rPr lang="tr-TR" sz="1050" dirty="0"/>
              <a:t> İle İlgili Tutumları, </a:t>
            </a:r>
          </a:p>
          <a:p>
            <a:r>
              <a:rPr lang="tr-TR" sz="1050" dirty="0"/>
              <a:t>20.Ulusal Halk sağlığı Kongresi, 2018 (Sözel bildiri olarak kabul edildi)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97280" y="2989982"/>
            <a:ext cx="7720185" cy="3286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7" name="Dikdörtgen 6"/>
          <p:cNvSpPr/>
          <p:nvPr/>
        </p:nvSpPr>
        <p:spPr>
          <a:xfrm>
            <a:off x="1123841" y="3753135"/>
            <a:ext cx="7693624" cy="2944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CC89-84A9-46D0-AE93-C05CD55C0184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00109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97280" y="954741"/>
            <a:ext cx="10115203" cy="728069"/>
          </a:xfrm>
        </p:spPr>
        <p:txBody>
          <a:bodyPr>
            <a:noAutofit/>
          </a:bodyPr>
          <a:lstStyle/>
          <a:p>
            <a:r>
              <a:rPr lang="tr-TR" sz="3200" b="1" dirty="0"/>
              <a:t>Hekimlerde Aşı Tereddüdü Nedenlerinin dağılımı, TÜ SAUM, 2018</a:t>
            </a:r>
          </a:p>
        </p:txBody>
      </p:sp>
      <p:pic>
        <p:nvPicPr>
          <p:cNvPr id="4" name="3 İçerik Yer Tutucusu" descr="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235" y="1682810"/>
            <a:ext cx="7120122" cy="3922102"/>
          </a:xfrm>
        </p:spPr>
      </p:pic>
      <p:sp>
        <p:nvSpPr>
          <p:cNvPr id="6" name="3 Metin kutusu"/>
          <p:cNvSpPr txBox="1"/>
          <p:nvPr/>
        </p:nvSpPr>
        <p:spPr>
          <a:xfrm>
            <a:off x="1097280" y="5841733"/>
            <a:ext cx="70435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Han </a:t>
            </a:r>
            <a:r>
              <a:rPr lang="tr-TR" sz="1050" dirty="0" err="1"/>
              <a:t>Yekdeş</a:t>
            </a:r>
            <a:r>
              <a:rPr lang="tr-TR" sz="1050" dirty="0"/>
              <a:t> D, Altunok A, Marangoz B, Eskiocak M.  Bir Üniversite Hastanesindeki Hekimlerin </a:t>
            </a:r>
            <a:r>
              <a:rPr lang="tr-TR" sz="1050" dirty="0" err="1"/>
              <a:t>Bağışıklama</a:t>
            </a:r>
            <a:r>
              <a:rPr lang="tr-TR" sz="1050" dirty="0"/>
              <a:t> İle İlgili Tutumları, </a:t>
            </a:r>
          </a:p>
          <a:p>
            <a:r>
              <a:rPr lang="tr-TR" sz="1050" dirty="0"/>
              <a:t>20.Ulusal Halk sağlığı Kongresi, 2018 (Sözel bildiri olarak kabul edildi)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7EA9-E44E-4EDD-A397-3CC6AD68F9D1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4644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Söze Başlarken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259" y="1845734"/>
            <a:ext cx="8969349" cy="4023360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D2"/>
                </a:solidFill>
              </a:rPr>
              <a:t>Aşıların her tıbbi ürün gibi, aşılama sonrasında beklenen ve istenmeyen etkileri vardır.  </a:t>
            </a:r>
            <a:r>
              <a:rPr lang="tr-TR" sz="2400" b="1" dirty="0">
                <a:solidFill>
                  <a:srgbClr val="FF0000"/>
                </a:solidFill>
              </a:rPr>
              <a:t>Yararı,</a:t>
            </a:r>
            <a:r>
              <a:rPr lang="tr-TR" sz="2400" b="1" dirty="0">
                <a:solidFill>
                  <a:srgbClr val="0000D2"/>
                </a:solidFill>
              </a:rPr>
              <a:t> </a:t>
            </a:r>
            <a:r>
              <a:rPr lang="tr-TR" sz="2400" b="1" dirty="0">
                <a:solidFill>
                  <a:srgbClr val="FF0000"/>
                </a:solidFill>
              </a:rPr>
              <a:t>olası</a:t>
            </a:r>
            <a:r>
              <a:rPr lang="tr-TR" sz="2400" b="1" dirty="0">
                <a:solidFill>
                  <a:srgbClr val="0000D2"/>
                </a:solidFill>
              </a:rPr>
              <a:t> </a:t>
            </a:r>
            <a:r>
              <a:rPr lang="tr-TR" sz="2400" b="1" dirty="0">
                <a:solidFill>
                  <a:srgbClr val="FF0000"/>
                </a:solidFill>
              </a:rPr>
              <a:t>zarardan</a:t>
            </a:r>
            <a:r>
              <a:rPr lang="tr-TR" sz="2400" b="1" dirty="0">
                <a:solidFill>
                  <a:srgbClr val="0000D2"/>
                </a:solidFill>
              </a:rPr>
              <a:t> 100-1000 kat daha çoktur.  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FF0000"/>
                </a:solidFill>
              </a:rPr>
              <a:t>Aşılar </a:t>
            </a:r>
            <a:r>
              <a:rPr lang="tr-TR" sz="2400" b="1" dirty="0">
                <a:solidFill>
                  <a:srgbClr val="0000D2"/>
                </a:solidFill>
              </a:rPr>
              <a:t>aşılananı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>
                <a:solidFill>
                  <a:srgbClr val="0000D2"/>
                </a:solidFill>
              </a:rPr>
              <a:t>korumak</a:t>
            </a:r>
            <a:r>
              <a:rPr lang="tr-TR" sz="2400" b="1" dirty="0">
                <a:solidFill>
                  <a:srgbClr val="FF0000"/>
                </a:solidFill>
              </a:rPr>
              <a:t> için yapılır, </a:t>
            </a:r>
            <a:r>
              <a:rPr lang="tr-TR" sz="2400" b="1" dirty="0"/>
              <a:t>toplum, çok yüksek oranda ve yaygınlıkta  aşılanırsa, aşılanma yaşına henüz gelmemişleri, aşılanmaya engel hastalığı olanları </a:t>
            </a:r>
            <a:r>
              <a:rPr lang="tr-TR" sz="2400" b="1" dirty="0">
                <a:solidFill>
                  <a:srgbClr val="FF0000"/>
                </a:solidFill>
              </a:rPr>
              <a:t>da toplum bağışıklık düzeyi </a:t>
            </a:r>
            <a:r>
              <a:rPr lang="tr-TR" sz="2400" b="1" dirty="0"/>
              <a:t>korur.</a:t>
            </a:r>
          </a:p>
          <a:p>
            <a:pPr marL="268288" indent="-26828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9548-3E7B-4FB6-8031-26F8CCE54A59}" type="datetime1">
              <a:rPr lang="tr-TR" smtClean="0"/>
              <a:pPr/>
              <a:t>4.12.2018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05524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39234" y="343938"/>
            <a:ext cx="9268789" cy="1088068"/>
          </a:xfrm>
        </p:spPr>
        <p:txBody>
          <a:bodyPr>
            <a:noAutofit/>
          </a:bodyPr>
          <a:lstStyle/>
          <a:p>
            <a:r>
              <a:rPr lang="tr-TR" sz="2800" b="1" dirty="0"/>
              <a:t>Trakya Üniversitesi Sağlık Uygulama ve Araştırma Merkezi’nde Yardımcı Sağlık Çalışanlarının Bağışıklama İle İlgili Tutumları, 2018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98494" y="1922929"/>
            <a:ext cx="8819747" cy="3348771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336947" indent="-336947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D2"/>
                </a:solidFill>
              </a:rPr>
              <a:t>Katılımcılardan 57 kişi (% 34) kendini ya da çocuğunu aşılatmakla ilgili tereddüdü olan hasta ya da yakını olduğunu belirtmiştir, </a:t>
            </a:r>
          </a:p>
          <a:p>
            <a:pPr marL="336947" indent="-336947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b="1" dirty="0"/>
              <a:t>Katılımcıların büyük kısmı (% 90’ı) sağlık çalışanlarında ve hastalarda </a:t>
            </a:r>
            <a:r>
              <a:rPr lang="tr-TR" sz="2400" b="1" dirty="0">
                <a:solidFill>
                  <a:srgbClr val="FF0000"/>
                </a:solidFill>
              </a:rPr>
              <a:t>bağışıklamaya ilişkin yasal düzenleme yapılması </a:t>
            </a:r>
            <a:r>
              <a:rPr lang="tr-TR" sz="2400" b="1" dirty="0"/>
              <a:t>gerektiğini düşünmektedir.</a:t>
            </a:r>
          </a:p>
          <a:p>
            <a:pPr marL="336947" indent="-336947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2404782" y="5762623"/>
            <a:ext cx="78060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Marangoz B, Han </a:t>
            </a:r>
            <a:r>
              <a:rPr lang="tr-TR" sz="1050" dirty="0" err="1"/>
              <a:t>Yekdeş</a:t>
            </a:r>
            <a:r>
              <a:rPr lang="tr-TR" sz="1050" dirty="0"/>
              <a:t> D, Eskiocak M, Trakya Üniversitesi Sağlık Uygulama ve Araştırma Merkezi’nde Yardımcı Sağlık Çalışanlarının </a:t>
            </a:r>
          </a:p>
          <a:p>
            <a:r>
              <a:rPr lang="tr-TR" sz="1050" dirty="0"/>
              <a:t>Bağışıklama İle İlgili Tutumları, 20.Ulusal Halk Sağlığı Kongresi, 2018 (Sözel bildiri olarak kabul edildi)</a:t>
            </a:r>
          </a:p>
          <a:p>
            <a:endParaRPr lang="tr-TR" sz="1050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EF5A-83AB-4B4C-BD09-BCE21375698B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929589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  <a:latin typeface="+mn-lt"/>
              </a:rPr>
              <a:t>Aşı Reddine karşı tutum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250577" y="1896034"/>
            <a:ext cx="9507070" cy="3711389"/>
          </a:xfrm>
        </p:spPr>
        <p:txBody>
          <a:bodyPr>
            <a:noAutofit/>
          </a:bodyPr>
          <a:lstStyle/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tr-TR" sz="2400" b="1" dirty="0"/>
              <a:t>Aşı Danışma Kurulunun belirlediği aşıları aşı takvimine uygun bir biçimde yapmak- yaptırmak </a:t>
            </a:r>
            <a:r>
              <a:rPr lang="tr-TR" sz="2400" b="1" dirty="0">
                <a:solidFill>
                  <a:srgbClr val="0000D2"/>
                </a:solidFill>
              </a:rPr>
              <a:t>zorunlu</a:t>
            </a:r>
            <a:r>
              <a:rPr lang="tr-TR" sz="2400" b="1" dirty="0"/>
              <a:t> olmalıdır. </a:t>
            </a:r>
            <a:r>
              <a:rPr lang="tr-TR" sz="2400" b="1" dirty="0">
                <a:solidFill>
                  <a:srgbClr val="C00000"/>
                </a:solidFill>
              </a:rPr>
              <a:t>Bireylere sorumluca karar verme yükünün transferi haksızlık olur.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tr-TR" sz="2400" b="1" dirty="0">
                <a:solidFill>
                  <a:srgbClr val="1A1100"/>
                </a:solidFill>
              </a:rPr>
              <a:t>GBP hedeflerine ulaşılabilmesi için uygun yöntemlerle </a:t>
            </a:r>
            <a:r>
              <a:rPr lang="tr-TR" sz="2400" b="1" dirty="0"/>
              <a:t>sağlık eğitimi verme/ </a:t>
            </a:r>
            <a:r>
              <a:rPr lang="tr-TR" sz="2400" b="1" dirty="0">
                <a:solidFill>
                  <a:srgbClr val="1A1100"/>
                </a:solidFill>
              </a:rPr>
              <a:t>talep yaratma </a:t>
            </a:r>
            <a:r>
              <a:rPr lang="tr-TR" sz="2400" b="1" dirty="0"/>
              <a:t>ve halkın yaşadığı yerlerde, kabul edilir yollarla bu </a:t>
            </a:r>
            <a:r>
              <a:rPr lang="tr-TR" sz="2400" b="1" dirty="0">
                <a:solidFill>
                  <a:srgbClr val="1A1100"/>
                </a:solidFill>
              </a:rPr>
              <a:t>talebi karşılama</a:t>
            </a:r>
            <a:r>
              <a:rPr lang="tr-TR" sz="2400" b="1" dirty="0"/>
              <a:t> ve sürdürme devletin sağlık örgütlenmesinin görevidir.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b="1" dirty="0"/>
              <a:t/>
            </a:r>
            <a:br>
              <a:rPr lang="tr-TR" sz="2400" b="1" dirty="0"/>
            </a:br>
            <a:endParaRPr lang="tr-TR" sz="2400" b="1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D29E-5391-4A37-A07D-0AB0F088108D}" type="datetime1">
              <a:rPr lang="tr-TR" smtClean="0"/>
              <a:pPr/>
              <a:t>4.12.2018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CB50-261D-44AC-90E3-9B5BAC594317}" type="slidenum">
              <a:rPr lang="tr-TR" smtClean="0"/>
              <a:pPr/>
              <a:t>51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58704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86185" y="4056184"/>
            <a:ext cx="7886700" cy="994172"/>
          </a:xfrm>
        </p:spPr>
        <p:txBody>
          <a:bodyPr>
            <a:normAutofit/>
          </a:bodyPr>
          <a:lstStyle/>
          <a:p>
            <a:pPr algn="r"/>
            <a:r>
              <a:rPr lang="tr-TR" sz="5400" b="1" dirty="0">
                <a:solidFill>
                  <a:srgbClr val="0000D2"/>
                </a:solidFill>
                <a:latin typeface="+mn-lt"/>
              </a:rPr>
              <a:t>Ne yapmalı?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097280" y="1"/>
            <a:ext cx="4927002" cy="6459784"/>
          </a:xfrm>
          <a:solidFill>
            <a:srgbClr val="2C31F8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chemeClr val="bg1"/>
                </a:solidFill>
              </a:rPr>
              <a:t>bir çocuk ölünce 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chemeClr val="bg1"/>
                </a:solidFill>
              </a:rPr>
              <a:t>boğmacadan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chemeClr val="bg1"/>
                </a:solidFill>
              </a:rPr>
              <a:t>ya da kızamıktan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chemeClr val="bg1"/>
                </a:solidFill>
              </a:rPr>
              <a:t>gökte bulut olunca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chemeClr val="bg1"/>
                </a:solidFill>
              </a:rPr>
              <a:t>yağmur olup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chemeClr val="bg1"/>
                </a:solidFill>
              </a:rPr>
              <a:t>düşünce yere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chemeClr val="bg1"/>
                </a:solidFill>
              </a:rPr>
              <a:t>can vermek için 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chemeClr val="bg1"/>
                </a:solidFill>
              </a:rPr>
              <a:t>çiçeklere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chemeClr val="bg1"/>
                </a:solidFill>
              </a:rPr>
              <a:t>sorar vurur da camlara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chemeClr val="bg1"/>
                </a:solidFill>
              </a:rPr>
              <a:t>takır takır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chemeClr val="bg1"/>
                </a:solidFill>
              </a:rPr>
              <a:t>gerekeni yaptınız mı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chemeClr val="bg1"/>
                </a:solidFill>
              </a:rPr>
              <a:t>yaptınız mı gerekeni?</a:t>
            </a:r>
          </a:p>
          <a:p>
            <a:pPr marL="0" indent="0" algn="ctr">
              <a:buNone/>
            </a:pPr>
            <a:r>
              <a:rPr lang="tr-TR" sz="2400" b="1" dirty="0" err="1">
                <a:solidFill>
                  <a:schemeClr val="bg1"/>
                </a:solidFill>
              </a:rPr>
              <a:t>Dr.Çağatay</a:t>
            </a:r>
            <a:r>
              <a:rPr lang="tr-TR" sz="2400" b="1" dirty="0">
                <a:solidFill>
                  <a:schemeClr val="bg1"/>
                </a:solidFill>
              </a:rPr>
              <a:t> Güler</a:t>
            </a:r>
          </a:p>
          <a:p>
            <a:pPr marL="0" indent="0" algn="ctr">
              <a:buNone/>
            </a:pPr>
            <a:endParaRPr lang="tr-TR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12BD-9D52-484F-BBD2-409E0F53AEBE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65242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50" b="1" dirty="0">
                <a:solidFill>
                  <a:srgbClr val="0000D2"/>
                </a:solidFill>
                <a:latin typeface="+mn-lt"/>
              </a:rPr>
              <a:t>Ne yapmalı?</a:t>
            </a:r>
            <a:r>
              <a:rPr lang="tr-TR" sz="4050" b="1" dirty="0"/>
              <a:t> </a:t>
            </a:r>
            <a:br>
              <a:rPr lang="tr-TR" sz="4050" b="1" dirty="0"/>
            </a:br>
            <a:r>
              <a:rPr lang="tr-TR" sz="4050" b="1" dirty="0"/>
              <a:t>Güvenin yeniden sağlanması</a:t>
            </a:r>
            <a:endParaRPr lang="tr-TR" sz="4050" b="1" dirty="0">
              <a:solidFill>
                <a:srgbClr val="0000D2"/>
              </a:solidFill>
              <a:latin typeface="+mn-lt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Kamu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solidFill>
            <a:srgbClr val="FFFFCC"/>
          </a:solidFill>
        </p:spPr>
        <p:txBody>
          <a:bodyPr>
            <a:noAutofit/>
          </a:bodyPr>
          <a:lstStyle/>
          <a:p>
            <a:pPr marL="219456" lvl="1" indent="0">
              <a:lnSpc>
                <a:spcPct val="150000"/>
              </a:lnSpc>
              <a:buNone/>
            </a:pPr>
            <a:r>
              <a:rPr lang="tr-TR" b="1" dirty="0"/>
              <a:t>Politik isteğin güçlenmesi, görünürlüğü</a:t>
            </a:r>
          </a:p>
          <a:p>
            <a:pPr marL="219456" lvl="1" indent="0">
              <a:lnSpc>
                <a:spcPct val="150000"/>
              </a:lnSpc>
              <a:buNone/>
            </a:pPr>
            <a:r>
              <a:rPr lang="tr-TR" b="1" dirty="0"/>
              <a:t>Yerli aşı üretimi</a:t>
            </a:r>
          </a:p>
          <a:p>
            <a:pPr marL="219456" lvl="1" indent="0">
              <a:lnSpc>
                <a:spcPct val="150000"/>
              </a:lnSpc>
              <a:buNone/>
            </a:pPr>
            <a:r>
              <a:rPr lang="tr-TR" b="1" dirty="0"/>
              <a:t>Saydamlık</a:t>
            </a:r>
          </a:p>
          <a:p>
            <a:pPr marL="356616" lvl="2" indent="0">
              <a:lnSpc>
                <a:spcPct val="150000"/>
              </a:lnSpc>
              <a:buNone/>
            </a:pPr>
            <a:r>
              <a:rPr lang="tr-TR" sz="1350" b="1" dirty="0"/>
              <a:t>Hastalık ve ASİE </a:t>
            </a:r>
            <a:r>
              <a:rPr lang="tr-TR" sz="1350" b="1" dirty="0" err="1"/>
              <a:t>surveyans</a:t>
            </a:r>
            <a:r>
              <a:rPr lang="tr-TR" sz="1350" b="1" dirty="0"/>
              <a:t> verilerinin paylaşımı</a:t>
            </a:r>
          </a:p>
          <a:p>
            <a:pPr marL="356616" lvl="2" indent="0">
              <a:lnSpc>
                <a:spcPct val="150000"/>
              </a:lnSpc>
              <a:buNone/>
            </a:pPr>
            <a:r>
              <a:rPr lang="tr-TR" sz="1350" b="1" dirty="0"/>
              <a:t>Bağımsız araştırma olanaklarının geliştirilmesi</a:t>
            </a:r>
          </a:p>
          <a:p>
            <a:pPr marL="219456" lvl="1" indent="0">
              <a:lnSpc>
                <a:spcPct val="150000"/>
              </a:lnSpc>
              <a:buNone/>
            </a:pPr>
            <a:r>
              <a:rPr lang="tr-TR" b="1" dirty="0"/>
              <a:t>Toplum  katılımının sağlanması </a:t>
            </a:r>
          </a:p>
          <a:p>
            <a:pPr marL="219456" lvl="1" indent="0">
              <a:lnSpc>
                <a:spcPct val="150000"/>
              </a:lnSpc>
              <a:buNone/>
            </a:pPr>
            <a:r>
              <a:rPr lang="tr-TR" b="1" dirty="0"/>
              <a:t>…</a:t>
            </a:r>
          </a:p>
          <a:p>
            <a:pPr marL="0" indent="0">
              <a:lnSpc>
                <a:spcPct val="150000"/>
              </a:lnSpc>
              <a:buNone/>
            </a:pPr>
            <a:endParaRPr lang="tr-TR" sz="135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Akademi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4"/>
          </p:nvPr>
        </p:nvSpPr>
        <p:spPr>
          <a:xfrm>
            <a:off x="6169025" y="2292350"/>
            <a:ext cx="4319463" cy="2533650"/>
          </a:xfrm>
        </p:spPr>
        <p:txBody>
          <a:bodyPr>
            <a:noAutofit/>
          </a:bodyPr>
          <a:lstStyle/>
          <a:p>
            <a:pPr marL="219456" lvl="1" indent="0">
              <a:lnSpc>
                <a:spcPct val="150000"/>
              </a:lnSpc>
              <a:buNone/>
            </a:pPr>
            <a:r>
              <a:rPr lang="tr-TR" sz="2025" b="1" dirty="0">
                <a:solidFill>
                  <a:srgbClr val="0000D2"/>
                </a:solidFill>
              </a:rPr>
              <a:t>Uzmanlık derneklerinden oluşan, </a:t>
            </a:r>
            <a:r>
              <a:rPr lang="tr-TR" sz="2025" b="1" dirty="0">
                <a:solidFill>
                  <a:srgbClr val="FF0000"/>
                </a:solidFill>
              </a:rPr>
              <a:t>Hükümet dışı-endüstri dışı- </a:t>
            </a:r>
            <a:br>
              <a:rPr lang="tr-TR" sz="2025" b="1" dirty="0">
                <a:solidFill>
                  <a:srgbClr val="FF0000"/>
                </a:solidFill>
              </a:rPr>
            </a:br>
            <a:r>
              <a:rPr lang="tr-TR" sz="2025" b="1" dirty="0">
                <a:solidFill>
                  <a:srgbClr val="0000D2"/>
                </a:solidFill>
              </a:rPr>
              <a:t>bir bilimsel bağışıklama </a:t>
            </a:r>
            <a:r>
              <a:rPr lang="tr-TR" sz="2025" b="1" dirty="0" err="1">
                <a:solidFill>
                  <a:srgbClr val="0000D2"/>
                </a:solidFill>
              </a:rPr>
              <a:t>güçbirliği</a:t>
            </a:r>
            <a:r>
              <a:rPr lang="tr-TR" sz="2025" b="1" dirty="0">
                <a:solidFill>
                  <a:srgbClr val="0000D2"/>
                </a:solidFill>
              </a:rPr>
              <a:t> örgütlenmesi</a:t>
            </a:r>
          </a:p>
          <a:p>
            <a:pPr marL="219456" lvl="1" indent="0">
              <a:lnSpc>
                <a:spcPct val="150000"/>
              </a:lnSpc>
              <a:buNone/>
            </a:pPr>
            <a:r>
              <a:rPr lang="tr-TR" sz="2025" b="1" dirty="0"/>
              <a:t>Uzmanlık Dernekleri hizmet sundukları popülasyona özgü bağışıklama kılavuzu hazırlamalı, uygulamalı</a:t>
            </a:r>
          </a:p>
          <a:p>
            <a:pPr marL="219456" lvl="1" indent="0">
              <a:lnSpc>
                <a:spcPct val="150000"/>
              </a:lnSpc>
              <a:buNone/>
            </a:pPr>
            <a:r>
              <a:rPr lang="tr-TR" sz="2025" b="1" dirty="0">
                <a:solidFill>
                  <a:srgbClr val="0000D2"/>
                </a:solidFill>
              </a:rPr>
              <a:t>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25" b="1" dirty="0">
                <a:solidFill>
                  <a:srgbClr val="0000D2"/>
                </a:solidFill>
              </a:rPr>
              <a:t/>
            </a:r>
            <a:br>
              <a:rPr lang="tr-TR" sz="2025" b="1" dirty="0">
                <a:solidFill>
                  <a:srgbClr val="0000D2"/>
                </a:solidFill>
              </a:rPr>
            </a:br>
            <a:endParaRPr lang="tr-TR" sz="2025" dirty="0">
              <a:solidFill>
                <a:srgbClr val="0000D2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47EA-C0CD-41B3-81A0-94A0FAC1923A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24218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00D2"/>
                </a:solidFill>
              </a:rPr>
              <a:t>Sonuç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Aşılanmama ya da aşı yaptırmaya ilişkin tereddüt, küreselleşmeci politik üstyapının, </a:t>
            </a:r>
            <a:r>
              <a:rPr lang="tr-TR" sz="4000" b="1" dirty="0" err="1"/>
              <a:t>neoliberal</a:t>
            </a:r>
            <a:r>
              <a:rPr lang="tr-TR" sz="4000" b="1" dirty="0"/>
              <a:t> hegemonyanın bilime ve sağlık hakkına ilişkin kabul ve ifadeleriyle, sağlık hizmetlerine yönelik biçimlendirici kararlarıyla ilişkilidir.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E0D-5560-4BA6-9403-DCFE80941C81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3184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55111" y="1008531"/>
            <a:ext cx="5325035" cy="400386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181851" y="1058957"/>
            <a:ext cx="29852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«Dünyada </a:t>
            </a:r>
            <a:r>
              <a:rPr lang="tr-TR" sz="2400" b="1" dirty="0" err="1"/>
              <a:t>herşey</a:t>
            </a:r>
            <a:r>
              <a:rPr lang="tr-TR" sz="2400" b="1" dirty="0"/>
              <a:t> için; medeniyet için, hayat için, muvaffakiyet için en hakiki mürşit ilimdir, fendir.</a:t>
            </a:r>
            <a:br>
              <a:rPr lang="tr-TR" sz="2400" b="1" dirty="0"/>
            </a:br>
            <a:r>
              <a:rPr lang="tr-TR" sz="2400" b="1" dirty="0"/>
              <a:t>ilim ve fennin haricinde mürşit aramak gaflettir, cehalettir, dalalettir"</a:t>
            </a:r>
            <a:r>
              <a:rPr lang="tr-TR" sz="2400" dirty="0"/>
              <a:t> </a:t>
            </a:r>
          </a:p>
          <a:p>
            <a:pPr algn="r"/>
            <a:r>
              <a:rPr lang="tr-TR" sz="2400" b="1" dirty="0">
                <a:solidFill>
                  <a:srgbClr val="0000D2"/>
                </a:solidFill>
              </a:rPr>
              <a:t>Gazi Mustafa Kemal ATATÜRK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655110" y="5190857"/>
            <a:ext cx="63782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 </a:t>
            </a:r>
            <a:r>
              <a:rPr lang="tr-TR" sz="1350" dirty="0"/>
              <a:t> </a:t>
            </a:r>
            <a:r>
              <a:rPr lang="tr-TR" sz="1350" dirty="0" err="1"/>
              <a:t>Robb</a:t>
            </a:r>
            <a:r>
              <a:rPr lang="tr-TR" sz="1350" dirty="0"/>
              <a:t> </a:t>
            </a:r>
            <a:r>
              <a:rPr lang="tr-TR" sz="1350" dirty="0" err="1"/>
              <a:t>Butler</a:t>
            </a:r>
            <a:r>
              <a:rPr lang="tr-TR" sz="1350" dirty="0"/>
              <a:t>, </a:t>
            </a:r>
            <a:r>
              <a:rPr lang="en-US" sz="1350" dirty="0"/>
              <a:t>Vaccine Demand: Hesitancy and Acceptance in the European Region</a:t>
            </a:r>
            <a:r>
              <a:rPr lang="tr-TR" sz="1350" dirty="0"/>
              <a:t>, 2017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A111-BE6F-459E-8B25-8601BF7B1707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44205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Okuma önerileri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tr-TR" dirty="0"/>
              <a:t>Eskiocak M, Türkiye’de  bağışıklama  hizmetleri, Cilt 27, Sayı 2, Mart-Nisan, 2012, Sayfa 83-103, Toplum ve Hekim, </a:t>
            </a:r>
            <a:r>
              <a:rPr lang="tr-TR" dirty="0">
                <a:hlinkClick r:id="rId2"/>
              </a:rPr>
              <a:t>http://www.belgelik.dr.tr/ToplumHekim/browserecord.php?-action=browse&amp;-recid=2371</a:t>
            </a:r>
            <a:endParaRPr lang="tr-TR" dirty="0"/>
          </a:p>
          <a:p>
            <a:pPr>
              <a:buFont typeface="+mj-lt"/>
              <a:buAutoNum type="arabicPeriod"/>
            </a:pPr>
            <a:r>
              <a:rPr lang="tr-TR" dirty="0"/>
              <a:t>Eskiocak M, Aşılanmama, Aşılatmama ve Türkiye’de “Aşı Reddi” Tartışmasına Kısa Bir Katkı, Cilt 33, Sayı 3, Mayıs-Haziran, 2018, Sayfa 220-222, Toplum ve Hekim, </a:t>
            </a:r>
            <a:r>
              <a:rPr lang="tr-TR" dirty="0">
                <a:hlinkClick r:id="rId3"/>
              </a:rPr>
              <a:t>http://www.belgelik.dr.tr/ToplumHekim/browserecord.php?-action=browse&amp;-recid=2850</a:t>
            </a:r>
            <a:endParaRPr lang="tr-TR" dirty="0"/>
          </a:p>
          <a:p>
            <a:pPr>
              <a:buFont typeface="+mj-lt"/>
              <a:buAutoNum type="arabicPeriod"/>
            </a:pPr>
            <a:r>
              <a:rPr lang="tr-TR" dirty="0"/>
              <a:t>Eskiocak M, </a:t>
            </a:r>
            <a:r>
              <a:rPr lang="tr-TR" dirty="0" err="1"/>
              <a:t>Neoliberal</a:t>
            </a:r>
            <a:r>
              <a:rPr lang="tr-TR" dirty="0"/>
              <a:t> dönüşümün bağışıklama hizmetlerine etkileri ve sonuçları, Bilim ve Gelecek, sayı.172, Haziran 2018, </a:t>
            </a:r>
          </a:p>
          <a:p>
            <a:pPr>
              <a:buFont typeface="+mj-lt"/>
              <a:buAutoNum type="arabicPeriod"/>
            </a:pPr>
            <a:r>
              <a:rPr lang="tr-TR" dirty="0"/>
              <a:t>Eskiocak M, Kızamık Söyleşisi, Hekimce Bakış, Sayı. 84, </a:t>
            </a:r>
            <a:r>
              <a:rPr lang="tr-TR" dirty="0">
                <a:hlinkClick r:id="rId4"/>
              </a:rPr>
              <a:t>http://hekimcebakis.org/dergiler/HB_84/</a:t>
            </a:r>
            <a:r>
              <a:rPr lang="tr-TR" dirty="0" err="1">
                <a:hlinkClick r:id="rId4"/>
              </a:rPr>
              <a:t>files</a:t>
            </a:r>
            <a:r>
              <a:rPr lang="tr-TR" dirty="0">
                <a:hlinkClick r:id="rId4"/>
              </a:rPr>
              <a:t>/</a:t>
            </a:r>
            <a:r>
              <a:rPr lang="tr-TR" dirty="0" err="1">
                <a:hlinkClick r:id="rId4"/>
              </a:rPr>
              <a:t>basic</a:t>
            </a:r>
            <a:r>
              <a:rPr lang="tr-TR" dirty="0">
                <a:hlinkClick r:id="rId4"/>
              </a:rPr>
              <a:t>-html/page38.html</a:t>
            </a:r>
            <a:r>
              <a:rPr lang="tr-TR" dirty="0"/>
              <a:t>,</a:t>
            </a:r>
          </a:p>
          <a:p>
            <a:pPr>
              <a:buFont typeface="+mj-lt"/>
              <a:buAutoNum type="arabicPeriod"/>
            </a:pPr>
            <a:r>
              <a:rPr lang="tr-TR" dirty="0"/>
              <a:t>Eskiocak M, Saltık A. Bağışıklama Hizmetlerinde Temel Bileşenler-1, Sürekli Tıp Eğitimi Dergisi, Cilt 6, sayı 11, 1997</a:t>
            </a:r>
          </a:p>
          <a:p>
            <a:pPr>
              <a:buFont typeface="+mj-lt"/>
              <a:buAutoNum type="arabicPeriod"/>
            </a:pPr>
            <a:endParaRPr lang="tr-TR" dirty="0"/>
          </a:p>
          <a:p>
            <a:pPr>
              <a:buFont typeface="+mj-lt"/>
              <a:buAutoNum type="arabicPeriod"/>
            </a:pPr>
            <a:endParaRPr lang="tr-TR" dirty="0"/>
          </a:p>
          <a:p>
            <a:pPr>
              <a:buFont typeface="+mj-lt"/>
              <a:buAutoNum type="arabicPeriod"/>
            </a:pPr>
            <a:endParaRPr lang="tr-TR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162-FEC6-4230-BBE5-6C1D34B0763D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424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Söze Başlarken</a:t>
            </a:r>
            <a:endParaRPr lang="tr-TR" b="1" dirty="0">
              <a:solidFill>
                <a:srgbClr val="010167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b="1" dirty="0">
                <a:solidFill>
                  <a:srgbClr val="FF0000"/>
                </a:solidFill>
              </a:rPr>
              <a:t>Çiçek</a:t>
            </a:r>
            <a:r>
              <a:rPr lang="tr-TR" sz="2200" dirty="0">
                <a:solidFill>
                  <a:srgbClr val="FF0000"/>
                </a:solidFill>
              </a:rPr>
              <a:t> </a:t>
            </a:r>
            <a:r>
              <a:rPr lang="tr-TR" sz="2200" dirty="0"/>
              <a:t>hastalığının kökü kazındı, 1976’dan bu yana aşısı yapılmıyor.</a:t>
            </a:r>
          </a:p>
          <a:p>
            <a:r>
              <a:rPr lang="tr-TR" sz="2200" b="1" dirty="0">
                <a:solidFill>
                  <a:srgbClr val="FF0000"/>
                </a:solidFill>
              </a:rPr>
              <a:t>Çocuk felci </a:t>
            </a:r>
            <a:r>
              <a:rPr lang="tr-TR" sz="2200" dirty="0"/>
              <a:t>hastalığının kökü kazındı, 1998’den bu yana yeni hasta saptanmadı.</a:t>
            </a:r>
          </a:p>
          <a:p>
            <a:r>
              <a:rPr lang="tr-TR" sz="2200" b="1" dirty="0" err="1">
                <a:solidFill>
                  <a:srgbClr val="FF0000"/>
                </a:solidFill>
              </a:rPr>
              <a:t>Yenidoğan</a:t>
            </a:r>
            <a:r>
              <a:rPr lang="tr-TR" sz="2200" b="1" dirty="0">
                <a:solidFill>
                  <a:srgbClr val="FF0000"/>
                </a:solidFill>
              </a:rPr>
              <a:t> </a:t>
            </a:r>
            <a:r>
              <a:rPr lang="tr-TR" sz="2200" b="1" dirty="0" err="1">
                <a:solidFill>
                  <a:srgbClr val="FF0000"/>
                </a:solidFill>
              </a:rPr>
              <a:t>tetanozu</a:t>
            </a:r>
            <a:r>
              <a:rPr lang="tr-TR" sz="2200" b="1" dirty="0">
                <a:solidFill>
                  <a:srgbClr val="FF0000"/>
                </a:solidFill>
              </a:rPr>
              <a:t> </a:t>
            </a:r>
            <a:r>
              <a:rPr lang="tr-TR" sz="2200" dirty="0"/>
              <a:t>hastalığı elimine edildi, 2009’da belgelendi.</a:t>
            </a:r>
          </a:p>
          <a:p>
            <a:r>
              <a:rPr lang="tr-TR" sz="2200" dirty="0"/>
              <a:t>Ülkemizde 1985 Ulusal Aşı Kampanyasında </a:t>
            </a:r>
            <a:r>
              <a:rPr lang="tr-TR" sz="2200" b="1" dirty="0">
                <a:solidFill>
                  <a:srgbClr val="0000D2"/>
                </a:solidFill>
              </a:rPr>
              <a:t>1980’de ve sonra doğanlar aşılandı, </a:t>
            </a:r>
            <a:r>
              <a:rPr lang="tr-TR" sz="2200" dirty="0"/>
              <a:t>Verem, Boğmaca, Difteri, </a:t>
            </a:r>
            <a:r>
              <a:rPr lang="tr-TR" sz="2200" dirty="0" err="1"/>
              <a:t>Tetanoz</a:t>
            </a:r>
            <a:r>
              <a:rPr lang="tr-TR" sz="2200" dirty="0"/>
              <a:t>, Çocuk Felci ve Kızamık aşıları yapıldı, kuşakların </a:t>
            </a:r>
            <a:r>
              <a:rPr lang="tr-TR" sz="2200" b="1" dirty="0">
                <a:solidFill>
                  <a:srgbClr val="0000D2"/>
                </a:solidFill>
              </a:rPr>
              <a:t>% 80’i ya da fazlası aşılandı</a:t>
            </a:r>
            <a:r>
              <a:rPr lang="tr-TR" sz="2200" dirty="0"/>
              <a:t>, zaman içinde </a:t>
            </a:r>
            <a:r>
              <a:rPr lang="tr-TR" sz="2200" b="1" dirty="0">
                <a:solidFill>
                  <a:srgbClr val="0000D2"/>
                </a:solidFill>
              </a:rPr>
              <a:t>hiçbir aşıyı yaptırmamışların oranı % 2- % 3</a:t>
            </a:r>
            <a:r>
              <a:rPr lang="tr-TR" sz="2200" dirty="0"/>
              <a:t> dolayında kaldı.</a:t>
            </a:r>
          </a:p>
          <a:p>
            <a:endParaRPr lang="tr-TR" sz="22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6 Metin kutusu"/>
          <p:cNvSpPr txBox="1"/>
          <p:nvPr/>
        </p:nvSpPr>
        <p:spPr>
          <a:xfrm>
            <a:off x="2971800" y="4679576"/>
            <a:ext cx="692865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Aşılama konusunda endişeli olanların içinde </a:t>
            </a:r>
          </a:p>
          <a:p>
            <a:pPr algn="ctr"/>
            <a:r>
              <a:rPr lang="tr-TR" sz="2800" b="1" dirty="0"/>
              <a:t>hiç aşılanmayan hemen hemen yok !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AA28-2456-4EA6-8A1C-AF9A50470D58}" type="datetime1">
              <a:rPr lang="tr-TR" smtClean="0"/>
              <a:pPr/>
              <a:t>4.12.2018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5114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53988" y="723861"/>
            <a:ext cx="9399494" cy="415498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2C31F8"/>
                </a:solidFill>
              </a:rPr>
              <a:t>17.ULUSAL HALK SAĞLIĞI KONGRESİ SONUÇ BİLDİRGESİ</a:t>
            </a:r>
          </a:p>
          <a:p>
            <a:pPr algn="ctr"/>
            <a:endParaRPr lang="tr-TR" sz="2400" dirty="0">
              <a:solidFill>
                <a:srgbClr val="333333"/>
              </a:solidFill>
              <a:latin typeface="Noto Serif"/>
            </a:endParaRPr>
          </a:p>
          <a:p>
            <a:pPr algn="ctr">
              <a:lnSpc>
                <a:spcPct val="150000"/>
              </a:lnSpc>
            </a:pPr>
            <a:r>
              <a:rPr lang="tr-TR" sz="2400" dirty="0">
                <a:solidFill>
                  <a:srgbClr val="333333"/>
                </a:solidFill>
                <a:latin typeface="Noto Serif"/>
              </a:rPr>
              <a:t>Dünyada </a:t>
            </a:r>
            <a:r>
              <a:rPr lang="tr-TR" sz="2400" b="1" i="1" dirty="0">
                <a:solidFill>
                  <a:srgbClr val="333333"/>
                </a:solidFill>
                <a:latin typeface="inherit"/>
              </a:rPr>
              <a:t>bağışıklama hizmetleri</a:t>
            </a:r>
            <a:r>
              <a:rPr lang="tr-TR" sz="2400" dirty="0">
                <a:solidFill>
                  <a:srgbClr val="333333"/>
                </a:solidFill>
                <a:latin typeface="Noto Serif"/>
              </a:rPr>
              <a:t>, aşı takviminin çocukluk dönemine odaklı </a:t>
            </a:r>
            <a:r>
              <a:rPr lang="tr-TR" sz="2400" i="1" dirty="0">
                <a:solidFill>
                  <a:srgbClr val="333333"/>
                </a:solidFill>
                <a:latin typeface="Noto Serif"/>
              </a:rPr>
              <a:t>Genişletilmiş Bağışıklama Programı’nın (EPI)</a:t>
            </a:r>
            <a:r>
              <a:rPr lang="tr-TR" sz="2400" dirty="0">
                <a:solidFill>
                  <a:srgbClr val="333333"/>
                </a:solidFill>
                <a:latin typeface="Noto Serif"/>
              </a:rPr>
              <a:t> erişkinlerde gebe </a:t>
            </a:r>
            <a:r>
              <a:rPr lang="tr-TR" sz="2400" dirty="0" err="1">
                <a:solidFill>
                  <a:srgbClr val="333333"/>
                </a:solidFill>
                <a:latin typeface="Noto Serif"/>
              </a:rPr>
              <a:t>Td</a:t>
            </a:r>
            <a:r>
              <a:rPr lang="tr-TR" sz="2400" dirty="0">
                <a:solidFill>
                  <a:srgbClr val="333333"/>
                </a:solidFill>
                <a:latin typeface="Noto Serif"/>
              </a:rPr>
              <a:t>, yaşlılarda grip ve </a:t>
            </a:r>
            <a:r>
              <a:rPr lang="tr-TR" sz="2400" dirty="0" err="1">
                <a:solidFill>
                  <a:srgbClr val="333333"/>
                </a:solidFill>
                <a:latin typeface="Noto Serif"/>
              </a:rPr>
              <a:t>pnömoni</a:t>
            </a:r>
            <a:r>
              <a:rPr lang="tr-TR" sz="2400" dirty="0">
                <a:solidFill>
                  <a:srgbClr val="333333"/>
                </a:solidFill>
                <a:latin typeface="Noto Serif"/>
              </a:rPr>
              <a:t>, riskli kümelerde özel aşılamadan </a:t>
            </a:r>
            <a:r>
              <a:rPr lang="tr-TR" sz="2400" b="1" i="1" dirty="0">
                <a:solidFill>
                  <a:srgbClr val="333333"/>
                </a:solidFill>
                <a:latin typeface="Noto Serif"/>
              </a:rPr>
              <a:t>yaşam boyu bağışıklama </a:t>
            </a:r>
            <a:r>
              <a:rPr lang="tr-TR" sz="2400" dirty="0">
                <a:solidFill>
                  <a:srgbClr val="333333"/>
                </a:solidFill>
                <a:latin typeface="Noto Serif"/>
              </a:rPr>
              <a:t>gereksinimlerini karşılamaya doğru </a:t>
            </a:r>
            <a:r>
              <a:rPr lang="tr-TR" sz="2400" dirty="0" err="1">
                <a:solidFill>
                  <a:srgbClr val="333333"/>
                </a:solidFill>
                <a:latin typeface="Noto Serif"/>
              </a:rPr>
              <a:t>evrildiğini</a:t>
            </a:r>
            <a:r>
              <a:rPr lang="tr-TR" sz="2400" dirty="0">
                <a:solidFill>
                  <a:srgbClr val="333333"/>
                </a:solidFill>
                <a:latin typeface="Noto Serif"/>
              </a:rPr>
              <a:t> göstermektedir.</a:t>
            </a:r>
          </a:p>
          <a:p>
            <a:pPr algn="ctr"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1791644" y="5169863"/>
            <a:ext cx="8163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hlinkClick r:id="rId2"/>
              </a:rPr>
              <a:t>http://hasuder.org/</a:t>
            </a:r>
            <a:r>
              <a:rPr lang="tr-TR" sz="2000" dirty="0" err="1">
                <a:hlinkClick r:id="rId2"/>
              </a:rPr>
              <a:t>anasayfa</a:t>
            </a:r>
            <a:r>
              <a:rPr lang="tr-TR" sz="2000" dirty="0">
                <a:hlinkClick r:id="rId2"/>
              </a:rPr>
              <a:t>/</a:t>
            </a:r>
            <a:r>
              <a:rPr lang="tr-TR" sz="2000" dirty="0" err="1">
                <a:hlinkClick r:id="rId2"/>
              </a:rPr>
              <a:t>index.php</a:t>
            </a:r>
            <a:r>
              <a:rPr lang="tr-TR" sz="2000" dirty="0">
                <a:hlinkClick r:id="rId2"/>
              </a:rPr>
              <a:t>/33-news/292-uhsk17sonucbilgirgesi</a:t>
            </a:r>
            <a:r>
              <a:rPr lang="tr-TR" sz="2000" dirty="0"/>
              <a:t>,</a:t>
            </a:r>
          </a:p>
          <a:p>
            <a:r>
              <a:rPr lang="tr-TR" sz="2000" dirty="0"/>
              <a:t> 30.05.2017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idx="11"/>
          </p:nvPr>
        </p:nvSpPr>
        <p:spPr>
          <a:xfrm>
            <a:off x="4648200" y="5991226"/>
            <a:ext cx="2895600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tr-T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7</a:t>
            </a:fld>
            <a:endParaRPr lang="tr-T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8597-CA50-42CA-9711-4FA7ECE4D6F4}" type="datetime1">
              <a:rPr lang="tr-TR" smtClean="0"/>
              <a:pPr/>
              <a:t>4.12.2018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3427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99631"/>
            <a:ext cx="10058400" cy="1450757"/>
          </a:xfrm>
        </p:spPr>
        <p:txBody>
          <a:bodyPr>
            <a:normAutofit/>
          </a:bodyPr>
          <a:lstStyle/>
          <a:p>
            <a:r>
              <a:rPr lang="tr-TR" sz="3600" b="1" dirty="0"/>
              <a:t>Bağışıklama hizmetleri bir </a:t>
            </a:r>
            <a:r>
              <a:rPr lang="tr-TR" sz="3600" b="1" dirty="0">
                <a:solidFill>
                  <a:srgbClr val="0000D2"/>
                </a:solidFill>
              </a:rPr>
              <a:t>Temel Sağlık </a:t>
            </a:r>
            <a:r>
              <a:rPr lang="tr-TR" sz="3600" b="1" dirty="0" err="1">
                <a:solidFill>
                  <a:srgbClr val="0000D2"/>
                </a:solidFill>
              </a:rPr>
              <a:t>Hizmeti</a:t>
            </a:r>
            <a:r>
              <a:rPr lang="tr-TR" sz="3600" b="1" dirty="0" err="1"/>
              <a:t>’dir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tr-TR" sz="2800" dirty="0"/>
              <a:t>Halkın sağlık eğitimi,</a:t>
            </a:r>
          </a:p>
          <a:p>
            <a:pPr>
              <a:buFont typeface="+mj-lt"/>
              <a:buAutoNum type="arabicPeriod"/>
            </a:pPr>
            <a:r>
              <a:rPr lang="tr-TR" sz="2800" dirty="0"/>
              <a:t>Beslenme durumunun geliştirilmesi,</a:t>
            </a:r>
          </a:p>
          <a:p>
            <a:pPr>
              <a:buFont typeface="+mj-lt"/>
              <a:buAutoNum type="arabicPeriod"/>
            </a:pPr>
            <a:r>
              <a:rPr lang="tr-TR" sz="2800" dirty="0"/>
              <a:t>Temiz su sağlanması ve sanitasyon,</a:t>
            </a:r>
          </a:p>
          <a:p>
            <a:pPr>
              <a:buFont typeface="+mj-lt"/>
              <a:buAutoNum type="arabicPeriod"/>
            </a:pPr>
            <a:r>
              <a:rPr lang="tr-TR" sz="2800" dirty="0"/>
              <a:t>Ana çocuk sağlığı ve aile planlaması,</a:t>
            </a:r>
          </a:p>
          <a:p>
            <a:pPr>
              <a:buFont typeface="+mj-lt"/>
              <a:buAutoNum type="arabicPeriod"/>
            </a:pPr>
            <a:r>
              <a:rPr lang="tr-TR" sz="2800" b="1" dirty="0">
                <a:solidFill>
                  <a:srgbClr val="0000D2"/>
                </a:solidFill>
              </a:rPr>
              <a:t>Başlıca bulaşıcı hastalıklara karşı bağışıklama,</a:t>
            </a:r>
          </a:p>
          <a:p>
            <a:pPr>
              <a:buFont typeface="+mj-lt"/>
              <a:buAutoNum type="arabicPeriod"/>
            </a:pPr>
            <a:r>
              <a:rPr lang="tr-TR" sz="2800" dirty="0"/>
              <a:t>Endemik hastalıkların denetimi</a:t>
            </a:r>
          </a:p>
          <a:p>
            <a:pPr>
              <a:buFont typeface="+mj-lt"/>
              <a:buAutoNum type="arabicPeriod"/>
            </a:pPr>
            <a:r>
              <a:rPr lang="tr-TR" sz="2800" dirty="0"/>
              <a:t>Sık görülen hastalıklar ve yaralanmaların uygun tedavisi,</a:t>
            </a:r>
          </a:p>
          <a:p>
            <a:pPr>
              <a:buFont typeface="+mj-lt"/>
              <a:buAutoNum type="arabicPeriod"/>
            </a:pPr>
            <a:r>
              <a:rPr lang="tr-TR" sz="2800" dirty="0"/>
              <a:t>Temel ilaçların sağlanması.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909F-FB52-4709-AA2F-57EEAED3E9B6}" type="datetime1">
              <a:rPr lang="tr-TR" smtClean="0"/>
              <a:pPr/>
              <a:t>4.12.2018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26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Özsorumluluk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(self </a:t>
            </a:r>
            <a:r>
              <a:rPr lang="tr-TR" dirty="0" err="1"/>
              <a:t>resposibility</a:t>
            </a:r>
            <a:r>
              <a:rPr lang="tr-TR" dirty="0"/>
              <a:t>, self </a:t>
            </a:r>
            <a:r>
              <a:rPr lang="tr-TR" dirty="0" err="1"/>
              <a:t>reliance</a:t>
            </a:r>
            <a:r>
              <a:rPr lang="tr-TR" dirty="0"/>
              <a:t>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300" dirty="0"/>
              <a:t>Toplumdaki her kişinin ve toplumun kendi sağlığından sorumlu olduğu bilincine ermesi, sağlığını geliştirmek için kendince kabul edilebilir yol ve yöntemleri düşünüp bunları gerçekleştirmesi için ilgililerle işbirliği yapması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346960" y="5340351"/>
            <a:ext cx="31973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350" dirty="0" err="1"/>
              <a:t>Öztek</a:t>
            </a:r>
            <a:r>
              <a:rPr lang="tr-TR" sz="1350" dirty="0"/>
              <a:t> Z, Halk Sağlığı Sözlüğü, SB, SPK, 1998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44A8-DC22-45BB-BF5F-9CD24679287B}" type="datetime1">
              <a:rPr lang="tr-TR" smtClean="0"/>
              <a:pPr/>
              <a:t>4.12.2018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1268-E576-49C4-AE07-BD32C42E8FD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5481984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Geçmişe bakış">
  <a:themeElements>
    <a:clrScheme name="Turuncu Kırmı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k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k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k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Geçmişe bakış</Template>
  <TotalTime>1050</TotalTime>
  <Words>2102</Words>
  <Application>Microsoft Office PowerPoint</Application>
  <PresentationFormat>Özel</PresentationFormat>
  <Paragraphs>589</Paragraphs>
  <Slides>56</Slides>
  <Notes>5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Geçmişe bakış</vt:lpstr>
      <vt:lpstr>Herkese Sağlık ve  Güvenli Bir Gelecek  diliyorum </vt:lpstr>
      <vt:lpstr>Türkiye’de Bağışıklama Hizmetleri Aşılanmama-Aşılamama-Aşılatmama</vt:lpstr>
      <vt:lpstr>Slayt 3</vt:lpstr>
      <vt:lpstr>Özgeçmişimde Bağışıklama Hizmetleri</vt:lpstr>
      <vt:lpstr>Söze Başlarken</vt:lpstr>
      <vt:lpstr>Söze Başlarken</vt:lpstr>
      <vt:lpstr>Slayt 7</vt:lpstr>
      <vt:lpstr>Bağışıklama hizmetleri bir Temel Sağlık Hizmeti’dir</vt:lpstr>
      <vt:lpstr>Özsorumluluk  (self resposibility, self reliance)</vt:lpstr>
      <vt:lpstr>Bağışıklama hizmetleri: Yapısal bileşenler</vt:lpstr>
      <vt:lpstr>Politik istek </vt:lpstr>
      <vt:lpstr>Talep yaratma ve sürdürme</vt:lpstr>
      <vt:lpstr>Örgütlenme-Hizmet sunumu</vt:lpstr>
      <vt:lpstr>Lojistik sağlama </vt:lpstr>
      <vt:lpstr>Güdülenme </vt:lpstr>
      <vt:lpstr>Aşısız kalma-aşılanmama</vt:lpstr>
      <vt:lpstr>Slayt 17</vt:lpstr>
      <vt:lpstr>Erişememe: Aile hekimliği bilgi sistemine kayıt</vt:lpstr>
      <vt:lpstr>Slayt 19</vt:lpstr>
      <vt:lpstr>Bağışıklama Hizmetlerinde  Türkiye Nüfus ve Sağlık Araştırmasına göre Durum?</vt:lpstr>
      <vt:lpstr>Türkiye Nüfus ve Sağlık Araştırması  ve Sağlık Bakanlığına göre belli aşıları almış olan 15-26 aylık çocuklar (%)</vt:lpstr>
      <vt:lpstr>Türkiye’de Temel Özelliklere Göre  Aşı Olmayışta Değişim  (TNSA 2008- 2013)</vt:lpstr>
      <vt:lpstr>Türkiye’de Temel Özelliklere Göre  Aşı Olmayışta Değişim  (TNSA 2008- 2013) </vt:lpstr>
      <vt:lpstr>Türkiye’de Temel Özelliklere Göre  Aşı Olmayışta Değişim  (TNSA 2008- 2013) </vt:lpstr>
      <vt:lpstr>Türkiye’de Temel Özelliklere Göre  Aşı Olmayışta Değişim  (TNSA 2008- 2013) </vt:lpstr>
      <vt:lpstr>Aşı ile önlenebilir hastalıklarda durum- Kızamık</vt:lpstr>
      <vt:lpstr>Slayt 27</vt:lpstr>
      <vt:lpstr>Türkiye’de Kızamık Salgınının  Aşılanma Durumunun 2013 ve 2015’teki Dağılımı</vt:lpstr>
      <vt:lpstr>Türkiye 2017 Kızamık Bildirimlerinin Aşılanma Durumları, CISID</vt:lpstr>
      <vt:lpstr>Türkiye 2017 Kızamık Vakalarının Dağılımı, CISID.</vt:lpstr>
      <vt:lpstr>Türkiye 2018 Kızamık Bildirimlerinin  Aşılanma Durumları, CISID.</vt:lpstr>
      <vt:lpstr>Türkiye 2018 Kızamık Vakalarının Dağılımı, CISID.</vt:lpstr>
      <vt:lpstr>Aşılatmama </vt:lpstr>
      <vt:lpstr>Aşılatmama- Aşı Reddi</vt:lpstr>
      <vt:lpstr>Aşılanmama nedenleri</vt:lpstr>
      <vt:lpstr>Slayt 36</vt:lpstr>
      <vt:lpstr>UAG’nde Sağlık Personelinin çocuklarını aşılatmama gerekçeleri, 1996, Edirne (N: 13)</vt:lpstr>
      <vt:lpstr>Slayt 38</vt:lpstr>
      <vt:lpstr>Pandemik Grip Aşısını yaptırma nedenleri</vt:lpstr>
      <vt:lpstr>Slayt 40</vt:lpstr>
      <vt:lpstr>Slayt 41</vt:lpstr>
      <vt:lpstr>Slayt 42</vt:lpstr>
      <vt:lpstr>Slayt 43</vt:lpstr>
      <vt:lpstr>Evaluation of Childhood Vaccine Refusal and Hesitancy Intentions in Turkey</vt:lpstr>
      <vt:lpstr>Aşı yaptırmama nedenleri n=33</vt:lpstr>
      <vt:lpstr>Bilgi kaynağı, n=33</vt:lpstr>
      <vt:lpstr>Öyküde bağışıklama anamnezi alma durumlarının bölümlere göre dağılımı, TÜ SAUM, 2018</vt:lpstr>
      <vt:lpstr>Dahili bilimlerde öyküde bağışıklama anamnez alma durumlarının erişkin ve çocuk ile ilgilenen bölümlere göre dağılımı , TÜ SAUM, 2018 </vt:lpstr>
      <vt:lpstr>Hekimlerde Aşı Tereddüdü Nedenlerinin dağılımı, TÜ SAUM, 2018</vt:lpstr>
      <vt:lpstr>Trakya Üniversitesi Sağlık Uygulama ve Araştırma Merkezi’nde Yardımcı Sağlık Çalışanlarının Bağışıklama İle İlgili Tutumları, 2018</vt:lpstr>
      <vt:lpstr>Aşı Reddine karşı tutum</vt:lpstr>
      <vt:lpstr>Ne yapmalı?</vt:lpstr>
      <vt:lpstr>Ne yapmalı?  Güvenin yeniden sağlanması</vt:lpstr>
      <vt:lpstr>Sonuç</vt:lpstr>
      <vt:lpstr>Slayt 55</vt:lpstr>
      <vt:lpstr>Okuma önerileri</vt:lpstr>
    </vt:vector>
  </TitlesOfParts>
  <Company>SilentAll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Türkiye’de Bağışıklama Hizmetleri Aşılanmama-Aşılamama-Aşılatmama</dc:title>
  <dc:creator>muzaffer eskiocak</dc:creator>
  <cp:lastModifiedBy>İrfan</cp:lastModifiedBy>
  <cp:revision>13</cp:revision>
  <dcterms:created xsi:type="dcterms:W3CDTF">2018-11-07T03:11:28Z</dcterms:created>
  <dcterms:modified xsi:type="dcterms:W3CDTF">2018-12-04T19:42:39Z</dcterms:modified>
</cp:coreProperties>
</file>