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367" r:id="rId3"/>
    <p:sldId id="372" r:id="rId4"/>
    <p:sldId id="350" r:id="rId5"/>
    <p:sldId id="277" r:id="rId6"/>
    <p:sldId id="377" r:id="rId7"/>
    <p:sldId id="378" r:id="rId8"/>
    <p:sldId id="379" r:id="rId9"/>
    <p:sldId id="380" r:id="rId10"/>
    <p:sldId id="381" r:id="rId11"/>
    <p:sldId id="382" r:id="rId12"/>
    <p:sldId id="383" r:id="rId13"/>
    <p:sldId id="384" r:id="rId14"/>
    <p:sldId id="385" r:id="rId15"/>
    <p:sldId id="314" r:id="rId16"/>
    <p:sldId id="346" r:id="rId17"/>
    <p:sldId id="278" r:id="rId18"/>
    <p:sldId id="279" r:id="rId19"/>
    <p:sldId id="280" r:id="rId20"/>
    <p:sldId id="312" r:id="rId21"/>
    <p:sldId id="373" r:id="rId22"/>
    <p:sldId id="370" r:id="rId23"/>
    <p:sldId id="329" r:id="rId24"/>
    <p:sldId id="281" r:id="rId25"/>
    <p:sldId id="333" r:id="rId26"/>
    <p:sldId id="368" r:id="rId27"/>
    <p:sldId id="330" r:id="rId28"/>
    <p:sldId id="389" r:id="rId29"/>
    <p:sldId id="288" r:id="rId30"/>
    <p:sldId id="289" r:id="rId31"/>
    <p:sldId id="334" r:id="rId32"/>
    <p:sldId id="335" r:id="rId33"/>
    <p:sldId id="374" r:id="rId34"/>
    <p:sldId id="376" r:id="rId35"/>
    <p:sldId id="295" r:id="rId36"/>
    <p:sldId id="375" r:id="rId37"/>
    <p:sldId id="325" r:id="rId38"/>
    <p:sldId id="339" r:id="rId39"/>
    <p:sldId id="391" r:id="rId40"/>
    <p:sldId id="390" r:id="rId41"/>
    <p:sldId id="352" r:id="rId42"/>
    <p:sldId id="386" r:id="rId43"/>
    <p:sldId id="387" r:id="rId44"/>
    <p:sldId id="361" r:id="rId45"/>
    <p:sldId id="359" r:id="rId46"/>
    <p:sldId id="362" r:id="rId47"/>
    <p:sldId id="388" r:id="rId48"/>
    <p:sldId id="366" r:id="rId4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65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11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3" name="12 Yuvarlatılmış Dikdörtgen"/>
          <p:cNvSpPr/>
          <p:nvPr/>
        </p:nvSpPr>
        <p:spPr>
          <a:xfrm>
            <a:off x="65313" y="6975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8 Alt Başlık"/>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27 Veri Yer Tutucusu"/>
          <p:cNvSpPr>
            <a:spLocks noGrp="1"/>
          </p:cNvSpPr>
          <p:nvPr>
            <p:ph type="dt" sz="half" idx="10"/>
          </p:nvPr>
        </p:nvSpPr>
        <p:spPr/>
        <p:txBody>
          <a:bodyPr/>
          <a:lstStyle/>
          <a:p>
            <a:fld id="{D9F75050-0E15-4C5B-92B0-66D068882F1F}" type="datetimeFigureOut">
              <a:rPr lang="tr-TR" smtClean="0"/>
              <a:pPr/>
              <a:t>15.11.2018</a:t>
            </a:fld>
            <a:endParaRPr lang="tr-TR"/>
          </a:p>
        </p:txBody>
      </p:sp>
      <p:sp>
        <p:nvSpPr>
          <p:cNvPr id="17" name="16 Altbilgi Yer Tutucusu"/>
          <p:cNvSpPr>
            <a:spLocks noGrp="1"/>
          </p:cNvSpPr>
          <p:nvPr>
            <p:ph type="ftr" sz="quarter" idx="11"/>
          </p:nvPr>
        </p:nvSpPr>
        <p:spPr/>
        <p:txBody>
          <a:bodyPr/>
          <a:lstStyle/>
          <a:p>
            <a:endParaRPr lang="tr-TR"/>
          </a:p>
        </p:txBody>
      </p:sp>
      <p:sp>
        <p:nvSpPr>
          <p:cNvPr id="29" name="28 Slayt Numarası Yer Tutucusu"/>
          <p:cNvSpPr>
            <a:spLocks noGrp="1"/>
          </p:cNvSpPr>
          <p:nvPr>
            <p:ph type="sldNum" sz="quarter" idx="12"/>
          </p:nvPr>
        </p:nvSpPr>
        <p:spPr/>
        <p:txBody>
          <a:bodyPr lIns="0" tIns="0" rIns="0" bIns="0">
            <a:noAutofit/>
          </a:bodyPr>
          <a:lstStyle>
            <a:lvl1pPr>
              <a:defRPr sz="1400">
                <a:solidFill>
                  <a:srgbClr val="FFFFFF"/>
                </a:solidFill>
              </a:defRPr>
            </a:lvl1pPr>
          </a:lstStyle>
          <a:p>
            <a:fld id="{B1DEFA8C-F947-479F-BE07-76B6B3F80BF1}" type="slidenum">
              <a:rPr lang="tr-TR" smtClean="0"/>
              <a:pPr/>
              <a:t>‹#›</a:t>
            </a:fld>
            <a:endParaRPr lang="tr-TR"/>
          </a:p>
        </p:txBody>
      </p:sp>
      <p:sp>
        <p:nvSpPr>
          <p:cNvPr id="7" name="6 Dikdörtgen"/>
          <p:cNvSpPr/>
          <p:nvPr/>
        </p:nvSpPr>
        <p:spPr>
          <a:xfrm>
            <a:off x="62932" y="1449305"/>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9 Dikdörtgen"/>
          <p:cNvSpPr/>
          <p:nvPr/>
        </p:nvSpPr>
        <p:spPr>
          <a:xfrm>
            <a:off x="62932"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10 Dikdörtgen"/>
          <p:cNvSpPr/>
          <p:nvPr/>
        </p:nvSpPr>
        <p:spPr>
          <a:xfrm>
            <a:off x="62932"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7 Başlık"/>
          <p:cNvSpPr>
            <a:spLocks noGrp="1"/>
          </p:cNvSpPr>
          <p:nvPr>
            <p:ph type="ctrTitle"/>
          </p:nvPr>
        </p:nvSpPr>
        <p:spPr>
          <a:xfrm>
            <a:off x="457200" y="1505932"/>
            <a:ext cx="8229600" cy="1470025"/>
          </a:xfrm>
        </p:spPr>
        <p:txBody>
          <a:bodyPr anchor="ctr"/>
          <a:lstStyle>
            <a:lvl1pPr algn="ctr">
              <a:defRPr lang="en-US" dirty="0">
                <a:solidFill>
                  <a:srgbClr val="FFFFFF"/>
                </a:solidFill>
              </a:defRPr>
            </a:lvl1pPr>
          </a:lstStyle>
          <a:p>
            <a:r>
              <a:rPr kumimoji="0" lang="tr-TR"/>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15.11.2018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3"/>
            <a:ext cx="2011680" cy="5851525"/>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914400" y="274642"/>
            <a:ext cx="55626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15.11.2018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7815"/>
            <a:ext cx="8229600" cy="1139825"/>
          </a:xfrm>
        </p:spPr>
        <p:txBody>
          <a:bodyPr/>
          <a:lstStyle/>
          <a:p>
            <a:r>
              <a:rPr lang="tr-TR"/>
              <a:t>Asıl başlık stili için tıklatın</a:t>
            </a:r>
          </a:p>
        </p:txBody>
      </p:sp>
      <p:sp>
        <p:nvSpPr>
          <p:cNvPr id="3" name="2 Tablo Yer Tutucusu"/>
          <p:cNvSpPr>
            <a:spLocks noGrp="1"/>
          </p:cNvSpPr>
          <p:nvPr>
            <p:ph type="tbl" idx="1"/>
          </p:nvPr>
        </p:nvSpPr>
        <p:spPr>
          <a:xfrm>
            <a:off x="457200" y="1600202"/>
            <a:ext cx="8229600" cy="4530725"/>
          </a:xfrm>
        </p:spPr>
        <p:txBody>
          <a:bodyPr/>
          <a:lstStyle/>
          <a:p>
            <a:endParaRPr lang="tr-TR"/>
          </a:p>
        </p:txBody>
      </p:sp>
      <p:sp>
        <p:nvSpPr>
          <p:cNvPr id="4" name="3 Veri Yer Tutucusu"/>
          <p:cNvSpPr>
            <a:spLocks noGrp="1"/>
          </p:cNvSpPr>
          <p:nvPr>
            <p:ph type="dt" sz="half" idx="10"/>
          </p:nvPr>
        </p:nvSpPr>
        <p:spPr>
          <a:xfrm>
            <a:off x="457200" y="6243638"/>
            <a:ext cx="2133600" cy="457200"/>
          </a:xfrm>
        </p:spPr>
        <p:txBody>
          <a:bodyPr/>
          <a:lstStyle>
            <a:lvl1pPr>
              <a:defRPr/>
            </a:lvl1pPr>
          </a:lstStyle>
          <a:p>
            <a:endParaRPr lang="tr-TR" altLang="en-US"/>
          </a:p>
        </p:txBody>
      </p:sp>
      <p:sp>
        <p:nvSpPr>
          <p:cNvPr id="5" name="4 Altbilgi Yer Tutucusu"/>
          <p:cNvSpPr>
            <a:spLocks noGrp="1"/>
          </p:cNvSpPr>
          <p:nvPr>
            <p:ph type="ftr" sz="quarter" idx="11"/>
          </p:nvPr>
        </p:nvSpPr>
        <p:spPr>
          <a:xfrm>
            <a:off x="3124200" y="6248400"/>
            <a:ext cx="2895600" cy="457200"/>
          </a:xfrm>
        </p:spPr>
        <p:txBody>
          <a:bodyPr/>
          <a:lstStyle>
            <a:lvl1pPr>
              <a:defRPr/>
            </a:lvl1pPr>
          </a:lstStyle>
          <a:p>
            <a:endParaRPr lang="tr-TR" altLang="en-US"/>
          </a:p>
        </p:txBody>
      </p:sp>
      <p:sp>
        <p:nvSpPr>
          <p:cNvPr id="6" name="5 Slayt Numarası Yer Tutucusu"/>
          <p:cNvSpPr>
            <a:spLocks noGrp="1"/>
          </p:cNvSpPr>
          <p:nvPr>
            <p:ph type="sldNum" sz="quarter" idx="12"/>
          </p:nvPr>
        </p:nvSpPr>
        <p:spPr>
          <a:xfrm>
            <a:off x="6553200" y="6243638"/>
            <a:ext cx="2133600" cy="457200"/>
          </a:xfrm>
        </p:spPr>
        <p:txBody>
          <a:bodyPr/>
          <a:lstStyle>
            <a:lvl1pPr>
              <a:defRPr/>
            </a:lvl1pPr>
          </a:lstStyle>
          <a:p>
            <a:fld id="{24E2D129-3C41-4755-87DD-C91A5E54A7DC}" type="slidenum">
              <a:rPr lang="tr-TR" altLang="en-US"/>
              <a:pPr/>
              <a:t>‹#›</a:t>
            </a:fld>
            <a:endParaRPr lang="tr-TR" altLang="en-US"/>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15.11.2018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İçerik Yer Tutucusu"/>
          <p:cNvSpPr>
            <a:spLocks noGrp="1"/>
          </p:cNvSpPr>
          <p:nvPr>
            <p:ph sz="quarter" idx="1"/>
          </p:nvPr>
        </p:nvSpPr>
        <p:spPr>
          <a:xfrm>
            <a:off x="914400" y="1447800"/>
            <a:ext cx="7772400" cy="4572000"/>
          </a:xfrm>
        </p:spPr>
        <p:txBody>
          <a:bodyPr vert="horz"/>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10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0" name="9 Yuvarlatılmış Dikdörtgen"/>
          <p:cNvSpPr/>
          <p:nvPr/>
        </p:nvSpPr>
        <p:spPr>
          <a:xfrm>
            <a:off x="65313" y="6975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1 Başlık"/>
          <p:cNvSpPr>
            <a:spLocks noGrp="1"/>
          </p:cNvSpPr>
          <p:nvPr>
            <p:ph type="title"/>
          </p:nvPr>
        </p:nvSpPr>
        <p:spPr>
          <a:xfrm>
            <a:off x="722313" y="952502"/>
            <a:ext cx="7772400" cy="1362075"/>
          </a:xfrm>
        </p:spPr>
        <p:txBody>
          <a:bodyPr anchor="b" anchorCtr="0"/>
          <a:lstStyle>
            <a:lvl1pPr algn="l">
              <a:buNone/>
              <a:defRPr sz="4000" b="0" cap="none"/>
            </a:lvl1pPr>
          </a:lstStyle>
          <a:p>
            <a:r>
              <a:rPr kumimoji="0" lang="tr-TR"/>
              <a:t>Asıl başlık stili için tıklatın</a:t>
            </a:r>
            <a:endParaRPr kumimoji="0" lang="en-US"/>
          </a:p>
        </p:txBody>
      </p:sp>
      <p:sp>
        <p:nvSpPr>
          <p:cNvPr id="3" name="2 Metin Yer Tutucusu"/>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15.11.2018</a:t>
            </a:fld>
            <a:endParaRPr lang="tr-TR"/>
          </a:p>
        </p:txBody>
      </p:sp>
      <p:sp>
        <p:nvSpPr>
          <p:cNvPr id="5" name="4 Altbilgi Yer Tutucusu"/>
          <p:cNvSpPr>
            <a:spLocks noGrp="1"/>
          </p:cNvSpPr>
          <p:nvPr>
            <p:ph type="ftr" sz="quarter" idx="11"/>
          </p:nvPr>
        </p:nvSpPr>
        <p:spPr>
          <a:xfrm>
            <a:off x="800100" y="6172200"/>
            <a:ext cx="4000500" cy="457200"/>
          </a:xfrm>
        </p:spPr>
        <p:txBody>
          <a:bodyPr/>
          <a:lstStyle/>
          <a:p>
            <a:endParaRPr lang="tr-TR"/>
          </a:p>
        </p:txBody>
      </p:sp>
      <p:sp>
        <p:nvSpPr>
          <p:cNvPr id="7" name="6 Dikdörtgen"/>
          <p:cNvSpPr/>
          <p:nvPr/>
        </p:nvSpPr>
        <p:spPr>
          <a:xfrm flipV="1">
            <a:off x="69413"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7 Dikdörtgen"/>
          <p:cNvSpPr/>
          <p:nvPr/>
        </p:nvSpPr>
        <p:spPr>
          <a:xfrm>
            <a:off x="69147" y="2341477"/>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8 Dikdörtgen"/>
          <p:cNvSpPr/>
          <p:nvPr/>
        </p:nvSpPr>
        <p:spPr>
          <a:xfrm>
            <a:off x="68307"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5 Slayt Numarası Yer Tutucusu"/>
          <p:cNvSpPr>
            <a:spLocks noGrp="1"/>
          </p:cNvSpPr>
          <p:nvPr>
            <p:ph type="sldNum" sz="quarter" idx="12"/>
          </p:nvPr>
        </p:nvSpPr>
        <p:spPr>
          <a:xfrm>
            <a:off x="146304" y="6208776"/>
            <a:ext cx="457200" cy="457200"/>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15.11.2018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914400" y="1447800"/>
            <a:ext cx="3749040" cy="4572000"/>
          </a:xfrm>
        </p:spPr>
        <p:txBody>
          <a:bodyPr vert="horz"/>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1" name="10 İçerik Yer Tutucusu"/>
          <p:cNvSpPr>
            <a:spLocks noGrp="1"/>
          </p:cNvSpPr>
          <p:nvPr>
            <p:ph sz="quarter" idx="2"/>
          </p:nvPr>
        </p:nvSpPr>
        <p:spPr>
          <a:xfrm>
            <a:off x="4933950" y="1447800"/>
            <a:ext cx="3749040" cy="4572000"/>
          </a:xfrm>
        </p:spPr>
        <p:txBody>
          <a:bodyPr vert="horz"/>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3050"/>
            <a:ext cx="7772400" cy="1143000"/>
          </a:xfrm>
        </p:spPr>
        <p:txBody>
          <a:bodyPr anchor="b" anchorCtr="0"/>
          <a:lstStyle>
            <a:lvl1pPr>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7" name="6 Veri Yer Tutucusu"/>
          <p:cNvSpPr>
            <a:spLocks noGrp="1"/>
          </p:cNvSpPr>
          <p:nvPr>
            <p:ph type="dt" sz="half" idx="10"/>
          </p:nvPr>
        </p:nvSpPr>
        <p:spPr/>
        <p:txBody>
          <a:bodyPr/>
          <a:lstStyle/>
          <a:p>
            <a:fld id="{D9F75050-0E15-4C5B-92B0-66D068882F1F}" type="datetimeFigureOut">
              <a:rPr lang="tr-TR" smtClean="0"/>
              <a:pPr/>
              <a:t>15.11.2018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half" idx="2"/>
          </p:nvPr>
        </p:nvSpPr>
        <p:spPr>
          <a:xfrm>
            <a:off x="914400" y="2247900"/>
            <a:ext cx="3733800" cy="3886200"/>
          </a:xfrm>
        </p:spPr>
        <p:txBody>
          <a:bodyPr vert="horz"/>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3" name="12 İçerik Yer Tutucusu"/>
          <p:cNvSpPr>
            <a:spLocks noGrp="1"/>
          </p:cNvSpPr>
          <p:nvPr>
            <p:ph sz="half" idx="4"/>
          </p:nvPr>
        </p:nvSpPr>
        <p:spPr>
          <a:xfrm>
            <a:off x="4953000" y="2247900"/>
            <a:ext cx="3733800" cy="3886200"/>
          </a:xfrm>
        </p:spPr>
        <p:txBody>
          <a:bodyPr vert="horz"/>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15.11.2018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15.11.2018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7 Dikdörtgen"/>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9" name="8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1 Başlık"/>
          <p:cNvSpPr>
            <a:spLocks noGrp="1"/>
          </p:cNvSpPr>
          <p:nvPr>
            <p:ph type="title"/>
          </p:nvPr>
        </p:nvSpPr>
        <p:spPr>
          <a:xfrm>
            <a:off x="914400" y="273050"/>
            <a:ext cx="7772400" cy="1143000"/>
          </a:xfrm>
        </p:spPr>
        <p:txBody>
          <a:bodyPr anchor="b" anchorCtr="0"/>
          <a:lstStyle>
            <a:lvl1pPr algn="l">
              <a:buNone/>
              <a:defRPr sz="4000" b="0"/>
            </a:lvl1pPr>
          </a:lstStyle>
          <a:p>
            <a:r>
              <a:rPr kumimoji="0" lang="tr-TR"/>
              <a:t>Asıl başlık stili için tıklatın</a:t>
            </a:r>
            <a:endParaRPr kumimoji="0" lang="en-US"/>
          </a:p>
        </p:txBody>
      </p:sp>
      <p:sp>
        <p:nvSpPr>
          <p:cNvPr id="3" name="2 Metin Yer Tutucusu"/>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15.11.2018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1"/>
          </p:nvPr>
        </p:nvSpPr>
        <p:spPr>
          <a:xfrm>
            <a:off x="2971800" y="1600200"/>
            <a:ext cx="5715000" cy="4495800"/>
          </a:xfrm>
        </p:spPr>
        <p:txBody>
          <a:bodyPr vert="horz"/>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a:t>Asıl başlık stili için tıklatın</a:t>
            </a:r>
            <a:endParaRPr kumimoji="0" lang="en-US"/>
          </a:p>
        </p:txBody>
      </p:sp>
      <p:sp>
        <p:nvSpPr>
          <p:cNvPr id="4" name="3 Metin Yer Tutucusu"/>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15.11.2018</a:t>
            </a:fld>
            <a:endParaRPr lang="tr-TR"/>
          </a:p>
        </p:txBody>
      </p:sp>
      <p:sp>
        <p:nvSpPr>
          <p:cNvPr id="6" name="5 Altbilgi Yer Tutucusu"/>
          <p:cNvSpPr>
            <a:spLocks noGrp="1"/>
          </p:cNvSpPr>
          <p:nvPr>
            <p:ph type="ftr" sz="quarter" idx="11"/>
          </p:nvPr>
        </p:nvSpPr>
        <p:spPr>
          <a:xfrm>
            <a:off x="914400" y="6172200"/>
            <a:ext cx="3886200" cy="457200"/>
          </a:xfrm>
        </p:spPr>
        <p:txBody>
          <a:bodyPr/>
          <a:lstStyle/>
          <a:p>
            <a:endParaRPr lang="tr-TR"/>
          </a:p>
        </p:txBody>
      </p:sp>
      <p:sp>
        <p:nvSpPr>
          <p:cNvPr id="7" name="6 Slayt Numarası Yer Tutucusu"/>
          <p:cNvSpPr>
            <a:spLocks noGrp="1"/>
          </p:cNvSpPr>
          <p:nvPr>
            <p:ph type="sldNum" sz="quarter" idx="12"/>
          </p:nvPr>
        </p:nvSpPr>
        <p:spPr>
          <a:xfrm>
            <a:off x="146304" y="6208776"/>
            <a:ext cx="457200" cy="457200"/>
          </a:xfrm>
        </p:spPr>
        <p:txBody>
          <a:bodyPr/>
          <a:lstStyle/>
          <a:p>
            <a:fld id="{B1DEFA8C-F947-479F-BE07-76B6B3F80BF1}" type="slidenum">
              <a:rPr lang="tr-TR" smtClean="0"/>
              <a:pPr/>
              <a:t>‹#›</a:t>
            </a:fld>
            <a:endParaRPr lang="tr-TR"/>
          </a:p>
        </p:txBody>
      </p:sp>
      <p:sp>
        <p:nvSpPr>
          <p:cNvPr id="11" name="10 Dikdörtgen"/>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11 Dikdörtgen"/>
          <p:cNvSpPr/>
          <p:nvPr/>
        </p:nvSpPr>
        <p:spPr>
          <a:xfrm>
            <a:off x="68509" y="4650476"/>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12 Dikdörtgen"/>
          <p:cNvSpPr/>
          <p:nvPr/>
        </p:nvSpPr>
        <p:spPr>
          <a:xfrm>
            <a:off x="68511" y="4773226"/>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 name="2 Resim Yer Tutucusu"/>
          <p:cNvSpPr>
            <a:spLocks noGrp="1"/>
          </p:cNvSpPr>
          <p:nvPr>
            <p:ph type="pic" idx="1"/>
          </p:nvPr>
        </p:nvSpPr>
        <p:spPr>
          <a:xfrm>
            <a:off x="68309" y="66677"/>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a:t>Resim eklemek için simgeyi tıklatın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8" name="7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21 Başlık Yer Tutucusu"/>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a:t>Asıl başlık stili için tıklatın</a:t>
            </a:r>
            <a:endParaRPr kumimoji="0" lang="en-US"/>
          </a:p>
        </p:txBody>
      </p:sp>
      <p:sp>
        <p:nvSpPr>
          <p:cNvPr id="13" name="12 Metin Yer Tutucusu"/>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4" name="13 Veri Yer Tutucusu"/>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9F75050-0E15-4C5B-92B0-66D068882F1F}" type="datetimeFigureOut">
              <a:rPr lang="tr-TR" smtClean="0"/>
              <a:pPr/>
              <a:t>15.11.2018</a:t>
            </a:fld>
            <a:endParaRPr lang="tr-TR"/>
          </a:p>
        </p:txBody>
      </p:sp>
      <p:sp>
        <p:nvSpPr>
          <p:cNvPr id="3" name="2 Altbilgi Yer Tutucusu"/>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tr-TR"/>
          </a:p>
        </p:txBody>
      </p:sp>
      <p:sp>
        <p:nvSpPr>
          <p:cNvPr id="23" name="22 Slayt Numarası Yer Tutucusu"/>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kayihanpala@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2.xml"/><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slides/_rels/slide2.xml.rels><?xml version="1.0" encoding="UTF-8" standalone="yes"?>
<Relationships xmlns="http://schemas.openxmlformats.org/package/2006/relationships"><Relationship Id="rId2" Type="http://schemas.openxmlformats.org/officeDocument/2006/relationships/hyperlink" Target="http://www.who.int/primary-health/e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 Id="rId5" Type="http://schemas.openxmlformats.org/officeDocument/2006/relationships/image" Target="../media/image50.emf"/><Relationship Id="rId4" Type="http://schemas.openxmlformats.org/officeDocument/2006/relationships/image" Target="../media/image49.emf"/></Relationships>
</file>

<file path=ppt/slides/_rels/slide42.xml.rels><?xml version="1.0" encoding="UTF-8" standalone="yes"?>
<Relationships xmlns="http://schemas.openxmlformats.org/package/2006/relationships"><Relationship Id="rId3" Type="http://schemas.openxmlformats.org/officeDocument/2006/relationships/hyperlink" Target="http://www.euro.who.int/en/health-topics/Health-systems/primary-health-care/primary-health-care/questions-and-answers-understanding-primary-health-care" TargetMode="External"/><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emf"/></Relationships>
</file>

<file path=ppt/slides/_rels/slide45.xml.rels><?xml version="1.0" encoding="UTF-8" standalone="yes"?>
<Relationships xmlns="http://schemas.openxmlformats.org/package/2006/relationships"><Relationship Id="rId3" Type="http://schemas.openxmlformats.org/officeDocument/2006/relationships/hyperlink" Target="http://phmovement.org/alternative-civil-society-astana-declaration-on-primary-health-care/" TargetMode="External"/><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295400" y="3200400"/>
            <a:ext cx="6400800" cy="2388840"/>
          </a:xfrm>
        </p:spPr>
        <p:txBody>
          <a:bodyPr>
            <a:normAutofit/>
          </a:bodyPr>
          <a:lstStyle/>
          <a:p>
            <a:r>
              <a:rPr lang="tr-TR" sz="2400" dirty="0" err="1"/>
              <a:t>Prof.Dr.Kayıhan</a:t>
            </a:r>
            <a:r>
              <a:rPr lang="tr-TR" sz="2400" dirty="0"/>
              <a:t> Pala</a:t>
            </a:r>
          </a:p>
          <a:p>
            <a:r>
              <a:rPr lang="tr-TR" sz="2400" dirty="0"/>
              <a:t>Uludağ Üniversitesi Tıp Fakültesi</a:t>
            </a:r>
          </a:p>
          <a:p>
            <a:r>
              <a:rPr lang="tr-TR" sz="2400" dirty="0"/>
              <a:t>Halk Sağlığı Anabilim Dalı</a:t>
            </a:r>
          </a:p>
          <a:p>
            <a:r>
              <a:rPr lang="tr-TR" sz="2400" dirty="0">
                <a:hlinkClick r:id="rId2"/>
              </a:rPr>
              <a:t>kayihanpala@gmail.com</a:t>
            </a:r>
            <a:r>
              <a:rPr lang="tr-TR" sz="2400" dirty="0"/>
              <a:t>  </a:t>
            </a:r>
          </a:p>
          <a:p>
            <a:r>
              <a:rPr lang="tr-TR" sz="2400" dirty="0"/>
              <a:t>@KAYIHANPALA</a:t>
            </a:r>
          </a:p>
        </p:txBody>
      </p:sp>
      <p:sp>
        <p:nvSpPr>
          <p:cNvPr id="2" name="1 Başlık"/>
          <p:cNvSpPr>
            <a:spLocks noGrp="1"/>
          </p:cNvSpPr>
          <p:nvPr>
            <p:ph type="ctrTitle"/>
          </p:nvPr>
        </p:nvSpPr>
        <p:spPr/>
        <p:txBody>
          <a:bodyPr/>
          <a:lstStyle/>
          <a:p>
            <a:r>
              <a:rPr lang="tr-TR" b="1" dirty="0"/>
              <a:t>DÜNYADA </a:t>
            </a:r>
            <a:br>
              <a:rPr lang="tr-TR" b="1" dirty="0"/>
            </a:br>
            <a:r>
              <a:rPr lang="tr-TR" b="1" dirty="0"/>
              <a:t>TEMEL SAĞLIK HİZMETLERİ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3283" y="404664"/>
            <a:ext cx="7543800" cy="3886200"/>
          </a:xfrm>
        </p:spPr>
        <p:txBody>
          <a:bodyPr>
            <a:normAutofit/>
          </a:bodyPr>
          <a:lstStyle/>
          <a:p>
            <a:r>
              <a:rPr lang="tr-TR" sz="2800" dirty="0"/>
              <a:t>Katılım 1970’lerin sonundan bu yana küresel güçler tarafından yaygın olarak bir “</a:t>
            </a:r>
            <a:r>
              <a:rPr lang="tr-TR" sz="2800" dirty="0">
                <a:solidFill>
                  <a:srgbClr val="FF0000"/>
                </a:solidFill>
              </a:rPr>
              <a:t>kalkınma</a:t>
            </a:r>
            <a:r>
              <a:rPr lang="tr-TR" sz="2800" dirty="0"/>
              <a:t>” stratejisi aracı olarak topluma sunulmuştur.</a:t>
            </a:r>
          </a:p>
          <a:p>
            <a:r>
              <a:rPr lang="tr-TR" sz="2800" dirty="0"/>
              <a:t>1990’ların ortalarına doğru UNICEF, OECD ve </a:t>
            </a:r>
            <a:r>
              <a:rPr lang="tr-TR" sz="2800" dirty="0">
                <a:solidFill>
                  <a:srgbClr val="FF0000"/>
                </a:solidFill>
              </a:rPr>
              <a:t>Dünya Bankası </a:t>
            </a:r>
            <a:r>
              <a:rPr lang="tr-TR" sz="2800" dirty="0"/>
              <a:t>gibi uluslararası örgütler bu stratejinin bir parçası olmuştur.</a:t>
            </a:r>
          </a:p>
          <a:p>
            <a:endParaRPr lang="tr-TR" dirty="0"/>
          </a:p>
        </p:txBody>
      </p:sp>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64088" y="3428999"/>
            <a:ext cx="3339460" cy="2958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9747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332656"/>
            <a:ext cx="7543800" cy="5400600"/>
          </a:xfrm>
        </p:spPr>
        <p:txBody>
          <a:bodyPr>
            <a:normAutofit/>
          </a:bodyPr>
          <a:lstStyle/>
          <a:p>
            <a:pPr>
              <a:buFont typeface="Cambria" panose="02040503050406030204" pitchFamily="18" charset="0"/>
              <a:buChar char="⇒"/>
            </a:pPr>
            <a:r>
              <a:rPr lang="tr-TR" sz="2800" dirty="0" err="1"/>
              <a:t>Neoliberal</a:t>
            </a:r>
            <a:r>
              <a:rPr lang="tr-TR" sz="2800" dirty="0"/>
              <a:t> Reformlar</a:t>
            </a:r>
          </a:p>
          <a:p>
            <a:pPr lvl="1">
              <a:buFont typeface="Cambria" panose="02040503050406030204" pitchFamily="18" charset="0"/>
              <a:buChar char="⇒"/>
            </a:pPr>
            <a:r>
              <a:rPr lang="tr-TR" sz="2800" dirty="0"/>
              <a:t>…</a:t>
            </a:r>
          </a:p>
          <a:p>
            <a:pPr lvl="2">
              <a:buFont typeface="Cambria" panose="02040503050406030204" pitchFamily="18" charset="0"/>
              <a:buChar char="⇒"/>
            </a:pPr>
            <a:r>
              <a:rPr lang="tr-TR" sz="2800" dirty="0"/>
              <a:t>Yönetişim</a:t>
            </a:r>
          </a:p>
          <a:p>
            <a:pPr lvl="3">
              <a:buFont typeface="Cambria" panose="02040503050406030204" pitchFamily="18" charset="0"/>
              <a:buChar char="⇒"/>
            </a:pPr>
            <a:r>
              <a:rPr lang="tr-TR" sz="2800" dirty="0"/>
              <a:t>…</a:t>
            </a:r>
          </a:p>
          <a:p>
            <a:pPr lvl="4">
              <a:buFont typeface="Cambria" panose="02040503050406030204" pitchFamily="18" charset="0"/>
              <a:buChar char="⇒"/>
            </a:pPr>
            <a:r>
              <a:rPr lang="tr-TR" sz="2800" b="1" dirty="0">
                <a:solidFill>
                  <a:srgbClr val="FF0000"/>
                </a:solidFill>
                <a:effectLst>
                  <a:outerShdw blurRad="38100" dist="38100" dir="2700000" algn="tl">
                    <a:srgbClr val="000000">
                      <a:alpha val="43137"/>
                    </a:srgbClr>
                  </a:outerShdw>
                </a:effectLst>
              </a:rPr>
              <a:t>Toplum Katılımı</a:t>
            </a:r>
          </a:p>
          <a:p>
            <a:pPr lvl="5">
              <a:buFont typeface="Cambria" panose="02040503050406030204" pitchFamily="18" charset="0"/>
              <a:buChar char="⇒"/>
            </a:pPr>
            <a:r>
              <a:rPr lang="tr-TR" sz="2800" dirty="0"/>
              <a:t>…</a:t>
            </a:r>
          </a:p>
          <a:p>
            <a:pPr lvl="6">
              <a:buFont typeface="Cambria" panose="02040503050406030204" pitchFamily="18" charset="0"/>
              <a:buChar char="⇒"/>
            </a:pPr>
            <a:r>
              <a:rPr lang="tr-TR" sz="2800" dirty="0"/>
              <a:t>Toplum finansmanı</a:t>
            </a:r>
          </a:p>
          <a:p>
            <a:pPr lvl="7"/>
            <a:r>
              <a:rPr lang="tr-TR" sz="1800" dirty="0"/>
              <a:t>Doğrudan ödeme</a:t>
            </a:r>
          </a:p>
          <a:p>
            <a:pPr lvl="7"/>
            <a:r>
              <a:rPr lang="tr-TR" sz="1800" dirty="0"/>
              <a:t>Hizmet başı ödeme</a:t>
            </a:r>
          </a:p>
          <a:p>
            <a:pPr lvl="7"/>
            <a:r>
              <a:rPr lang="tr-TR" sz="1800" dirty="0"/>
              <a:t>Sigortalılar için ön-ödeme </a:t>
            </a:r>
          </a:p>
          <a:p>
            <a:pPr lvl="7">
              <a:buFont typeface="Cambria" panose="02040503050406030204" pitchFamily="18" charset="0"/>
              <a:buChar char="⇒"/>
            </a:pPr>
            <a:r>
              <a:rPr lang="tr-TR" sz="2800" dirty="0"/>
              <a:t>…</a:t>
            </a:r>
          </a:p>
          <a:p>
            <a:pPr lvl="8">
              <a:buFont typeface="Cambria" panose="02040503050406030204" pitchFamily="18" charset="0"/>
              <a:buChar char="⇒"/>
            </a:pPr>
            <a:r>
              <a:rPr lang="tr-TR" sz="2800" dirty="0"/>
              <a:t>Katkı payı (Kullanıcı ödentisi)</a:t>
            </a:r>
          </a:p>
        </p:txBody>
      </p:sp>
    </p:spTree>
    <p:extLst>
      <p:ext uri="{BB962C8B-B14F-4D97-AF65-F5344CB8AC3E}">
        <p14:creationId xmlns:p14="http://schemas.microsoft.com/office/powerpoint/2010/main" val="59364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84159" y="1557152"/>
            <a:ext cx="7577850" cy="460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İçerik Yer Tutucusu 2"/>
          <p:cNvSpPr>
            <a:spLocks noGrp="1"/>
          </p:cNvSpPr>
          <p:nvPr>
            <p:ph idx="1"/>
          </p:nvPr>
        </p:nvSpPr>
        <p:spPr>
          <a:xfrm>
            <a:off x="762000" y="1772816"/>
            <a:ext cx="7543800" cy="4327376"/>
          </a:xfrm>
          <a:solidFill>
            <a:schemeClr val="accent4">
              <a:lumMod val="20000"/>
              <a:lumOff val="80000"/>
            </a:schemeClr>
          </a:solidFill>
        </p:spPr>
        <p:txBody>
          <a:bodyPr>
            <a:normAutofit fontScale="92500" lnSpcReduction="20000"/>
          </a:bodyPr>
          <a:lstStyle/>
          <a:p>
            <a:r>
              <a:rPr lang="tr-TR" b="1" dirty="0"/>
              <a:t>Toplum finansmanı </a:t>
            </a:r>
            <a:r>
              <a:rPr lang="tr-TR" dirty="0"/>
              <a:t>bazen </a:t>
            </a:r>
            <a:r>
              <a:rPr lang="tr-TR" b="1" dirty="0">
                <a:solidFill>
                  <a:srgbClr val="FF0000"/>
                </a:solidFill>
              </a:rPr>
              <a:t>toplum temelli sağlık sigortası </a:t>
            </a:r>
            <a:r>
              <a:rPr lang="tr-TR" dirty="0"/>
              <a:t>olarak da adlandırılır. </a:t>
            </a:r>
          </a:p>
          <a:p>
            <a:r>
              <a:rPr lang="tr-TR" dirty="0"/>
              <a:t>Bu sigortalar </a:t>
            </a:r>
          </a:p>
          <a:p>
            <a:pPr lvl="1"/>
            <a:r>
              <a:rPr lang="tr-TR" dirty="0"/>
              <a:t>sahiplik,</a:t>
            </a:r>
          </a:p>
          <a:p>
            <a:pPr lvl="1"/>
            <a:r>
              <a:rPr lang="tr-TR" dirty="0"/>
              <a:t>coğrafi alan,</a:t>
            </a:r>
          </a:p>
          <a:p>
            <a:pPr lvl="1"/>
            <a:r>
              <a:rPr lang="tr-TR" dirty="0" err="1"/>
              <a:t>sosyo</a:t>
            </a:r>
            <a:r>
              <a:rPr lang="tr-TR" dirty="0"/>
              <a:t>-profesyonel özellikler, </a:t>
            </a:r>
          </a:p>
          <a:p>
            <a:pPr lvl="1"/>
            <a:r>
              <a:rPr lang="tr-TR" dirty="0"/>
              <a:t>risk düzeyi ve </a:t>
            </a:r>
          </a:p>
          <a:p>
            <a:pPr lvl="1"/>
            <a:r>
              <a:rPr lang="tr-TR" dirty="0"/>
              <a:t>ödeme biçimi gibi farklılıklar gösterebilir. </a:t>
            </a:r>
          </a:p>
          <a:p>
            <a:r>
              <a:rPr lang="tr-TR" dirty="0"/>
              <a:t>Dünya Bankası tarafından, toplum temelli sağlık sigortasının tıpkı yerel temelli ön-ödemeli programlarda olduğu gibi, </a:t>
            </a:r>
            <a:r>
              <a:rPr lang="tr-TR" b="1" dirty="0"/>
              <a:t>toplumun kendi sağlık harcamalarını kontrol altına almak </a:t>
            </a:r>
            <a:r>
              <a:rPr lang="tr-TR" dirty="0"/>
              <a:t>ve </a:t>
            </a:r>
            <a:r>
              <a:rPr lang="tr-TR" b="1" dirty="0"/>
              <a:t>yönetmek</a:t>
            </a:r>
            <a:r>
              <a:rPr lang="tr-TR" dirty="0"/>
              <a:t> açısından uygun bir yöntem olduğu savunulmaktadır </a:t>
            </a:r>
          </a:p>
        </p:txBody>
      </p:sp>
      <p:pic>
        <p:nvPicPr>
          <p:cNvPr id="4100"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27583" y="440783"/>
            <a:ext cx="7434426" cy="1128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110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47564" y="3501008"/>
            <a:ext cx="8064896" cy="1600200"/>
          </a:xfrm>
        </p:spPr>
        <p:txBody>
          <a:bodyPr>
            <a:noAutofit/>
          </a:bodyPr>
          <a:lstStyle/>
          <a:p>
            <a:pPr algn="ctr"/>
            <a:r>
              <a:rPr lang="tr-TR" sz="4000" b="1" dirty="0">
                <a:solidFill>
                  <a:srgbClr val="FF0000"/>
                </a:solidFill>
              </a:rPr>
              <a:t>«Katılım: kamu sektörünün maliyetlerinin azaltılması»</a:t>
            </a:r>
          </a:p>
        </p:txBody>
      </p:sp>
      <p:sp>
        <p:nvSpPr>
          <p:cNvPr id="3" name="İçerik Yer Tutucusu 2"/>
          <p:cNvSpPr>
            <a:spLocks noGrp="1"/>
          </p:cNvSpPr>
          <p:nvPr>
            <p:ph idx="1"/>
          </p:nvPr>
        </p:nvSpPr>
        <p:spPr>
          <a:xfrm>
            <a:off x="3707904" y="764704"/>
            <a:ext cx="5040560" cy="4183360"/>
          </a:xfrm>
        </p:spPr>
        <p:txBody>
          <a:bodyPr>
            <a:normAutofit/>
          </a:bodyPr>
          <a:lstStyle/>
          <a:p>
            <a:r>
              <a:rPr lang="tr-TR" sz="2800" dirty="0"/>
              <a:t>1990’lardan itibaren başta Dünya Bankası olmak üzere uluslararası kuruluşların toplum katılımından anladıkları temel olarak kamu sektörünün maliyetlerinin azaltılmasıdır. </a:t>
            </a:r>
            <a:endParaRPr lang="tr-TR" dirty="0"/>
          </a:p>
        </p:txBody>
      </p:sp>
      <p:sp>
        <p:nvSpPr>
          <p:cNvPr id="4" name="Metin kutusu 3"/>
          <p:cNvSpPr txBox="1"/>
          <p:nvPr/>
        </p:nvSpPr>
        <p:spPr>
          <a:xfrm>
            <a:off x="727763" y="6021288"/>
            <a:ext cx="7848872" cy="584775"/>
          </a:xfrm>
          <a:prstGeom prst="rect">
            <a:avLst/>
          </a:prstGeom>
          <a:noFill/>
        </p:spPr>
        <p:txBody>
          <a:bodyPr wrap="square" rtlCol="0">
            <a:spAutoFit/>
          </a:bodyPr>
          <a:lstStyle/>
          <a:p>
            <a:r>
              <a:rPr lang="tr-TR" sz="1600" dirty="0" err="1"/>
              <a:t>DeVos</a:t>
            </a:r>
            <a:r>
              <a:rPr lang="tr-TR" sz="1600" dirty="0"/>
              <a:t>, P. </a:t>
            </a:r>
            <a:r>
              <a:rPr lang="tr-TR" sz="1600" dirty="0" err="1"/>
              <a:t>Participation</a:t>
            </a:r>
            <a:r>
              <a:rPr lang="tr-TR" sz="1600" dirty="0"/>
              <a:t> </a:t>
            </a:r>
            <a:r>
              <a:rPr lang="tr-TR" sz="1600" dirty="0" err="1"/>
              <a:t>and</a:t>
            </a:r>
            <a:r>
              <a:rPr lang="tr-TR" sz="1600" dirty="0"/>
              <a:t> </a:t>
            </a:r>
            <a:r>
              <a:rPr lang="tr-TR" sz="1600" dirty="0" err="1"/>
              <a:t>empowerment</a:t>
            </a:r>
            <a:r>
              <a:rPr lang="tr-TR" sz="1600" dirty="0"/>
              <a:t> in </a:t>
            </a:r>
            <a:r>
              <a:rPr lang="tr-TR" sz="1600" dirty="0" err="1"/>
              <a:t>Primary</a:t>
            </a:r>
            <a:r>
              <a:rPr lang="tr-TR" sz="1600" dirty="0"/>
              <a:t> </a:t>
            </a:r>
            <a:r>
              <a:rPr lang="tr-TR" sz="1600" dirty="0" err="1"/>
              <a:t>Health</a:t>
            </a:r>
            <a:r>
              <a:rPr lang="tr-TR" sz="1600" dirty="0"/>
              <a:t> </a:t>
            </a:r>
            <a:r>
              <a:rPr lang="tr-TR" sz="1600" dirty="0" err="1"/>
              <a:t>Care</a:t>
            </a:r>
            <a:r>
              <a:rPr lang="tr-TR" sz="1600" dirty="0"/>
              <a:t>: </a:t>
            </a:r>
            <a:r>
              <a:rPr lang="tr-TR" sz="1600" dirty="0" err="1"/>
              <a:t>from</a:t>
            </a:r>
            <a:r>
              <a:rPr lang="tr-TR" sz="1600" dirty="0"/>
              <a:t> Alma Ata </a:t>
            </a:r>
            <a:r>
              <a:rPr lang="tr-TR" sz="1600" dirty="0" err="1"/>
              <a:t>to</a:t>
            </a:r>
            <a:r>
              <a:rPr lang="tr-TR" sz="1600" dirty="0"/>
              <a:t> </a:t>
            </a:r>
            <a:r>
              <a:rPr lang="tr-TR" sz="1600" dirty="0" err="1"/>
              <a:t>the</a:t>
            </a:r>
            <a:r>
              <a:rPr lang="tr-TR" sz="1600" dirty="0"/>
              <a:t> </a:t>
            </a:r>
            <a:r>
              <a:rPr lang="tr-TR" sz="1600" dirty="0" err="1"/>
              <a:t>era</a:t>
            </a:r>
            <a:r>
              <a:rPr lang="tr-TR" sz="1600" dirty="0"/>
              <a:t> of </a:t>
            </a:r>
            <a:r>
              <a:rPr lang="tr-TR" sz="1600" dirty="0" err="1"/>
              <a:t>globalization</a:t>
            </a:r>
            <a:r>
              <a:rPr lang="tr-TR" sz="1600" dirty="0"/>
              <a:t>. </a:t>
            </a:r>
            <a:r>
              <a:rPr lang="tr-TR" sz="1600" dirty="0" err="1"/>
              <a:t>Social</a:t>
            </a:r>
            <a:r>
              <a:rPr lang="tr-TR" sz="1600" dirty="0"/>
              <a:t> </a:t>
            </a:r>
            <a:r>
              <a:rPr lang="tr-TR" sz="1600" dirty="0" err="1"/>
              <a:t>Medicine</a:t>
            </a:r>
            <a:r>
              <a:rPr lang="tr-TR" sz="1600" dirty="0"/>
              <a:t>, 2009; 4(2):121-127.</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5576" y="764704"/>
            <a:ext cx="2887975"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3169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
          </p:nvPr>
        </p:nvPicPr>
        <p:blipFill>
          <a:blip r:embed="rId2"/>
          <a:stretch>
            <a:fillRect/>
          </a:stretch>
        </p:blipFill>
        <p:spPr>
          <a:xfrm>
            <a:off x="683568" y="271940"/>
            <a:ext cx="8003232" cy="5179721"/>
          </a:xfrm>
          <a:prstGeom prst="rect">
            <a:avLst/>
          </a:prstGeom>
        </p:spPr>
      </p:pic>
      <p:pic>
        <p:nvPicPr>
          <p:cNvPr id="5" name="Resim 4"/>
          <p:cNvPicPr>
            <a:picLocks noChangeAspect="1"/>
          </p:cNvPicPr>
          <p:nvPr/>
        </p:nvPicPr>
        <p:blipFill>
          <a:blip r:embed="rId3"/>
          <a:stretch>
            <a:fillRect/>
          </a:stretch>
        </p:blipFill>
        <p:spPr>
          <a:xfrm>
            <a:off x="914400" y="5661248"/>
            <a:ext cx="2999108" cy="288032"/>
          </a:xfrm>
          <a:prstGeom prst="rect">
            <a:avLst/>
          </a:prstGeom>
        </p:spPr>
      </p:pic>
    </p:spTree>
    <p:extLst>
      <p:ext uri="{BB962C8B-B14F-4D97-AF65-F5344CB8AC3E}">
        <p14:creationId xmlns:p14="http://schemas.microsoft.com/office/powerpoint/2010/main" val="2523238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
          </p:nvPr>
        </p:nvPicPr>
        <p:blipFill rotWithShape="1">
          <a:blip r:embed="rId2" cstate="screen">
            <a:extLst>
              <a:ext uri="{28A0092B-C50C-407E-A947-70E740481C1C}">
                <a14:useLocalDpi xmlns:a14="http://schemas.microsoft.com/office/drawing/2010/main"/>
              </a:ext>
            </a:extLst>
          </a:blip>
          <a:srcRect/>
          <a:stretch/>
        </p:blipFill>
        <p:spPr>
          <a:xfrm>
            <a:off x="179512" y="260648"/>
            <a:ext cx="4008445" cy="3848108"/>
          </a:xfrm>
          <a:prstGeom prst="rect">
            <a:avLst/>
          </a:prstGeom>
          <a:ln>
            <a:solidFill>
              <a:srgbClr val="C00000"/>
            </a:solidFill>
          </a:ln>
        </p:spPr>
      </p:pic>
      <p:pic>
        <p:nvPicPr>
          <p:cNvPr id="2" name="Resim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83968" y="260648"/>
            <a:ext cx="4428034" cy="6405890"/>
          </a:xfrm>
          <a:prstGeom prst="rect">
            <a:avLst/>
          </a:prstGeom>
          <a:ln>
            <a:solidFill>
              <a:srgbClr val="C00000"/>
            </a:solidFill>
          </a:ln>
        </p:spPr>
      </p:pic>
    </p:spTree>
    <p:extLst>
      <p:ext uri="{BB962C8B-B14F-4D97-AF65-F5344CB8AC3E}">
        <p14:creationId xmlns:p14="http://schemas.microsoft.com/office/powerpoint/2010/main" val="4170485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
          </p:nvPr>
        </p:nvPicPr>
        <p:blipFill>
          <a:blip r:embed="rId2"/>
          <a:stretch>
            <a:fillRect/>
          </a:stretch>
        </p:blipFill>
        <p:spPr>
          <a:xfrm>
            <a:off x="6027347" y="426922"/>
            <a:ext cx="2865135" cy="3612110"/>
          </a:xfrm>
          <a:prstGeom prst="rect">
            <a:avLst/>
          </a:prstGeom>
          <a:ln>
            <a:solidFill>
              <a:srgbClr val="002060"/>
            </a:solidFill>
          </a:ln>
        </p:spPr>
      </p:pic>
      <p:pic>
        <p:nvPicPr>
          <p:cNvPr id="6" name="Resim 5"/>
          <p:cNvPicPr>
            <a:picLocks noChangeAspect="1"/>
          </p:cNvPicPr>
          <p:nvPr/>
        </p:nvPicPr>
        <p:blipFill>
          <a:blip r:embed="rId3"/>
          <a:stretch>
            <a:fillRect/>
          </a:stretch>
        </p:blipFill>
        <p:spPr>
          <a:xfrm>
            <a:off x="3094280" y="426922"/>
            <a:ext cx="2682725" cy="3612110"/>
          </a:xfrm>
          <a:prstGeom prst="rect">
            <a:avLst/>
          </a:prstGeom>
          <a:ln>
            <a:solidFill>
              <a:srgbClr val="002060"/>
            </a:solidFill>
          </a:ln>
        </p:spPr>
      </p:pic>
      <p:pic>
        <p:nvPicPr>
          <p:cNvPr id="7" name="Resim 6"/>
          <p:cNvPicPr>
            <a:picLocks noChangeAspect="1"/>
          </p:cNvPicPr>
          <p:nvPr/>
        </p:nvPicPr>
        <p:blipFill>
          <a:blip r:embed="rId4"/>
          <a:stretch>
            <a:fillRect/>
          </a:stretch>
        </p:blipFill>
        <p:spPr>
          <a:xfrm>
            <a:off x="323529" y="405736"/>
            <a:ext cx="2478885" cy="3633296"/>
          </a:xfrm>
          <a:prstGeom prst="rect">
            <a:avLst/>
          </a:prstGeom>
          <a:ln>
            <a:solidFill>
              <a:srgbClr val="002060"/>
            </a:solidFill>
          </a:ln>
        </p:spPr>
      </p:pic>
    </p:spTree>
    <p:extLst>
      <p:ext uri="{BB962C8B-B14F-4D97-AF65-F5344CB8AC3E}">
        <p14:creationId xmlns:p14="http://schemas.microsoft.com/office/powerpoint/2010/main" val="25057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457202" y="457200"/>
            <a:ext cx="8469313" cy="1143000"/>
          </a:xfrm>
          <a:noFill/>
          <a:ln/>
        </p:spPr>
        <p:txBody>
          <a:bodyPr/>
          <a:lstStyle/>
          <a:p>
            <a:r>
              <a:rPr lang="tr-TR" sz="3300" b="1" dirty="0">
                <a:solidFill>
                  <a:srgbClr val="FF3300"/>
                </a:solidFill>
                <a:latin typeface="Albertus Extra Bold" pitchFamily="34" charset="0"/>
                <a:cs typeface="Arial" charset="0"/>
              </a:rPr>
              <a:t>TEMEL SAĞLIK HİZMETLERİ (TSH):</a:t>
            </a:r>
            <a:endParaRPr lang="tr-TR" sz="2500" b="1" dirty="0">
              <a:solidFill>
                <a:srgbClr val="003399"/>
              </a:solidFill>
              <a:latin typeface="Albertus Extra Bold" pitchFamily="34" charset="0"/>
            </a:endParaRPr>
          </a:p>
        </p:txBody>
      </p:sp>
      <p:sp>
        <p:nvSpPr>
          <p:cNvPr id="135171" name="Rectangle 3"/>
          <p:cNvSpPr>
            <a:spLocks noGrp="1" noChangeArrowheads="1"/>
          </p:cNvSpPr>
          <p:nvPr>
            <p:ph type="body" idx="1"/>
          </p:nvPr>
        </p:nvSpPr>
        <p:spPr>
          <a:xfrm>
            <a:off x="904875" y="1566863"/>
            <a:ext cx="7772400" cy="4114800"/>
          </a:xfrm>
          <a:ln/>
        </p:spPr>
        <p:txBody>
          <a:bodyPr>
            <a:normAutofit/>
          </a:bodyPr>
          <a:lstStyle/>
          <a:p>
            <a:pPr marL="571500" indent="-571500">
              <a:lnSpc>
                <a:spcPct val="115000"/>
              </a:lnSpc>
              <a:buClr>
                <a:srgbClr val="FF3300"/>
              </a:buClr>
              <a:buSzTx/>
              <a:buFont typeface="Wingdings" pitchFamily="2" charset="2"/>
              <a:buAutoNum type="arabicPeriod"/>
            </a:pPr>
            <a:r>
              <a:rPr lang="tr-TR" sz="3200" dirty="0">
                <a:solidFill>
                  <a:srgbClr val="003399"/>
                </a:solidFill>
                <a:latin typeface="Calibri" pitchFamily="34" charset="0"/>
                <a:cs typeface="Arial" charset="0"/>
              </a:rPr>
              <a:t>TSH, sağlık hizmetlerinin genelini ilgilendiren bir görüştür ;</a:t>
            </a:r>
            <a:endParaRPr lang="tr-TR" sz="3200" dirty="0">
              <a:solidFill>
                <a:srgbClr val="003399"/>
              </a:solidFill>
              <a:latin typeface="Calibri" pitchFamily="34" charset="0"/>
              <a:cs typeface="Times New Roman" pitchFamily="18" charset="0"/>
            </a:endParaRPr>
          </a:p>
          <a:p>
            <a:pPr marL="571500" indent="-571500">
              <a:lnSpc>
                <a:spcPct val="115000"/>
              </a:lnSpc>
              <a:buClr>
                <a:srgbClr val="FF3300"/>
              </a:buClr>
              <a:buSzTx/>
              <a:buFont typeface="Wingdings" pitchFamily="2" charset="2"/>
              <a:buAutoNum type="arabicPeriod"/>
            </a:pPr>
            <a:r>
              <a:rPr lang="tr-TR" sz="3200" dirty="0">
                <a:solidFill>
                  <a:srgbClr val="003399"/>
                </a:solidFill>
                <a:latin typeface="Calibri" pitchFamily="34" charset="0"/>
                <a:cs typeface="Arial" charset="0"/>
              </a:rPr>
              <a:t>TSH, sağlık hizmetlerinin örgütlenmesinde anahtardır ;</a:t>
            </a:r>
            <a:endParaRPr lang="tr-TR" sz="3200" dirty="0">
              <a:solidFill>
                <a:srgbClr val="003399"/>
              </a:solidFill>
              <a:latin typeface="Calibri" pitchFamily="34" charset="0"/>
              <a:cs typeface="Times New Roman" pitchFamily="18" charset="0"/>
            </a:endParaRPr>
          </a:p>
          <a:p>
            <a:pPr marL="571500" indent="-571500">
              <a:lnSpc>
                <a:spcPct val="115000"/>
              </a:lnSpc>
              <a:buClr>
                <a:srgbClr val="FF3300"/>
              </a:buClr>
              <a:buSzTx/>
              <a:buFont typeface="Wingdings" pitchFamily="2" charset="2"/>
              <a:buAutoNum type="arabicPeriod"/>
            </a:pPr>
            <a:r>
              <a:rPr lang="tr-TR" sz="3200" dirty="0">
                <a:solidFill>
                  <a:srgbClr val="003399"/>
                </a:solidFill>
                <a:latin typeface="Calibri" pitchFamily="34" charset="0"/>
                <a:cs typeface="Arial" charset="0"/>
              </a:rPr>
              <a:t>TSH, sağlık hizmetlerinin ilk basamağıdır;</a:t>
            </a:r>
            <a:endParaRPr lang="tr-TR" sz="3200" dirty="0">
              <a:solidFill>
                <a:srgbClr val="003399"/>
              </a:solidFill>
              <a:latin typeface="Calibri" pitchFamily="34" charset="0"/>
              <a:cs typeface="Times New Roman" pitchFamily="18" charset="0"/>
            </a:endParaRPr>
          </a:p>
          <a:p>
            <a:pPr marL="571500" indent="-571500">
              <a:lnSpc>
                <a:spcPct val="115000"/>
              </a:lnSpc>
              <a:buClr>
                <a:srgbClr val="FF3300"/>
              </a:buClr>
              <a:buSzTx/>
              <a:buFont typeface="Wingdings" pitchFamily="2" charset="2"/>
              <a:buAutoNum type="arabicPeriod"/>
            </a:pPr>
            <a:r>
              <a:rPr lang="tr-TR" sz="3200" dirty="0">
                <a:solidFill>
                  <a:srgbClr val="003399"/>
                </a:solidFill>
                <a:latin typeface="Calibri" pitchFamily="34" charset="0"/>
                <a:cs typeface="Arial" charset="0"/>
              </a:rPr>
              <a:t>TSH, bir faaliyetler grubudur.</a:t>
            </a:r>
            <a:endParaRPr lang="tr-TR" sz="3200" dirty="0">
              <a:solidFill>
                <a:srgbClr val="003399"/>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5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5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5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914400" y="274638"/>
            <a:ext cx="7772400" cy="654032"/>
          </a:xfrm>
          <a:ln/>
        </p:spPr>
        <p:txBody>
          <a:bodyPr/>
          <a:lstStyle/>
          <a:p>
            <a:r>
              <a:rPr lang="tr-TR" sz="2900" b="1" dirty="0">
                <a:solidFill>
                  <a:srgbClr val="FF3300"/>
                </a:solidFill>
                <a:latin typeface="Albertus Extra Bold" pitchFamily="34" charset="0"/>
                <a:cs typeface="Arial" charset="0"/>
              </a:rPr>
              <a:t>TEMEL SAĞLIK HİZMETLERİ (TSH):</a:t>
            </a:r>
          </a:p>
        </p:txBody>
      </p:sp>
      <p:sp>
        <p:nvSpPr>
          <p:cNvPr id="134147" name="Rectangle 3"/>
          <p:cNvSpPr>
            <a:spLocks noGrp="1" noChangeArrowheads="1"/>
          </p:cNvSpPr>
          <p:nvPr>
            <p:ph type="body" idx="1"/>
          </p:nvPr>
        </p:nvSpPr>
        <p:spPr>
          <a:xfrm>
            <a:off x="428596" y="928670"/>
            <a:ext cx="8258204" cy="5243530"/>
          </a:xfrm>
          <a:ln/>
        </p:spPr>
        <p:txBody>
          <a:bodyPr>
            <a:normAutofit/>
          </a:bodyPr>
          <a:lstStyle/>
          <a:p>
            <a:pPr>
              <a:buFont typeface="Wingdings" pitchFamily="2" charset="2"/>
              <a:buNone/>
            </a:pPr>
            <a:r>
              <a:rPr lang="tr-TR" b="1" u="sng" dirty="0">
                <a:solidFill>
                  <a:srgbClr val="003399"/>
                </a:solidFill>
                <a:latin typeface="Calibri" pitchFamily="34" charset="0"/>
                <a:cs typeface="Arial" charset="0"/>
              </a:rPr>
              <a:t>Örgütlenme ilkeleri:</a:t>
            </a:r>
            <a:endParaRPr lang="tr-TR" b="1" u="sng" dirty="0">
              <a:solidFill>
                <a:srgbClr val="003399"/>
              </a:solidFill>
              <a:latin typeface="Calibri" pitchFamily="34" charset="0"/>
            </a:endParaRPr>
          </a:p>
          <a:p>
            <a:r>
              <a:rPr lang="tr-TR" b="1" dirty="0">
                <a:latin typeface="Calibri" pitchFamily="34" charset="0"/>
                <a:cs typeface="Arial" charset="0"/>
              </a:rPr>
              <a:t>toplumun sağlık hizmetlerine katılımı</a:t>
            </a:r>
            <a:endParaRPr lang="tr-TR" b="1" dirty="0">
              <a:latin typeface="Calibri" pitchFamily="34" charset="0"/>
            </a:endParaRPr>
          </a:p>
          <a:p>
            <a:r>
              <a:rPr lang="tr-TR" b="1" dirty="0">
                <a:latin typeface="Calibri" pitchFamily="34" charset="0"/>
                <a:cs typeface="Arial" charset="0"/>
              </a:rPr>
              <a:t>ekip hizmeti</a:t>
            </a:r>
            <a:endParaRPr lang="tr-TR" b="1" dirty="0">
              <a:latin typeface="Calibri" pitchFamily="34" charset="0"/>
            </a:endParaRPr>
          </a:p>
          <a:p>
            <a:r>
              <a:rPr lang="tr-TR" b="1" dirty="0">
                <a:latin typeface="Calibri" pitchFamily="34" charset="0"/>
                <a:cs typeface="Arial" charset="0"/>
              </a:rPr>
              <a:t>en uç noktaya kadar hizmet götürülmesi</a:t>
            </a:r>
            <a:endParaRPr lang="tr-TR" b="1" dirty="0">
              <a:latin typeface="Calibri" pitchFamily="34" charset="0"/>
            </a:endParaRPr>
          </a:p>
          <a:p>
            <a:r>
              <a:rPr lang="tr-TR" b="1" dirty="0">
                <a:latin typeface="Calibri" pitchFamily="34" charset="0"/>
                <a:cs typeface="Arial" charset="0"/>
              </a:rPr>
              <a:t>koruma-tedavi ve rehabilitasyon hizmetlerinin entegrasyonu  </a:t>
            </a:r>
            <a:endParaRPr lang="tr-TR" b="1" dirty="0">
              <a:latin typeface="Calibri" pitchFamily="34" charset="0"/>
            </a:endParaRPr>
          </a:p>
          <a:p>
            <a:r>
              <a:rPr lang="tr-TR" b="1" dirty="0">
                <a:latin typeface="Calibri" pitchFamily="34" charset="0"/>
                <a:cs typeface="Arial" charset="0"/>
              </a:rPr>
              <a:t>hastaların kademeli sevki </a:t>
            </a:r>
            <a:endParaRPr lang="tr-TR" b="1" dirty="0">
              <a:latin typeface="Calibri" pitchFamily="34" charset="0"/>
            </a:endParaRPr>
          </a:p>
          <a:p>
            <a:r>
              <a:rPr lang="tr-TR" b="1" dirty="0">
                <a:latin typeface="Calibri" pitchFamily="34" charset="0"/>
                <a:cs typeface="Arial" charset="0"/>
              </a:rPr>
              <a:t>sürekli hizmet</a:t>
            </a:r>
            <a:endParaRPr lang="tr-TR" b="1" dirty="0">
              <a:latin typeface="Calibri" pitchFamily="34" charset="0"/>
            </a:endParaRPr>
          </a:p>
          <a:p>
            <a:r>
              <a:rPr lang="tr-TR" b="1" dirty="0">
                <a:latin typeface="Calibri" pitchFamily="34" charset="0"/>
                <a:cs typeface="Arial" charset="0"/>
              </a:rPr>
              <a:t>risk yaklaşımı</a:t>
            </a:r>
            <a:endParaRPr lang="tr-TR" b="1" dirty="0">
              <a:latin typeface="Calibri" pitchFamily="34" charset="0"/>
            </a:endParaRPr>
          </a:p>
          <a:p>
            <a:r>
              <a:rPr lang="tr-TR" b="1" dirty="0">
                <a:latin typeface="Calibri" pitchFamily="34" charset="0"/>
                <a:cs typeface="Arial" charset="0"/>
              </a:rPr>
              <a:t>hizmet araştırmalarına önem verilmesi </a:t>
            </a:r>
          </a:p>
          <a:p>
            <a:r>
              <a:rPr lang="tr-TR" b="1" dirty="0">
                <a:latin typeface="Calibri" pitchFamily="34" charset="0"/>
                <a:cs typeface="Arial" charset="0"/>
              </a:rPr>
              <a:t>örgütlenmenin yerel koşullara uygun olması </a:t>
            </a:r>
            <a:endParaRPr lang="tr-TR" dirty="0">
              <a:solidFill>
                <a:schemeClr val="tx2"/>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34147">
                                            <p:txEl>
                                              <p:pRg st="1" end="1"/>
                                            </p:txEl>
                                          </p:spTgt>
                                        </p:tgtEl>
                                        <p:attrNameLst>
                                          <p:attrName>style.visibility</p:attrName>
                                        </p:attrNameLst>
                                      </p:cBhvr>
                                      <p:to>
                                        <p:strVal val="visible"/>
                                      </p:to>
                                    </p:set>
                                    <p:anim calcmode="lin" valueType="num">
                                      <p:cBhvr additive="base">
                                        <p:cTn id="7" dur="1000" fill="hold"/>
                                        <p:tgtEl>
                                          <p:spTgt spid="134147">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3414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134147">
                                            <p:txEl>
                                              <p:pRg st="2" end="2"/>
                                            </p:txEl>
                                          </p:spTgt>
                                        </p:tgtEl>
                                        <p:attrNameLst>
                                          <p:attrName>style.visibility</p:attrName>
                                        </p:attrNameLst>
                                      </p:cBhvr>
                                      <p:to>
                                        <p:strVal val="visible"/>
                                      </p:to>
                                    </p:set>
                                    <p:anim calcmode="lin" valueType="num">
                                      <p:cBhvr additive="base">
                                        <p:cTn id="13" dur="1000" fill="hold"/>
                                        <p:tgtEl>
                                          <p:spTgt spid="134147">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3414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134147">
                                            <p:txEl>
                                              <p:pRg st="3" end="3"/>
                                            </p:txEl>
                                          </p:spTgt>
                                        </p:tgtEl>
                                        <p:attrNameLst>
                                          <p:attrName>style.visibility</p:attrName>
                                        </p:attrNameLst>
                                      </p:cBhvr>
                                      <p:to>
                                        <p:strVal val="visible"/>
                                      </p:to>
                                    </p:set>
                                    <p:anim calcmode="lin" valueType="num">
                                      <p:cBhvr additive="base">
                                        <p:cTn id="19" dur="1000" fill="hold"/>
                                        <p:tgtEl>
                                          <p:spTgt spid="134147">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3414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134147">
                                            <p:txEl>
                                              <p:pRg st="4" end="4"/>
                                            </p:txEl>
                                          </p:spTgt>
                                        </p:tgtEl>
                                        <p:attrNameLst>
                                          <p:attrName>style.visibility</p:attrName>
                                        </p:attrNameLst>
                                      </p:cBhvr>
                                      <p:to>
                                        <p:strVal val="visible"/>
                                      </p:to>
                                    </p:set>
                                    <p:anim calcmode="lin" valueType="num">
                                      <p:cBhvr additive="base">
                                        <p:cTn id="25" dur="1000" fill="hold"/>
                                        <p:tgtEl>
                                          <p:spTgt spid="134147">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34147">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134147">
                                            <p:txEl>
                                              <p:pRg st="5" end="5"/>
                                            </p:txEl>
                                          </p:spTgt>
                                        </p:tgtEl>
                                        <p:attrNameLst>
                                          <p:attrName>style.visibility</p:attrName>
                                        </p:attrNameLst>
                                      </p:cBhvr>
                                      <p:to>
                                        <p:strVal val="visible"/>
                                      </p:to>
                                    </p:set>
                                    <p:anim calcmode="lin" valueType="num">
                                      <p:cBhvr additive="base">
                                        <p:cTn id="31" dur="1000" fill="hold"/>
                                        <p:tgtEl>
                                          <p:spTgt spid="134147">
                                            <p:txEl>
                                              <p:pRg st="5" end="5"/>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34147">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134147">
                                            <p:txEl>
                                              <p:pRg st="6" end="6"/>
                                            </p:txEl>
                                          </p:spTgt>
                                        </p:tgtEl>
                                        <p:attrNameLst>
                                          <p:attrName>style.visibility</p:attrName>
                                        </p:attrNameLst>
                                      </p:cBhvr>
                                      <p:to>
                                        <p:strVal val="visible"/>
                                      </p:to>
                                    </p:set>
                                    <p:anim calcmode="lin" valueType="num">
                                      <p:cBhvr additive="base">
                                        <p:cTn id="37" dur="1000" fill="hold"/>
                                        <p:tgtEl>
                                          <p:spTgt spid="134147">
                                            <p:txEl>
                                              <p:pRg st="6" end="6"/>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134147">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134147">
                                            <p:txEl>
                                              <p:pRg st="7" end="7"/>
                                            </p:txEl>
                                          </p:spTgt>
                                        </p:tgtEl>
                                        <p:attrNameLst>
                                          <p:attrName>style.visibility</p:attrName>
                                        </p:attrNameLst>
                                      </p:cBhvr>
                                      <p:to>
                                        <p:strVal val="visible"/>
                                      </p:to>
                                    </p:set>
                                    <p:anim calcmode="lin" valueType="num">
                                      <p:cBhvr additive="base">
                                        <p:cTn id="43" dur="1000" fill="hold"/>
                                        <p:tgtEl>
                                          <p:spTgt spid="134147">
                                            <p:txEl>
                                              <p:pRg st="7" end="7"/>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134147">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9" fill="hold" grpId="0" nodeType="clickEffect">
                                  <p:stCondLst>
                                    <p:cond delay="0"/>
                                  </p:stCondLst>
                                  <p:childTnLst>
                                    <p:set>
                                      <p:cBhvr>
                                        <p:cTn id="48" dur="1" fill="hold">
                                          <p:stCondLst>
                                            <p:cond delay="0"/>
                                          </p:stCondLst>
                                        </p:cTn>
                                        <p:tgtEl>
                                          <p:spTgt spid="134147">
                                            <p:txEl>
                                              <p:pRg st="8" end="8"/>
                                            </p:txEl>
                                          </p:spTgt>
                                        </p:tgtEl>
                                        <p:attrNameLst>
                                          <p:attrName>style.visibility</p:attrName>
                                        </p:attrNameLst>
                                      </p:cBhvr>
                                      <p:to>
                                        <p:strVal val="visible"/>
                                      </p:to>
                                    </p:set>
                                    <p:anim calcmode="lin" valueType="num">
                                      <p:cBhvr additive="base">
                                        <p:cTn id="49" dur="1000" fill="hold"/>
                                        <p:tgtEl>
                                          <p:spTgt spid="134147">
                                            <p:txEl>
                                              <p:pRg st="8" end="8"/>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134147">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9" fill="hold" grpId="0" nodeType="clickEffect">
                                  <p:stCondLst>
                                    <p:cond delay="0"/>
                                  </p:stCondLst>
                                  <p:childTnLst>
                                    <p:set>
                                      <p:cBhvr>
                                        <p:cTn id="54" dur="1" fill="hold">
                                          <p:stCondLst>
                                            <p:cond delay="0"/>
                                          </p:stCondLst>
                                        </p:cTn>
                                        <p:tgtEl>
                                          <p:spTgt spid="134147">
                                            <p:txEl>
                                              <p:pRg st="9" end="9"/>
                                            </p:txEl>
                                          </p:spTgt>
                                        </p:tgtEl>
                                        <p:attrNameLst>
                                          <p:attrName>style.visibility</p:attrName>
                                        </p:attrNameLst>
                                      </p:cBhvr>
                                      <p:to>
                                        <p:strVal val="visible"/>
                                      </p:to>
                                    </p:set>
                                    <p:anim calcmode="lin" valueType="num">
                                      <p:cBhvr additive="base">
                                        <p:cTn id="55" dur="1000" fill="hold"/>
                                        <p:tgtEl>
                                          <p:spTgt spid="134147">
                                            <p:txEl>
                                              <p:pRg st="9" end="9"/>
                                            </p:txEl>
                                          </p:spTgt>
                                        </p:tgtEl>
                                        <p:attrNameLst>
                                          <p:attrName>ppt_x</p:attrName>
                                        </p:attrNameLst>
                                      </p:cBhvr>
                                      <p:tavLst>
                                        <p:tav tm="0">
                                          <p:val>
                                            <p:strVal val="0-#ppt_w/2"/>
                                          </p:val>
                                        </p:tav>
                                        <p:tav tm="100000">
                                          <p:val>
                                            <p:strVal val="#ppt_x"/>
                                          </p:val>
                                        </p:tav>
                                      </p:tavLst>
                                    </p:anim>
                                    <p:anim calcmode="lin" valueType="num">
                                      <p:cBhvr additive="base">
                                        <p:cTn id="56" dur="1000" fill="hold"/>
                                        <p:tgtEl>
                                          <p:spTgt spid="134147">
                                            <p:txEl>
                                              <p:pRg st="9" end="9"/>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1154115" y="333375"/>
            <a:ext cx="7450137" cy="1143000"/>
          </a:xfrm>
          <a:noFill/>
          <a:ln/>
        </p:spPr>
        <p:txBody>
          <a:bodyPr>
            <a:normAutofit fontScale="90000"/>
          </a:bodyPr>
          <a:lstStyle/>
          <a:p>
            <a:pPr algn="ctr"/>
            <a:r>
              <a:rPr lang="tr-TR" sz="2900" b="1" dirty="0">
                <a:solidFill>
                  <a:srgbClr val="FF3300"/>
                </a:solidFill>
                <a:effectLst>
                  <a:outerShdw blurRad="38100" dist="38100" dir="2700000" algn="tl">
                    <a:srgbClr val="C0C0C0"/>
                  </a:outerShdw>
                </a:effectLst>
              </a:rPr>
              <a:t>     </a:t>
            </a:r>
            <a:r>
              <a:rPr lang="tr-TR" sz="2900" b="1" dirty="0">
                <a:solidFill>
                  <a:srgbClr val="FF3300"/>
                </a:solidFill>
                <a:latin typeface="Tahoma" pitchFamily="34" charset="0"/>
                <a:cs typeface="Times New Roman" pitchFamily="18" charset="0"/>
              </a:rPr>
              <a:t>TSH, hiçbir ülkenin vazgeçemeyeceği </a:t>
            </a:r>
            <a:br>
              <a:rPr lang="tr-TR" sz="2900" b="1" dirty="0">
                <a:solidFill>
                  <a:srgbClr val="FF3300"/>
                </a:solidFill>
                <a:latin typeface="Tahoma" pitchFamily="34" charset="0"/>
                <a:cs typeface="Times New Roman" pitchFamily="18" charset="0"/>
              </a:rPr>
            </a:br>
            <a:r>
              <a:rPr lang="tr-TR" sz="2900" b="1" u="sng" dirty="0">
                <a:solidFill>
                  <a:srgbClr val="FF3300"/>
                </a:solidFill>
                <a:latin typeface="Tahoma" pitchFamily="34" charset="0"/>
                <a:cs typeface="Times New Roman" pitchFamily="18" charset="0"/>
              </a:rPr>
              <a:t>sekiz</a:t>
            </a:r>
            <a:r>
              <a:rPr lang="tr-TR" sz="2900" b="1" dirty="0">
                <a:solidFill>
                  <a:srgbClr val="FF3300"/>
                </a:solidFill>
                <a:latin typeface="Tahoma" pitchFamily="34" charset="0"/>
                <a:cs typeface="Times New Roman" pitchFamily="18" charset="0"/>
              </a:rPr>
              <a:t> temel işi kapsar:</a:t>
            </a:r>
            <a:r>
              <a:rPr lang="tr-TR" dirty="0">
                <a:cs typeface="Times New Roman" pitchFamily="18" charset="0"/>
              </a:rPr>
              <a:t> </a:t>
            </a:r>
          </a:p>
        </p:txBody>
      </p:sp>
      <p:sp>
        <p:nvSpPr>
          <p:cNvPr id="189443" name="Rectangle 3"/>
          <p:cNvSpPr>
            <a:spLocks noGrp="1" noChangeArrowheads="1"/>
          </p:cNvSpPr>
          <p:nvPr>
            <p:ph type="body" idx="1"/>
          </p:nvPr>
        </p:nvSpPr>
        <p:spPr>
          <a:xfrm>
            <a:off x="428596" y="1447800"/>
            <a:ext cx="8258204" cy="4572000"/>
          </a:xfrm>
          <a:noFill/>
          <a:ln/>
        </p:spPr>
        <p:txBody>
          <a:bodyPr/>
          <a:lstStyle/>
          <a:p>
            <a:pPr marL="514350" indent="-514350">
              <a:lnSpc>
                <a:spcPct val="105000"/>
              </a:lnSpc>
              <a:buFont typeface="+mj-lt"/>
              <a:buAutoNum type="arabicPeriod"/>
            </a:pPr>
            <a:r>
              <a:rPr lang="tr-TR" b="1" dirty="0">
                <a:solidFill>
                  <a:srgbClr val="800080"/>
                </a:solidFill>
                <a:latin typeface="Calibri" pitchFamily="34" charset="0"/>
                <a:cs typeface="Arial" charset="0"/>
              </a:rPr>
              <a:t>Halkın sağlık eğitimi,</a:t>
            </a:r>
            <a:endParaRPr lang="tr-TR" b="1" dirty="0">
              <a:solidFill>
                <a:srgbClr val="800080"/>
              </a:solidFill>
              <a:latin typeface="Calibri" pitchFamily="34" charset="0"/>
              <a:cs typeface="Times New Roman" pitchFamily="18" charset="0"/>
            </a:endParaRPr>
          </a:p>
          <a:p>
            <a:pPr marL="514350" indent="-514350">
              <a:lnSpc>
                <a:spcPct val="105000"/>
              </a:lnSpc>
              <a:buFont typeface="+mj-lt"/>
              <a:buAutoNum type="arabicPeriod"/>
            </a:pPr>
            <a:r>
              <a:rPr lang="tr-TR" b="1" dirty="0">
                <a:solidFill>
                  <a:srgbClr val="003399"/>
                </a:solidFill>
                <a:latin typeface="Calibri" pitchFamily="34" charset="0"/>
                <a:cs typeface="Arial" charset="0"/>
              </a:rPr>
              <a:t>Beslenme durumunun geliştirilmesi,</a:t>
            </a:r>
            <a:endParaRPr lang="tr-TR" b="1" dirty="0">
              <a:solidFill>
                <a:srgbClr val="003399"/>
              </a:solidFill>
              <a:latin typeface="Calibri" pitchFamily="34" charset="0"/>
              <a:cs typeface="Times New Roman" pitchFamily="18" charset="0"/>
            </a:endParaRPr>
          </a:p>
          <a:p>
            <a:pPr marL="514350" indent="-514350">
              <a:lnSpc>
                <a:spcPct val="105000"/>
              </a:lnSpc>
              <a:buFont typeface="+mj-lt"/>
              <a:buAutoNum type="arabicPeriod"/>
            </a:pPr>
            <a:r>
              <a:rPr lang="tr-TR" b="1" dirty="0">
                <a:solidFill>
                  <a:srgbClr val="800080"/>
                </a:solidFill>
                <a:latin typeface="Calibri" pitchFamily="34" charset="0"/>
                <a:cs typeface="Arial" charset="0"/>
              </a:rPr>
              <a:t>Temiz su sağlanması,</a:t>
            </a:r>
            <a:endParaRPr lang="tr-TR" b="1" dirty="0">
              <a:solidFill>
                <a:srgbClr val="800080"/>
              </a:solidFill>
              <a:latin typeface="Calibri" pitchFamily="34" charset="0"/>
              <a:cs typeface="Times New Roman" pitchFamily="18" charset="0"/>
            </a:endParaRPr>
          </a:p>
          <a:p>
            <a:pPr marL="514350" indent="-514350">
              <a:lnSpc>
                <a:spcPct val="105000"/>
              </a:lnSpc>
              <a:buFont typeface="+mj-lt"/>
              <a:buAutoNum type="arabicPeriod"/>
            </a:pPr>
            <a:r>
              <a:rPr lang="tr-TR" b="1" dirty="0">
                <a:solidFill>
                  <a:srgbClr val="003399"/>
                </a:solidFill>
                <a:latin typeface="Calibri" pitchFamily="34" charset="0"/>
                <a:cs typeface="Arial" charset="0"/>
              </a:rPr>
              <a:t>Ana-çocuk sağlığı ve aile planlaması,</a:t>
            </a:r>
            <a:endParaRPr lang="tr-TR" b="1" dirty="0">
              <a:solidFill>
                <a:srgbClr val="003399"/>
              </a:solidFill>
              <a:latin typeface="Calibri" pitchFamily="34" charset="0"/>
              <a:cs typeface="Times New Roman" pitchFamily="18" charset="0"/>
            </a:endParaRPr>
          </a:p>
          <a:p>
            <a:pPr marL="514350" indent="-514350">
              <a:lnSpc>
                <a:spcPct val="105000"/>
              </a:lnSpc>
              <a:buFont typeface="+mj-lt"/>
              <a:buAutoNum type="arabicPeriod"/>
            </a:pPr>
            <a:r>
              <a:rPr lang="tr-TR" b="1" dirty="0">
                <a:solidFill>
                  <a:srgbClr val="800080"/>
                </a:solidFill>
                <a:latin typeface="Calibri" pitchFamily="34" charset="0"/>
                <a:cs typeface="Arial" charset="0"/>
              </a:rPr>
              <a:t>Başlıca bulaşıcı hastalıklara karşı aşılama,</a:t>
            </a:r>
            <a:endParaRPr lang="tr-TR" b="1" dirty="0">
              <a:solidFill>
                <a:srgbClr val="800080"/>
              </a:solidFill>
              <a:latin typeface="Calibri" pitchFamily="34" charset="0"/>
              <a:cs typeface="Times New Roman" pitchFamily="18" charset="0"/>
            </a:endParaRPr>
          </a:p>
          <a:p>
            <a:pPr marL="514350" indent="-514350">
              <a:lnSpc>
                <a:spcPct val="105000"/>
              </a:lnSpc>
              <a:buFont typeface="+mj-lt"/>
              <a:buAutoNum type="arabicPeriod"/>
            </a:pPr>
            <a:r>
              <a:rPr lang="tr-TR" b="1" dirty="0">
                <a:solidFill>
                  <a:srgbClr val="003399"/>
                </a:solidFill>
                <a:latin typeface="Calibri" pitchFamily="34" charset="0"/>
                <a:cs typeface="Arial" charset="0"/>
              </a:rPr>
              <a:t>Yerel olarak sık görülen hastalıkların kontrolü,</a:t>
            </a:r>
            <a:endParaRPr lang="tr-TR" b="1" dirty="0">
              <a:solidFill>
                <a:srgbClr val="003399"/>
              </a:solidFill>
              <a:latin typeface="Calibri" pitchFamily="34" charset="0"/>
              <a:cs typeface="Times New Roman" pitchFamily="18" charset="0"/>
            </a:endParaRPr>
          </a:p>
          <a:p>
            <a:pPr marL="514350" indent="-514350">
              <a:lnSpc>
                <a:spcPct val="105000"/>
              </a:lnSpc>
              <a:buFont typeface="+mj-lt"/>
              <a:buAutoNum type="arabicPeriod"/>
            </a:pPr>
            <a:r>
              <a:rPr lang="tr-TR" b="1" dirty="0">
                <a:solidFill>
                  <a:srgbClr val="800080"/>
                </a:solidFill>
                <a:latin typeface="Calibri" pitchFamily="34" charset="0"/>
                <a:cs typeface="Arial" charset="0"/>
              </a:rPr>
              <a:t>Sık görülen hastalıklar ve yaralanmaların uygun tedavisi,</a:t>
            </a:r>
            <a:endParaRPr lang="tr-TR" b="1" dirty="0">
              <a:solidFill>
                <a:srgbClr val="800080"/>
              </a:solidFill>
              <a:latin typeface="Calibri" pitchFamily="34" charset="0"/>
              <a:cs typeface="Times New Roman" pitchFamily="18" charset="0"/>
            </a:endParaRPr>
          </a:p>
          <a:p>
            <a:pPr marL="514350" indent="-514350">
              <a:lnSpc>
                <a:spcPct val="105000"/>
              </a:lnSpc>
              <a:buFont typeface="+mj-lt"/>
              <a:buAutoNum type="arabicPeriod"/>
            </a:pPr>
            <a:r>
              <a:rPr lang="tr-TR" b="1" dirty="0">
                <a:solidFill>
                  <a:srgbClr val="003399"/>
                </a:solidFill>
                <a:latin typeface="Calibri" pitchFamily="34" charset="0"/>
                <a:cs typeface="Arial" charset="0"/>
              </a:rPr>
              <a:t>Temel ilaçların sağlanması.</a:t>
            </a:r>
            <a:endParaRPr lang="tr-TR" b="1" dirty="0">
              <a:solidFill>
                <a:srgbClr val="003399"/>
              </a:solidFill>
              <a:latin typeface="Calibri" pitchFamily="34" charset="0"/>
            </a:endParaRPr>
          </a:p>
        </p:txBody>
      </p:sp>
      <p:pic>
        <p:nvPicPr>
          <p:cNvPr id="189444" name="Picture 4" descr="bd06542_"/>
          <p:cNvPicPr>
            <a:picLocks noChangeAspect="1" noChangeArrowheads="1"/>
          </p:cNvPicPr>
          <p:nvPr/>
        </p:nvPicPr>
        <p:blipFill>
          <a:blip r:embed="rId2"/>
          <a:srcRect/>
          <a:stretch>
            <a:fillRect/>
          </a:stretch>
        </p:blipFill>
        <p:spPr bwMode="auto">
          <a:xfrm>
            <a:off x="7740650" y="3249613"/>
            <a:ext cx="1258888" cy="1003300"/>
          </a:xfrm>
          <a:prstGeom prst="rect">
            <a:avLst/>
          </a:prstGeom>
          <a:noFill/>
        </p:spPr>
      </p:pic>
      <p:pic>
        <p:nvPicPr>
          <p:cNvPr id="189445" name="Picture 5" descr="PE01906_"/>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64390" y="5086350"/>
            <a:ext cx="1152525" cy="973138"/>
          </a:xfrm>
          <a:prstGeom prst="rect">
            <a:avLst/>
          </a:prstGeom>
          <a:noFill/>
        </p:spPr>
      </p:pic>
      <p:pic>
        <p:nvPicPr>
          <p:cNvPr id="189446" name="Picture 6" descr="FD00460_"/>
          <p:cNvPicPr>
            <a:picLocks noChangeAspect="1" noChangeArrowheads="1"/>
          </p:cNvPicPr>
          <p:nvPr/>
        </p:nvPicPr>
        <p:blipFill>
          <a:blip r:embed="rId4"/>
          <a:srcRect/>
          <a:stretch>
            <a:fillRect/>
          </a:stretch>
        </p:blipFill>
        <p:spPr bwMode="auto">
          <a:xfrm>
            <a:off x="395290" y="260352"/>
            <a:ext cx="1285875" cy="912813"/>
          </a:xfrm>
          <a:prstGeom prst="rect">
            <a:avLst/>
          </a:prstGeom>
          <a:noFill/>
        </p:spPr>
      </p:pic>
      <p:pic>
        <p:nvPicPr>
          <p:cNvPr id="189447" name="Picture 7" descr="HH01303_"/>
          <p:cNvPicPr>
            <a:picLocks noChangeAspect="1" noChangeArrowheads="1"/>
          </p:cNvPicPr>
          <p:nvPr/>
        </p:nvPicPr>
        <p:blipFill>
          <a:blip r:embed="rId5"/>
          <a:srcRect/>
          <a:stretch>
            <a:fillRect/>
          </a:stretch>
        </p:blipFill>
        <p:spPr bwMode="auto">
          <a:xfrm>
            <a:off x="6948488" y="2636840"/>
            <a:ext cx="1035050" cy="1030287"/>
          </a:xfrm>
          <a:prstGeom prst="rect">
            <a:avLst/>
          </a:prstGeom>
          <a:noFill/>
        </p:spPr>
      </p:pic>
      <p:pic>
        <p:nvPicPr>
          <p:cNvPr id="189448" name="Picture 8" descr="PE02082_"/>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019927" y="981075"/>
            <a:ext cx="842963" cy="137318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 calcmode="lin" valueType="num">
                                      <p:cBhvr additive="base">
                                        <p:cTn id="7" dur="500" fill="hold"/>
                                        <p:tgtEl>
                                          <p:spTgt spid="1894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944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89443">
                                            <p:txEl>
                                              <p:pRg st="1" end="1"/>
                                            </p:txEl>
                                          </p:spTgt>
                                        </p:tgtEl>
                                        <p:attrNameLst>
                                          <p:attrName>style.visibility</p:attrName>
                                        </p:attrNameLst>
                                      </p:cBhvr>
                                      <p:to>
                                        <p:strVal val="visible"/>
                                      </p:to>
                                    </p:set>
                                    <p:anim calcmode="lin" valueType="num">
                                      <p:cBhvr additive="base">
                                        <p:cTn id="13" dur="500" fill="hold"/>
                                        <p:tgtEl>
                                          <p:spTgt spid="1894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944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89443">
                                            <p:txEl>
                                              <p:pRg st="2" end="2"/>
                                            </p:txEl>
                                          </p:spTgt>
                                        </p:tgtEl>
                                        <p:attrNameLst>
                                          <p:attrName>style.visibility</p:attrName>
                                        </p:attrNameLst>
                                      </p:cBhvr>
                                      <p:to>
                                        <p:strVal val="visible"/>
                                      </p:to>
                                    </p:set>
                                    <p:anim calcmode="lin" valueType="num">
                                      <p:cBhvr additive="base">
                                        <p:cTn id="19" dur="500" fill="hold"/>
                                        <p:tgtEl>
                                          <p:spTgt spid="1894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944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89443">
                                            <p:txEl>
                                              <p:pRg st="3" end="3"/>
                                            </p:txEl>
                                          </p:spTgt>
                                        </p:tgtEl>
                                        <p:attrNameLst>
                                          <p:attrName>style.visibility</p:attrName>
                                        </p:attrNameLst>
                                      </p:cBhvr>
                                      <p:to>
                                        <p:strVal val="visible"/>
                                      </p:to>
                                    </p:set>
                                    <p:anim calcmode="lin" valueType="num">
                                      <p:cBhvr additive="base">
                                        <p:cTn id="25" dur="500" fill="hold"/>
                                        <p:tgtEl>
                                          <p:spTgt spid="1894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944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89443">
                                            <p:txEl>
                                              <p:pRg st="4" end="4"/>
                                            </p:txEl>
                                          </p:spTgt>
                                        </p:tgtEl>
                                        <p:attrNameLst>
                                          <p:attrName>style.visibility</p:attrName>
                                        </p:attrNameLst>
                                      </p:cBhvr>
                                      <p:to>
                                        <p:strVal val="visible"/>
                                      </p:to>
                                    </p:set>
                                    <p:anim calcmode="lin" valueType="num">
                                      <p:cBhvr additive="base">
                                        <p:cTn id="31" dur="500" fill="hold"/>
                                        <p:tgtEl>
                                          <p:spTgt spid="1894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944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89443">
                                            <p:txEl>
                                              <p:pRg st="5" end="5"/>
                                            </p:txEl>
                                          </p:spTgt>
                                        </p:tgtEl>
                                        <p:attrNameLst>
                                          <p:attrName>style.visibility</p:attrName>
                                        </p:attrNameLst>
                                      </p:cBhvr>
                                      <p:to>
                                        <p:strVal val="visible"/>
                                      </p:to>
                                    </p:set>
                                    <p:anim calcmode="lin" valueType="num">
                                      <p:cBhvr additive="base">
                                        <p:cTn id="37" dur="500" fill="hold"/>
                                        <p:tgtEl>
                                          <p:spTgt spid="1894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944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189443">
                                            <p:txEl>
                                              <p:pRg st="6" end="6"/>
                                            </p:txEl>
                                          </p:spTgt>
                                        </p:tgtEl>
                                        <p:attrNameLst>
                                          <p:attrName>style.visibility</p:attrName>
                                        </p:attrNameLst>
                                      </p:cBhvr>
                                      <p:to>
                                        <p:strVal val="visible"/>
                                      </p:to>
                                    </p:set>
                                    <p:anim calcmode="lin" valueType="num">
                                      <p:cBhvr additive="base">
                                        <p:cTn id="43" dur="500" fill="hold"/>
                                        <p:tgtEl>
                                          <p:spTgt spid="18944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9443">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189443">
                                            <p:txEl>
                                              <p:pRg st="7" end="7"/>
                                            </p:txEl>
                                          </p:spTgt>
                                        </p:tgtEl>
                                        <p:attrNameLst>
                                          <p:attrName>style.visibility</p:attrName>
                                        </p:attrNameLst>
                                      </p:cBhvr>
                                      <p:to>
                                        <p:strVal val="visible"/>
                                      </p:to>
                                    </p:set>
                                    <p:anim calcmode="lin" valueType="num">
                                      <p:cBhvr additive="base">
                                        <p:cTn id="49" dur="500" fill="hold"/>
                                        <p:tgtEl>
                                          <p:spTgt spid="18944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89443">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Temel sağlık hizmetleri</a:t>
            </a:r>
          </a:p>
        </p:txBody>
      </p:sp>
      <p:sp>
        <p:nvSpPr>
          <p:cNvPr id="3" name="İçerik Yer Tutucusu 2"/>
          <p:cNvSpPr>
            <a:spLocks noGrp="1"/>
          </p:cNvSpPr>
          <p:nvPr>
            <p:ph sz="quarter" idx="1"/>
          </p:nvPr>
        </p:nvSpPr>
        <p:spPr/>
        <p:txBody>
          <a:bodyPr>
            <a:normAutofit lnSpcReduction="10000"/>
          </a:bodyPr>
          <a:lstStyle/>
          <a:p>
            <a:r>
              <a:rPr lang="tr-TR" dirty="0"/>
              <a:t>Özünde, temel sağlık hizmetleri (TSH), belirli hastalıkları veya rahatsızlıkları tedavi etmek yerine, insanlara bakmakla ilgilidir.</a:t>
            </a:r>
          </a:p>
          <a:p>
            <a:r>
              <a:rPr lang="tr-TR" dirty="0"/>
              <a:t>TSH, üç ana alandan oluşur: </a:t>
            </a:r>
          </a:p>
          <a:p>
            <a:pPr lvl="1"/>
            <a:r>
              <a:rPr lang="tr-TR" dirty="0"/>
              <a:t>güçlendirilmiş insanlar ve topluluklar, </a:t>
            </a:r>
          </a:p>
          <a:p>
            <a:pPr lvl="1"/>
            <a:r>
              <a:rPr lang="tr-TR" dirty="0"/>
              <a:t>çok sektörlü politika/eylem ve </a:t>
            </a:r>
          </a:p>
          <a:p>
            <a:pPr lvl="1"/>
            <a:r>
              <a:rPr lang="tr-TR" dirty="0"/>
              <a:t>Bütünleşik (Entegre) sağlık hizmetlerinin temeli olarak birincil bakım ve temel halk sağlığı işlevleri.</a:t>
            </a:r>
          </a:p>
          <a:p>
            <a:r>
              <a:rPr lang="tr-TR" dirty="0"/>
              <a:t>TSH, koruyucu hizmetlerden (aşılar ve aile planlaması gibi) kronik sağlık durumlarının yönetimine ve palyatif bakım hizmetlerine kadar geniş bir yelpazeyi kapsamaktadır.</a:t>
            </a:r>
          </a:p>
          <a:p>
            <a:endParaRPr lang="tr-TR" dirty="0"/>
          </a:p>
        </p:txBody>
      </p:sp>
      <p:sp>
        <p:nvSpPr>
          <p:cNvPr id="4" name="Dikdörtgen 3"/>
          <p:cNvSpPr/>
          <p:nvPr/>
        </p:nvSpPr>
        <p:spPr>
          <a:xfrm>
            <a:off x="914400" y="6237312"/>
            <a:ext cx="3955891" cy="369332"/>
          </a:xfrm>
          <a:prstGeom prst="rect">
            <a:avLst/>
          </a:prstGeom>
        </p:spPr>
        <p:txBody>
          <a:bodyPr wrap="none">
            <a:spAutoFit/>
          </a:bodyPr>
          <a:lstStyle/>
          <a:p>
            <a:r>
              <a:rPr lang="tr-TR" dirty="0">
                <a:hlinkClick r:id="rId2"/>
              </a:rPr>
              <a:t>http://www.who.int/primary-health/en/</a:t>
            </a:r>
            <a:r>
              <a:rPr lang="tr-TR" dirty="0"/>
              <a:t> </a:t>
            </a:r>
          </a:p>
        </p:txBody>
      </p:sp>
    </p:spTree>
    <p:extLst>
      <p:ext uri="{BB962C8B-B14F-4D97-AF65-F5344CB8AC3E}">
        <p14:creationId xmlns:p14="http://schemas.microsoft.com/office/powerpoint/2010/main" val="389340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4400" y="274638"/>
            <a:ext cx="7772400" cy="850106"/>
          </a:xfrm>
        </p:spPr>
        <p:txBody>
          <a:bodyPr/>
          <a:lstStyle/>
          <a:p>
            <a:r>
              <a:rPr lang="tr-TR" b="1" dirty="0">
                <a:solidFill>
                  <a:srgbClr val="C00000"/>
                </a:solidFill>
                <a:latin typeface="Arial" panose="020B0604020202020204" pitchFamily="34" charset="0"/>
              </a:rPr>
              <a:t>SAĞLIK HİZMETLERİ / TSH</a:t>
            </a:r>
            <a:endParaRPr lang="tr-TR" dirty="0">
              <a:solidFill>
                <a:srgbClr val="C00000"/>
              </a:solidFill>
            </a:endParaRPr>
          </a:p>
        </p:txBody>
      </p:sp>
      <p:sp>
        <p:nvSpPr>
          <p:cNvPr id="3" name="İçerik Yer Tutucusu 2"/>
          <p:cNvSpPr>
            <a:spLocks noGrp="1"/>
          </p:cNvSpPr>
          <p:nvPr>
            <p:ph sz="quarter" idx="1"/>
          </p:nvPr>
        </p:nvSpPr>
        <p:spPr/>
        <p:txBody>
          <a:bodyPr/>
          <a:lstStyle/>
          <a:p>
            <a:pPr marL="514350" indent="-514350">
              <a:lnSpc>
                <a:spcPct val="125000"/>
              </a:lnSpc>
              <a:buClr>
                <a:srgbClr val="C00000"/>
              </a:buClr>
              <a:buSzPct val="100000"/>
              <a:buFont typeface="+mj-lt"/>
              <a:buAutoNum type="arabicPeriod"/>
            </a:pPr>
            <a:r>
              <a:rPr lang="tr-TR" b="1" dirty="0">
                <a:solidFill>
                  <a:srgbClr val="7030A0"/>
                </a:solidFill>
              </a:rPr>
              <a:t>KORUYUCU SAĞLIK HİZMETLERİ</a:t>
            </a:r>
          </a:p>
          <a:p>
            <a:pPr>
              <a:lnSpc>
                <a:spcPct val="125000"/>
              </a:lnSpc>
              <a:buFontTx/>
              <a:buNone/>
            </a:pPr>
            <a:r>
              <a:rPr lang="tr-TR" b="1" dirty="0"/>
              <a:t>	</a:t>
            </a:r>
            <a:r>
              <a:rPr lang="tr-TR" sz="2400" b="1" dirty="0"/>
              <a:t>A) KİŞİYE YÖNELİK</a:t>
            </a:r>
          </a:p>
          <a:p>
            <a:pPr>
              <a:lnSpc>
                <a:spcPct val="125000"/>
              </a:lnSpc>
              <a:buFontTx/>
              <a:buNone/>
            </a:pPr>
            <a:r>
              <a:rPr lang="tr-TR" sz="2400" b="1" dirty="0"/>
              <a:t>	B) TOPLUMA YÖNELİK</a:t>
            </a:r>
          </a:p>
          <a:p>
            <a:pPr marL="514350" indent="-514350">
              <a:lnSpc>
                <a:spcPct val="125000"/>
              </a:lnSpc>
              <a:buClr>
                <a:srgbClr val="C00000"/>
              </a:buClr>
              <a:buSzPct val="100000"/>
              <a:buFont typeface="+mj-lt"/>
              <a:buAutoNum type="arabicPeriod" startAt="2"/>
            </a:pPr>
            <a:r>
              <a:rPr lang="tr-TR" b="1" dirty="0">
                <a:solidFill>
                  <a:srgbClr val="7030A0"/>
                </a:solidFill>
              </a:rPr>
              <a:t>TEDAVİ EDİCİ SAĞLIK HİZMETLERİ</a:t>
            </a:r>
          </a:p>
          <a:p>
            <a:pPr>
              <a:lnSpc>
                <a:spcPct val="125000"/>
              </a:lnSpc>
              <a:buFontTx/>
              <a:buNone/>
            </a:pPr>
            <a:r>
              <a:rPr lang="tr-TR" b="1" dirty="0"/>
              <a:t>	 A) </a:t>
            </a:r>
            <a:r>
              <a:rPr lang="tr-TR" sz="2400" b="1" dirty="0"/>
              <a:t>İLK BASAMAK</a:t>
            </a:r>
          </a:p>
          <a:p>
            <a:pPr>
              <a:lnSpc>
                <a:spcPct val="125000"/>
              </a:lnSpc>
              <a:buFontTx/>
              <a:buNone/>
            </a:pPr>
            <a:r>
              <a:rPr lang="tr-TR" sz="2400" b="1" dirty="0"/>
              <a:t>	 B) İKİNCİ BASAMAK</a:t>
            </a:r>
          </a:p>
          <a:p>
            <a:pPr>
              <a:lnSpc>
                <a:spcPct val="125000"/>
              </a:lnSpc>
              <a:buFontTx/>
              <a:buNone/>
            </a:pPr>
            <a:r>
              <a:rPr lang="tr-TR" sz="2400" b="1" dirty="0"/>
              <a:t>	 C) ÜÇÜNCÜ BASAMAK</a:t>
            </a:r>
          </a:p>
          <a:p>
            <a:pPr marL="514350" indent="-514350">
              <a:lnSpc>
                <a:spcPct val="125000"/>
              </a:lnSpc>
              <a:buClr>
                <a:srgbClr val="C00000"/>
              </a:buClr>
              <a:buSzPct val="100000"/>
              <a:buFont typeface="+mj-lt"/>
              <a:buAutoNum type="arabicPeriod" startAt="3"/>
            </a:pPr>
            <a:r>
              <a:rPr lang="tr-TR" b="1" dirty="0">
                <a:solidFill>
                  <a:srgbClr val="7030A0"/>
                </a:solidFill>
              </a:rPr>
              <a:t>REHABİLİTASYON HİZMETLERİ</a:t>
            </a:r>
          </a:p>
          <a:p>
            <a:endParaRPr lang="tr-TR" dirty="0"/>
          </a:p>
        </p:txBody>
      </p:sp>
      <p:pic>
        <p:nvPicPr>
          <p:cNvPr id="4" name="Resim 3"/>
          <p:cNvPicPr>
            <a:picLocks noChangeAspect="1"/>
          </p:cNvPicPr>
          <p:nvPr/>
        </p:nvPicPr>
        <p:blipFill>
          <a:blip r:embed="rId2"/>
          <a:stretch>
            <a:fillRect/>
          </a:stretch>
        </p:blipFill>
        <p:spPr>
          <a:xfrm>
            <a:off x="6901972" y="2132858"/>
            <a:ext cx="1798476" cy="1694835"/>
          </a:xfrm>
          <a:prstGeom prst="rect">
            <a:avLst/>
          </a:prstGeom>
        </p:spPr>
      </p:pic>
      <p:pic>
        <p:nvPicPr>
          <p:cNvPr id="5" name="Resim 4"/>
          <p:cNvPicPr>
            <a:picLocks noChangeAspect="1"/>
          </p:cNvPicPr>
          <p:nvPr/>
        </p:nvPicPr>
        <p:blipFill>
          <a:blip r:embed="rId3"/>
          <a:stretch>
            <a:fillRect/>
          </a:stretch>
        </p:blipFill>
        <p:spPr>
          <a:xfrm>
            <a:off x="6901972" y="5445224"/>
            <a:ext cx="1054404" cy="1036380"/>
          </a:xfrm>
          <a:prstGeom prst="rect">
            <a:avLst/>
          </a:prstGeom>
        </p:spPr>
      </p:pic>
      <p:pic>
        <p:nvPicPr>
          <p:cNvPr id="6" name="Resim 5"/>
          <p:cNvPicPr>
            <a:picLocks noChangeAspect="1"/>
          </p:cNvPicPr>
          <p:nvPr/>
        </p:nvPicPr>
        <p:blipFill>
          <a:blip r:embed="rId4"/>
          <a:stretch>
            <a:fillRect/>
          </a:stretch>
        </p:blipFill>
        <p:spPr>
          <a:xfrm>
            <a:off x="4800600" y="4509120"/>
            <a:ext cx="779512" cy="848802"/>
          </a:xfrm>
          <a:prstGeom prst="rect">
            <a:avLst/>
          </a:prstGeom>
        </p:spPr>
      </p:pic>
      <p:pic>
        <p:nvPicPr>
          <p:cNvPr id="7" name="Resim 6"/>
          <p:cNvPicPr>
            <a:picLocks noChangeAspect="1"/>
          </p:cNvPicPr>
          <p:nvPr/>
        </p:nvPicPr>
        <p:blipFill>
          <a:blip r:embed="rId5"/>
          <a:stretch>
            <a:fillRect/>
          </a:stretch>
        </p:blipFill>
        <p:spPr>
          <a:xfrm>
            <a:off x="520947" y="1541494"/>
            <a:ext cx="378647" cy="2712751"/>
          </a:xfrm>
          <a:prstGeom prst="rect">
            <a:avLst/>
          </a:prstGeom>
          <a:noFill/>
          <a:ln>
            <a:noFill/>
          </a:ln>
        </p:spPr>
      </p:pic>
      <p:pic>
        <p:nvPicPr>
          <p:cNvPr id="8" name="Resim 7"/>
          <p:cNvPicPr>
            <a:picLocks noChangeAspect="1"/>
          </p:cNvPicPr>
          <p:nvPr/>
        </p:nvPicPr>
        <p:blipFill>
          <a:blip r:embed="rId6"/>
          <a:stretch>
            <a:fillRect/>
          </a:stretch>
        </p:blipFill>
        <p:spPr>
          <a:xfrm flipV="1">
            <a:off x="689082" y="4254243"/>
            <a:ext cx="7997718" cy="65916"/>
          </a:xfrm>
          <a:prstGeom prst="rect">
            <a:avLst/>
          </a:prstGeom>
        </p:spPr>
      </p:pic>
    </p:spTree>
    <p:extLst>
      <p:ext uri="{BB962C8B-B14F-4D97-AF65-F5344CB8AC3E}">
        <p14:creationId xmlns:p14="http://schemas.microsoft.com/office/powerpoint/2010/main" val="2085858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C00000"/>
                </a:solidFill>
              </a:rPr>
              <a:t>Koruyucu sağlık hizmetleri</a:t>
            </a:r>
          </a:p>
        </p:txBody>
      </p:sp>
      <p:sp>
        <p:nvSpPr>
          <p:cNvPr id="3" name="İçerik Yer Tutucusu 2"/>
          <p:cNvSpPr>
            <a:spLocks noGrp="1"/>
          </p:cNvSpPr>
          <p:nvPr>
            <p:ph idx="1"/>
          </p:nvPr>
        </p:nvSpPr>
        <p:spPr/>
        <p:txBody>
          <a:bodyPr>
            <a:normAutofit/>
          </a:bodyPr>
          <a:lstStyle/>
          <a:p>
            <a:pPr>
              <a:spcAft>
                <a:spcPts val="450"/>
              </a:spcAft>
            </a:pPr>
            <a:r>
              <a:rPr lang="tr-TR" dirty="0">
                <a:latin typeface="Trebuchet MS" panose="020B0603020202020204" pitchFamily="34" charset="0"/>
              </a:rPr>
              <a:t>Sağlığı geliştirmek, hastalıkları ve erken ölümleri önlemek için sunulan hizmetlerin tümü.</a:t>
            </a:r>
          </a:p>
          <a:p>
            <a:pPr lvl="1">
              <a:spcAft>
                <a:spcPts val="450"/>
              </a:spcAft>
            </a:pPr>
            <a:r>
              <a:rPr lang="tr-TR" dirty="0">
                <a:latin typeface="Trebuchet MS" panose="020B0603020202020204" pitchFamily="34" charset="0"/>
              </a:rPr>
              <a:t>Önleme (</a:t>
            </a:r>
            <a:r>
              <a:rPr lang="tr-TR" dirty="0" err="1">
                <a:latin typeface="Trebuchet MS" panose="020B0603020202020204" pitchFamily="34" charset="0"/>
              </a:rPr>
              <a:t>Prevention</a:t>
            </a:r>
            <a:r>
              <a:rPr lang="tr-TR" dirty="0">
                <a:latin typeface="Trebuchet MS" panose="020B0603020202020204" pitchFamily="34" charset="0"/>
              </a:rPr>
              <a:t>)</a:t>
            </a:r>
          </a:p>
          <a:p>
            <a:pPr lvl="1">
              <a:spcAft>
                <a:spcPts val="450"/>
              </a:spcAft>
            </a:pPr>
            <a:r>
              <a:rPr lang="tr-TR" dirty="0">
                <a:latin typeface="Trebuchet MS" panose="020B0603020202020204" pitchFamily="34" charset="0"/>
              </a:rPr>
              <a:t>Koruma (</a:t>
            </a:r>
            <a:r>
              <a:rPr lang="tr-TR" dirty="0" err="1">
                <a:latin typeface="Trebuchet MS" panose="020B0603020202020204" pitchFamily="34" charset="0"/>
              </a:rPr>
              <a:t>Protection</a:t>
            </a:r>
            <a:r>
              <a:rPr lang="tr-TR" dirty="0">
                <a:latin typeface="Trebuchet MS" panose="020B0603020202020204" pitchFamily="34" charset="0"/>
              </a:rPr>
              <a:t>)</a:t>
            </a:r>
          </a:p>
          <a:p>
            <a:pPr lvl="1">
              <a:spcAft>
                <a:spcPts val="450"/>
              </a:spcAft>
            </a:pPr>
            <a:r>
              <a:rPr lang="tr-TR" dirty="0">
                <a:latin typeface="Trebuchet MS" panose="020B0603020202020204" pitchFamily="34" charset="0"/>
              </a:rPr>
              <a:t>Geliştirme (</a:t>
            </a:r>
            <a:r>
              <a:rPr lang="tr-TR" dirty="0" err="1">
                <a:latin typeface="Trebuchet MS" panose="020B0603020202020204" pitchFamily="34" charset="0"/>
              </a:rPr>
              <a:t>Promotion</a:t>
            </a:r>
            <a:r>
              <a:rPr lang="tr-TR" dirty="0">
                <a:latin typeface="Trebuchet MS" panose="020B0603020202020204" pitchFamily="34" charset="0"/>
              </a:rPr>
              <a:t>)</a:t>
            </a:r>
          </a:p>
          <a:p>
            <a:pPr marL="0" indent="0">
              <a:buNone/>
            </a:pPr>
            <a:endParaRPr lang="tr-TR" b="1" dirty="0">
              <a:solidFill>
                <a:srgbClr val="FF0000"/>
              </a:solidFill>
            </a:endParaRPr>
          </a:p>
        </p:txBody>
      </p:sp>
      <p:pic>
        <p:nvPicPr>
          <p:cNvPr id="4" name="Resim 3"/>
          <p:cNvPicPr>
            <a:picLocks noChangeAspect="1"/>
          </p:cNvPicPr>
          <p:nvPr/>
        </p:nvPicPr>
        <p:blipFill>
          <a:blip r:embed="rId2"/>
          <a:stretch>
            <a:fillRect/>
          </a:stretch>
        </p:blipFill>
        <p:spPr>
          <a:xfrm>
            <a:off x="5058056" y="2888940"/>
            <a:ext cx="2835315" cy="1890210"/>
          </a:xfrm>
          <a:prstGeom prst="rect">
            <a:avLst/>
          </a:prstGeom>
        </p:spPr>
      </p:pic>
    </p:spTree>
    <p:extLst>
      <p:ext uri="{BB962C8B-B14F-4D97-AF65-F5344CB8AC3E}">
        <p14:creationId xmlns:p14="http://schemas.microsoft.com/office/powerpoint/2010/main" val="2594248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algn="ctr"/>
            <a:r>
              <a:rPr lang="tr-TR" sz="3100" b="1" dirty="0">
                <a:solidFill>
                  <a:srgbClr val="C00000"/>
                </a:solidFill>
              </a:rPr>
              <a:t>Sağlık hizmeti sunumunda basamaklar arasındaki bazı farklar</a:t>
            </a:r>
          </a:p>
        </p:txBody>
      </p:sp>
      <p:graphicFrame>
        <p:nvGraphicFramePr>
          <p:cNvPr id="161822" name="Group 30"/>
          <p:cNvGraphicFramePr>
            <a:graphicFrameLocks noGrp="1"/>
          </p:cNvGraphicFramePr>
          <p:nvPr>
            <p:ph type="tbl" idx="1"/>
            <p:extLst/>
          </p:nvPr>
        </p:nvGraphicFramePr>
        <p:xfrm>
          <a:off x="381000" y="1485900"/>
          <a:ext cx="8497888" cy="3887978"/>
        </p:xfrm>
        <a:graphic>
          <a:graphicData uri="http://schemas.openxmlformats.org/drawingml/2006/table">
            <a:tbl>
              <a:tblPr/>
              <a:tblGrid>
                <a:gridCol w="1846263">
                  <a:extLst>
                    <a:ext uri="{9D8B030D-6E8A-4147-A177-3AD203B41FA5}">
                      <a16:colId xmlns:a16="http://schemas.microsoft.com/office/drawing/2014/main" val="20000"/>
                    </a:ext>
                  </a:extLst>
                </a:gridCol>
                <a:gridCol w="2522537">
                  <a:extLst>
                    <a:ext uri="{9D8B030D-6E8A-4147-A177-3AD203B41FA5}">
                      <a16:colId xmlns:a16="http://schemas.microsoft.com/office/drawing/2014/main" val="20001"/>
                    </a:ext>
                  </a:extLst>
                </a:gridCol>
                <a:gridCol w="4129088">
                  <a:extLst>
                    <a:ext uri="{9D8B030D-6E8A-4147-A177-3AD203B41FA5}">
                      <a16:colId xmlns:a16="http://schemas.microsoft.com/office/drawing/2014/main" val="20002"/>
                    </a:ext>
                  </a:extLst>
                </a:gridCol>
              </a:tblGrid>
              <a:tr h="8223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2600" b="1" i="0" u="none" strike="noStrike" cap="none" normalizeH="0" baseline="0" dirty="0">
                          <a:ln>
                            <a:noFill/>
                          </a:ln>
                          <a:solidFill>
                            <a:srgbClr val="000066"/>
                          </a:solidFill>
                          <a:effectLst/>
                          <a:latin typeface="Arial" charset="0"/>
                        </a:rPr>
                        <a:t>Özellikler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2600" b="1" i="0" u="none" strike="noStrike" cap="none" normalizeH="0" baseline="0" dirty="0" err="1">
                          <a:ln>
                            <a:noFill/>
                          </a:ln>
                          <a:solidFill>
                            <a:srgbClr val="000066"/>
                          </a:solidFill>
                          <a:effectLst/>
                          <a:latin typeface="Arial" charset="0"/>
                        </a:rPr>
                        <a:t>I.Basamak</a:t>
                      </a:r>
                      <a:endParaRPr kumimoji="0" lang="tr-TR" sz="2600" b="1" i="0" u="none" strike="noStrike" cap="none" normalizeH="0" baseline="0" dirty="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2600" b="1" i="0" u="none" strike="noStrike" cap="none" normalizeH="0" baseline="0" dirty="0">
                          <a:ln>
                            <a:noFill/>
                          </a:ln>
                          <a:solidFill>
                            <a:srgbClr val="000066"/>
                          </a:solidFill>
                          <a:effectLst/>
                          <a:latin typeface="Arial" charset="0"/>
                        </a:rPr>
                        <a:t>II. ve </a:t>
                      </a:r>
                      <a:r>
                        <a:rPr kumimoji="0" lang="tr-TR" sz="2600" b="1" i="0" u="none" strike="noStrike" cap="none" normalizeH="0" baseline="0" dirty="0" err="1">
                          <a:ln>
                            <a:noFill/>
                          </a:ln>
                          <a:solidFill>
                            <a:srgbClr val="000066"/>
                          </a:solidFill>
                          <a:effectLst/>
                          <a:latin typeface="Arial" charset="0"/>
                        </a:rPr>
                        <a:t>III.Basamak</a:t>
                      </a:r>
                      <a:endParaRPr kumimoji="0" lang="tr-TR" sz="2600" b="1" i="0" u="none" strike="noStrike" cap="none" normalizeH="0" baseline="0" dirty="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0"/>
                  </a:ext>
                </a:extLst>
              </a:tr>
              <a:tr h="8239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2600" b="1" i="0" u="none" strike="noStrike" cap="none" normalizeH="0" baseline="0" dirty="0">
                          <a:ln>
                            <a:noFill/>
                          </a:ln>
                          <a:solidFill>
                            <a:srgbClr val="800080"/>
                          </a:solidFill>
                          <a:effectLst/>
                          <a:latin typeface="Arial" charset="0"/>
                        </a:rPr>
                        <a:t>Hizmet sunulan kesim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2600" b="0" i="0" u="none" strike="noStrike" cap="none" normalizeH="0" baseline="0">
                          <a:ln>
                            <a:noFill/>
                          </a:ln>
                          <a:solidFill>
                            <a:schemeClr val="tx1"/>
                          </a:solidFill>
                          <a:effectLst/>
                          <a:latin typeface="Arial" charset="0"/>
                        </a:rPr>
                        <a:t>- </a:t>
                      </a:r>
                      <a:r>
                        <a:rPr kumimoji="0" lang="tr-TR" sz="2600" b="0" i="0" u="none" strike="noStrike" cap="none" normalizeH="0" baseline="0">
                          <a:ln>
                            <a:noFill/>
                          </a:ln>
                          <a:solidFill>
                            <a:srgbClr val="FF3300"/>
                          </a:solidFill>
                          <a:effectLst/>
                          <a:latin typeface="Arial" charset="0"/>
                        </a:rPr>
                        <a:t>Sağlıklı kişiler</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2600" b="0" i="0" u="none" strike="noStrike" cap="none" normalizeH="0" baseline="0">
                          <a:ln>
                            <a:noFill/>
                          </a:ln>
                          <a:solidFill>
                            <a:schemeClr val="tx1"/>
                          </a:solidFill>
                          <a:effectLst/>
                          <a:latin typeface="Arial" charset="0"/>
                        </a:rPr>
                        <a:t>- Hastalar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2600" b="0" i="0" u="none" strike="noStrike" cap="none" normalizeH="0" baseline="0">
                          <a:ln>
                            <a:noFill/>
                          </a:ln>
                          <a:solidFill>
                            <a:schemeClr val="tx1"/>
                          </a:solidFill>
                          <a:effectLst/>
                          <a:latin typeface="Arial" charset="0"/>
                        </a:rPr>
                        <a:t>Hastalar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23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2600" b="1" i="0" u="none" strike="noStrike" cap="none" normalizeH="0" baseline="0">
                          <a:ln>
                            <a:noFill/>
                          </a:ln>
                          <a:solidFill>
                            <a:srgbClr val="800080"/>
                          </a:solidFill>
                          <a:effectLst/>
                          <a:latin typeface="Arial" charset="0"/>
                        </a:rPr>
                        <a:t>Başvuru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2600" b="0" i="0" u="none" strike="noStrike" cap="none" normalizeH="0" baseline="0">
                          <a:ln>
                            <a:noFill/>
                          </a:ln>
                          <a:solidFill>
                            <a:schemeClr val="tx1"/>
                          </a:solidFill>
                          <a:effectLst/>
                          <a:latin typeface="Arial" charset="0"/>
                        </a:rPr>
                        <a:t>Karmaşık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2600" b="0" i="0" u="none" strike="noStrike" cap="none" normalizeH="0" baseline="0">
                          <a:ln>
                            <a:noFill/>
                          </a:ln>
                          <a:solidFill>
                            <a:schemeClr val="tx1"/>
                          </a:solidFill>
                          <a:effectLst/>
                          <a:latin typeface="Arial" charset="0"/>
                        </a:rPr>
                        <a:t>Ne için başvurulduğu belli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39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2600" b="1" i="0" u="none" strike="noStrike" cap="none" normalizeH="0" baseline="0">
                          <a:ln>
                            <a:noFill/>
                          </a:ln>
                          <a:solidFill>
                            <a:srgbClr val="800080"/>
                          </a:solidFill>
                          <a:effectLst/>
                          <a:latin typeface="Arial" charset="0"/>
                        </a:rPr>
                        <a:t>Yaklaşım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2600" b="0" i="0" u="none" strike="noStrike" cap="none" normalizeH="0" baseline="0">
                          <a:ln>
                            <a:noFill/>
                          </a:ln>
                          <a:solidFill>
                            <a:srgbClr val="FF3300"/>
                          </a:solidFill>
                          <a:effectLst/>
                          <a:latin typeface="Arial" charset="0"/>
                        </a:rPr>
                        <a:t>Bütüncül</a:t>
                      </a:r>
                      <a:r>
                        <a:rPr kumimoji="0" lang="tr-TR" sz="2600" b="0" i="0" u="none" strike="noStrike" cap="none" normalizeH="0" baseline="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2600" b="0" i="0" u="none" strike="noStrike" cap="none" normalizeH="0" baseline="0">
                          <a:ln>
                            <a:noFill/>
                          </a:ln>
                          <a:solidFill>
                            <a:schemeClr val="tx1"/>
                          </a:solidFill>
                          <a:effectLst/>
                          <a:latin typeface="Arial" charset="0"/>
                        </a:rPr>
                        <a:t>- Hastalık yönelimli</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2600" b="0" i="0" u="none" strike="noStrike" cap="none" normalizeH="0" baseline="0">
                          <a:ln>
                            <a:noFill/>
                          </a:ln>
                          <a:solidFill>
                            <a:schemeClr val="tx1"/>
                          </a:solidFill>
                          <a:effectLst/>
                          <a:latin typeface="Arial" charset="0"/>
                        </a:rPr>
                        <a:t>- Uzmanlık alanı temelli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56108365"/>
      </p:ext>
    </p:extLst>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1042988" y="115888"/>
            <a:ext cx="7010400" cy="884220"/>
          </a:xfrm>
        </p:spPr>
        <p:txBody>
          <a:bodyPr/>
          <a:lstStyle/>
          <a:p>
            <a:pPr algn="ctr"/>
            <a:r>
              <a:rPr lang="tr-TR" dirty="0">
                <a:solidFill>
                  <a:srgbClr val="002060"/>
                </a:solidFill>
              </a:rPr>
              <a:t>BİRİNCİ BASAMAK EKİBİ</a:t>
            </a:r>
          </a:p>
        </p:txBody>
      </p:sp>
      <p:graphicFrame>
        <p:nvGraphicFramePr>
          <p:cNvPr id="187395" name="Group 3"/>
          <p:cNvGraphicFramePr>
            <a:graphicFrameLocks noGrp="1"/>
          </p:cNvGraphicFramePr>
          <p:nvPr>
            <p:ph type="tbl" idx="1"/>
          </p:nvPr>
        </p:nvGraphicFramePr>
        <p:xfrm>
          <a:off x="514352" y="1071546"/>
          <a:ext cx="8016875" cy="4902454"/>
        </p:xfrm>
        <a:graphic>
          <a:graphicData uri="http://schemas.openxmlformats.org/drawingml/2006/table">
            <a:tbl>
              <a:tblPr/>
              <a:tblGrid>
                <a:gridCol w="1601788">
                  <a:extLst>
                    <a:ext uri="{9D8B030D-6E8A-4147-A177-3AD203B41FA5}">
                      <a16:colId xmlns:a16="http://schemas.microsoft.com/office/drawing/2014/main" val="20000"/>
                    </a:ext>
                  </a:extLst>
                </a:gridCol>
                <a:gridCol w="1604962">
                  <a:extLst>
                    <a:ext uri="{9D8B030D-6E8A-4147-A177-3AD203B41FA5}">
                      <a16:colId xmlns:a16="http://schemas.microsoft.com/office/drawing/2014/main" val="20001"/>
                    </a:ext>
                  </a:extLst>
                </a:gridCol>
                <a:gridCol w="1504950">
                  <a:extLst>
                    <a:ext uri="{9D8B030D-6E8A-4147-A177-3AD203B41FA5}">
                      <a16:colId xmlns:a16="http://schemas.microsoft.com/office/drawing/2014/main" val="20002"/>
                    </a:ext>
                  </a:extLst>
                </a:gridCol>
                <a:gridCol w="1703388">
                  <a:extLst>
                    <a:ext uri="{9D8B030D-6E8A-4147-A177-3AD203B41FA5}">
                      <a16:colId xmlns:a16="http://schemas.microsoft.com/office/drawing/2014/main" val="20003"/>
                    </a:ext>
                  </a:extLst>
                </a:gridCol>
                <a:gridCol w="1601787">
                  <a:extLst>
                    <a:ext uri="{9D8B030D-6E8A-4147-A177-3AD203B41FA5}">
                      <a16:colId xmlns:a16="http://schemas.microsoft.com/office/drawing/2014/main" val="20004"/>
                    </a:ext>
                  </a:extLst>
                </a:gridCol>
              </a:tblGrid>
              <a:tr h="54927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800" b="1" i="0" u="none" strike="noStrike" cap="none" normalizeH="0" baseline="0" dirty="0">
                          <a:ln>
                            <a:noFill/>
                          </a:ln>
                          <a:solidFill>
                            <a:srgbClr val="CC3300"/>
                          </a:solidFill>
                          <a:effectLst/>
                          <a:latin typeface="Arial" charset="0"/>
                        </a:rPr>
                        <a:t>Tıbbi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800" b="1" i="0" u="none" strike="noStrike" cap="none" normalizeH="0" baseline="0">
                          <a:ln>
                            <a:noFill/>
                          </a:ln>
                          <a:solidFill>
                            <a:srgbClr val="CC3300"/>
                          </a:solidFill>
                          <a:effectLst/>
                          <a:latin typeface="Arial" charset="0"/>
                        </a:rPr>
                        <a:t>Paramedikal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800" b="1" i="0" u="none" strike="noStrike" cap="none" normalizeH="0" baseline="0" dirty="0">
                          <a:ln>
                            <a:noFill/>
                          </a:ln>
                          <a:solidFill>
                            <a:srgbClr val="CC3300"/>
                          </a:solidFill>
                          <a:effectLst/>
                          <a:latin typeface="Arial" charset="0"/>
                        </a:rPr>
                        <a:t>İdari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800" b="1" i="0" u="none" strike="noStrike" cap="none" normalizeH="0" baseline="0">
                          <a:ln>
                            <a:noFill/>
                          </a:ln>
                          <a:solidFill>
                            <a:srgbClr val="CC3300"/>
                          </a:solidFill>
                          <a:effectLst/>
                          <a:latin typeface="Arial" charset="0"/>
                        </a:rPr>
                        <a:t>Terapist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800" b="1" i="0" u="none" strike="noStrike" cap="none" normalizeH="0" baseline="0">
                          <a:ln>
                            <a:noFill/>
                          </a:ln>
                          <a:solidFill>
                            <a:srgbClr val="CC3300"/>
                          </a:solidFill>
                          <a:effectLst/>
                          <a:latin typeface="Arial" charset="0"/>
                        </a:rPr>
                        <a:t>Sosyal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89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800" b="0" i="0" u="none" strike="noStrike" cap="none" normalizeH="0" baseline="0" dirty="0">
                          <a:ln>
                            <a:noFill/>
                          </a:ln>
                          <a:solidFill>
                            <a:schemeClr val="tx1"/>
                          </a:solidFill>
                          <a:effectLst/>
                          <a:latin typeface="Arial" charset="0"/>
                        </a:rPr>
                        <a:t>Genel pratisyen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800" b="0" i="0" u="none" strike="noStrike" cap="none" normalizeH="0" baseline="0">
                          <a:ln>
                            <a:noFill/>
                          </a:ln>
                          <a:solidFill>
                            <a:schemeClr val="tx1"/>
                          </a:solidFill>
                          <a:effectLst/>
                          <a:latin typeface="Arial" charset="0"/>
                        </a:rPr>
                        <a:t>Halk sağlığı hemşiresi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800" b="0" i="0" u="none" strike="noStrike" cap="none" normalizeH="0" baseline="0">
                          <a:ln>
                            <a:noFill/>
                          </a:ln>
                          <a:solidFill>
                            <a:schemeClr val="tx1"/>
                          </a:solidFill>
                          <a:effectLst/>
                          <a:latin typeface="Arial" charset="0"/>
                        </a:rPr>
                        <a:t>Uygulama müdürü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800" b="0" i="0" u="none" strike="noStrike" cap="none" normalizeH="0" baseline="0">
                          <a:ln>
                            <a:noFill/>
                          </a:ln>
                          <a:solidFill>
                            <a:schemeClr val="tx1"/>
                          </a:solidFill>
                          <a:effectLst/>
                          <a:latin typeface="Arial" charset="0"/>
                        </a:rPr>
                        <a:t>Fizyoterapist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800" b="0" i="0" u="none" strike="noStrike" cap="none" normalizeH="0" baseline="0">
                          <a:ln>
                            <a:noFill/>
                          </a:ln>
                          <a:solidFill>
                            <a:schemeClr val="tx1"/>
                          </a:solidFill>
                          <a:effectLst/>
                          <a:latin typeface="Arial" charset="0"/>
                        </a:rPr>
                        <a:t>Sosyal çalışma uzmanı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73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800" b="0" i="0" u="none" strike="noStrike" cap="none" normalizeH="0" baseline="0">
                          <a:ln>
                            <a:noFill/>
                          </a:ln>
                          <a:solidFill>
                            <a:schemeClr val="tx1"/>
                          </a:solidFill>
                          <a:effectLst/>
                          <a:latin typeface="Arial" charset="0"/>
                        </a:rPr>
                        <a:t>Diş hekimi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800" b="0" i="0" u="none" strike="noStrike" cap="none" normalizeH="0" baseline="0" dirty="0">
                          <a:ln>
                            <a:noFill/>
                          </a:ln>
                          <a:solidFill>
                            <a:schemeClr val="tx1"/>
                          </a:solidFill>
                          <a:effectLst/>
                          <a:latin typeface="Arial" charset="0"/>
                        </a:rPr>
                        <a:t>Hemşire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800" b="0" i="0" u="none" strike="noStrike" cap="none" normalizeH="0" baseline="0">
                          <a:ln>
                            <a:noFill/>
                          </a:ln>
                          <a:solidFill>
                            <a:schemeClr val="tx1"/>
                          </a:solidFill>
                          <a:effectLst/>
                          <a:latin typeface="Arial" charset="0"/>
                        </a:rPr>
                        <a:t>Danışma memuru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800" b="0" i="0" u="none" strike="noStrike" cap="none" normalizeH="0" baseline="0">
                          <a:ln>
                            <a:noFill/>
                          </a:ln>
                          <a:solidFill>
                            <a:schemeClr val="tx1"/>
                          </a:solidFill>
                          <a:effectLst/>
                          <a:latin typeface="Arial" charset="0"/>
                        </a:rPr>
                        <a:t>Yazı yazdırma terapisti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800" b="0" i="0" u="none" strike="noStrike" cap="none" normalizeH="0" baseline="0">
                          <a:ln>
                            <a:noFill/>
                          </a:ln>
                          <a:solidFill>
                            <a:schemeClr val="tx1"/>
                          </a:solidFill>
                          <a:effectLst/>
                          <a:latin typeface="Arial" charset="0"/>
                        </a:rPr>
                        <a:t>Toplum psikiyatristi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73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800" b="0" i="0" u="none" strike="noStrike" cap="none" normalizeH="0" baseline="0">
                          <a:ln>
                            <a:noFill/>
                          </a:ln>
                          <a:solidFill>
                            <a:schemeClr val="tx1"/>
                          </a:solidFill>
                          <a:effectLst/>
                          <a:latin typeface="Arial" charset="0"/>
                        </a:rPr>
                        <a:t>Toplum geriatrisyeni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800" b="0" i="0" u="none" strike="noStrike" cap="none" normalizeH="0" baseline="0">
                          <a:ln>
                            <a:noFill/>
                          </a:ln>
                          <a:solidFill>
                            <a:schemeClr val="tx1"/>
                          </a:solidFill>
                          <a:effectLst/>
                          <a:latin typeface="Arial" charset="0"/>
                        </a:rPr>
                        <a:t>Optisyen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800" b="0" i="0" u="none" strike="noStrike" cap="none" normalizeH="0" baseline="0">
                          <a:ln>
                            <a:noFill/>
                          </a:ln>
                          <a:solidFill>
                            <a:schemeClr val="tx1"/>
                          </a:solidFill>
                          <a:effectLst/>
                          <a:latin typeface="Arial" charset="0"/>
                        </a:rPr>
                        <a:t>Yardımcı idari personel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800" b="0" i="0" u="none" strike="noStrike" cap="none" normalizeH="0" baseline="0">
                          <a:ln>
                            <a:noFill/>
                          </a:ln>
                          <a:solidFill>
                            <a:schemeClr val="tx1"/>
                          </a:solidFill>
                          <a:effectLst/>
                          <a:latin typeface="Arial" charset="0"/>
                        </a:rPr>
                        <a:t>Konuşma terapisti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800" b="0" i="0" u="none" strike="noStrike" cap="none" normalizeH="0" baseline="0">
                          <a:ln>
                            <a:noFill/>
                          </a:ln>
                          <a:solidFill>
                            <a:schemeClr val="tx1"/>
                          </a:solidFill>
                          <a:effectLst/>
                          <a:latin typeface="Arial" charset="0"/>
                        </a:rPr>
                        <a:t>Psikolog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73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800" b="0" i="0" u="none" strike="noStrike" cap="none" normalizeH="0" baseline="0">
                          <a:ln>
                            <a:noFill/>
                          </a:ln>
                          <a:solidFill>
                            <a:schemeClr val="tx1"/>
                          </a:solidFill>
                          <a:effectLst/>
                          <a:latin typeface="Arial" charset="0"/>
                        </a:rPr>
                        <a:t>Okul sağlık memuru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800" b="0" i="0" u="none" strike="noStrike" cap="none" normalizeH="0" baseline="0" dirty="0">
                          <a:ln>
                            <a:noFill/>
                          </a:ln>
                          <a:solidFill>
                            <a:schemeClr val="tx1"/>
                          </a:solidFill>
                          <a:effectLst/>
                          <a:latin typeface="Arial" charset="0"/>
                        </a:rPr>
                        <a:t>Ebe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800" b="0" i="0" u="none" strike="noStrike" cap="none" normalizeH="0" baseline="0" dirty="0">
                          <a:ln>
                            <a:noFill/>
                          </a:ln>
                          <a:solidFill>
                            <a:schemeClr val="tx1"/>
                          </a:solidFill>
                          <a:effectLst/>
                          <a:latin typeface="Arial" charset="0"/>
                        </a:rPr>
                        <a:t>Sekreter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800" b="0" i="0" u="none" strike="noStrike" cap="none" normalizeH="0" baseline="0">
                          <a:ln>
                            <a:noFill/>
                          </a:ln>
                          <a:solidFill>
                            <a:schemeClr val="tx1"/>
                          </a:solidFill>
                          <a:effectLst/>
                          <a:latin typeface="Arial" charset="0"/>
                        </a:rPr>
                        <a:t>Diyetisyen </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tr-TR"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800" b="0" i="0" u="none" strike="noStrike" cap="none" normalizeH="0" baseline="0">
                          <a:ln>
                            <a:noFill/>
                          </a:ln>
                          <a:solidFill>
                            <a:schemeClr val="tx1"/>
                          </a:solidFill>
                          <a:effectLst/>
                          <a:latin typeface="Arial" charset="0"/>
                        </a:rPr>
                        <a:t>Hukukçu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89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tr-TR"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800" b="0" i="0" u="none" strike="noStrike" cap="none" normalizeH="0" baseline="0">
                          <a:ln>
                            <a:noFill/>
                          </a:ln>
                          <a:solidFill>
                            <a:schemeClr val="tx1"/>
                          </a:solidFill>
                          <a:effectLst/>
                          <a:latin typeface="Arial" charset="0"/>
                        </a:rPr>
                        <a:t>Gezici sağlık izlemcisi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tr-TR"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tr-TR"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800" b="0" i="0" u="none" strike="noStrike" cap="none" normalizeH="0" baseline="0">
                          <a:ln>
                            <a:noFill/>
                          </a:ln>
                          <a:solidFill>
                            <a:schemeClr val="tx1"/>
                          </a:solidFill>
                          <a:effectLst/>
                          <a:latin typeface="Arial" charset="0"/>
                        </a:rPr>
                        <a:t>Evde sağlık yardımcısı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492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tr-TR"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800" b="0" i="0" u="none" strike="noStrike" cap="none" normalizeH="0" baseline="0">
                          <a:ln>
                            <a:noFill/>
                          </a:ln>
                          <a:solidFill>
                            <a:schemeClr val="tx1"/>
                          </a:solidFill>
                          <a:effectLst/>
                          <a:latin typeface="Arial" charset="0"/>
                        </a:rPr>
                        <a:t>Eczacı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tr-TR"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tr-TR"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tr-TR" sz="1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38858008"/>
      </p:ext>
    </p:extLst>
  </p:cSld>
  <p:clrMapOvr>
    <a:masterClrMapping/>
  </p:clrMapOvr>
  <p:transition spd="med">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914400" y="274638"/>
            <a:ext cx="7772400" cy="725470"/>
          </a:xfrm>
        </p:spPr>
        <p:txBody>
          <a:bodyPr/>
          <a:lstStyle/>
          <a:p>
            <a:pPr algn="ctr"/>
            <a:r>
              <a:rPr lang="tr-TR" sz="3300" b="1" dirty="0">
                <a:solidFill>
                  <a:srgbClr val="002060"/>
                </a:solidFill>
                <a:effectLst>
                  <a:outerShdw blurRad="38100" dist="38100" dir="2700000" algn="tl">
                    <a:srgbClr val="C0C0C0"/>
                  </a:outerShdw>
                </a:effectLst>
              </a:rPr>
              <a:t>TSH : KAPSAM GENİŞLETİLİYOR !</a:t>
            </a:r>
          </a:p>
        </p:txBody>
      </p:sp>
      <p:sp>
        <p:nvSpPr>
          <p:cNvPr id="190467" name="Rectangle 3"/>
          <p:cNvSpPr>
            <a:spLocks noGrp="1" noChangeArrowheads="1"/>
          </p:cNvSpPr>
          <p:nvPr>
            <p:ph type="body" sz="half" idx="1"/>
          </p:nvPr>
        </p:nvSpPr>
        <p:spPr>
          <a:solidFill>
            <a:schemeClr val="accent1">
              <a:lumMod val="20000"/>
              <a:lumOff val="80000"/>
            </a:schemeClr>
          </a:solidFill>
        </p:spPr>
        <p:txBody>
          <a:bodyPr/>
          <a:lstStyle/>
          <a:p>
            <a:pPr>
              <a:lnSpc>
                <a:spcPct val="115000"/>
              </a:lnSpc>
            </a:pPr>
            <a:r>
              <a:rPr lang="tr-TR" sz="2400" dirty="0">
                <a:solidFill>
                  <a:srgbClr val="CC3300"/>
                </a:solidFill>
                <a:latin typeface="Calibri" pitchFamily="34" charset="0"/>
              </a:rPr>
              <a:t>Erken tanı programları </a:t>
            </a:r>
          </a:p>
          <a:p>
            <a:pPr lvl="1">
              <a:lnSpc>
                <a:spcPct val="115000"/>
              </a:lnSpc>
            </a:pPr>
            <a:r>
              <a:rPr lang="tr-TR" dirty="0">
                <a:latin typeface="Calibri" pitchFamily="34" charset="0"/>
              </a:rPr>
              <a:t>Kanserler (Meme, </a:t>
            </a:r>
            <a:r>
              <a:rPr lang="tr-TR" dirty="0" err="1">
                <a:latin typeface="Calibri" pitchFamily="34" charset="0"/>
              </a:rPr>
              <a:t>serviks</a:t>
            </a:r>
            <a:r>
              <a:rPr lang="tr-TR" dirty="0">
                <a:latin typeface="Calibri" pitchFamily="34" charset="0"/>
              </a:rPr>
              <a:t>, prostat, </a:t>
            </a:r>
            <a:r>
              <a:rPr lang="tr-TR" dirty="0" err="1">
                <a:latin typeface="Calibri" pitchFamily="34" charset="0"/>
              </a:rPr>
              <a:t>akc</a:t>
            </a:r>
            <a:r>
              <a:rPr lang="tr-TR" dirty="0">
                <a:latin typeface="Calibri" pitchFamily="34" charset="0"/>
              </a:rPr>
              <a:t>)</a:t>
            </a:r>
          </a:p>
          <a:p>
            <a:pPr lvl="1">
              <a:lnSpc>
                <a:spcPct val="115000"/>
              </a:lnSpc>
            </a:pPr>
            <a:r>
              <a:rPr lang="tr-TR" dirty="0">
                <a:latin typeface="Calibri" pitchFamily="34" charset="0"/>
              </a:rPr>
              <a:t>Hipertansiyon </a:t>
            </a:r>
          </a:p>
          <a:p>
            <a:pPr lvl="1">
              <a:lnSpc>
                <a:spcPct val="115000"/>
              </a:lnSpc>
            </a:pPr>
            <a:r>
              <a:rPr lang="tr-TR" dirty="0" err="1">
                <a:latin typeface="Calibri" pitchFamily="34" charset="0"/>
              </a:rPr>
              <a:t>Diabetes</a:t>
            </a:r>
            <a:r>
              <a:rPr lang="tr-TR" dirty="0">
                <a:latin typeface="Calibri" pitchFamily="34" charset="0"/>
              </a:rPr>
              <a:t> </a:t>
            </a:r>
          </a:p>
          <a:p>
            <a:pPr>
              <a:lnSpc>
                <a:spcPct val="115000"/>
              </a:lnSpc>
            </a:pPr>
            <a:r>
              <a:rPr lang="tr-TR" sz="2400" dirty="0">
                <a:solidFill>
                  <a:srgbClr val="CC3300"/>
                </a:solidFill>
                <a:latin typeface="Calibri" pitchFamily="34" charset="0"/>
              </a:rPr>
              <a:t>Koruyucu diş hekimliği programları</a:t>
            </a:r>
            <a:r>
              <a:rPr lang="tr-TR" sz="2400" dirty="0">
                <a:latin typeface="Calibri" pitchFamily="34" charset="0"/>
              </a:rPr>
              <a:t> </a:t>
            </a:r>
          </a:p>
          <a:p>
            <a:pPr lvl="1">
              <a:lnSpc>
                <a:spcPct val="115000"/>
              </a:lnSpc>
            </a:pPr>
            <a:r>
              <a:rPr lang="tr-TR" dirty="0">
                <a:latin typeface="Calibri" pitchFamily="34" charset="0"/>
              </a:rPr>
              <a:t>Ağız hijyeni eğitimi,</a:t>
            </a:r>
          </a:p>
          <a:p>
            <a:pPr lvl="1">
              <a:lnSpc>
                <a:spcPct val="115000"/>
              </a:lnSpc>
            </a:pPr>
            <a:r>
              <a:rPr lang="tr-TR" dirty="0">
                <a:latin typeface="Calibri" pitchFamily="34" charset="0"/>
              </a:rPr>
              <a:t>Ortodonti</a:t>
            </a:r>
          </a:p>
          <a:p>
            <a:endParaRPr lang="tr-TR" dirty="0"/>
          </a:p>
        </p:txBody>
      </p:sp>
      <p:sp>
        <p:nvSpPr>
          <p:cNvPr id="190468" name="Rectangle 4"/>
          <p:cNvSpPr>
            <a:spLocks noGrp="1" noChangeArrowheads="1"/>
          </p:cNvSpPr>
          <p:nvPr>
            <p:ph type="body" sz="half" idx="2"/>
          </p:nvPr>
        </p:nvSpPr>
        <p:spPr>
          <a:solidFill>
            <a:schemeClr val="accent1">
              <a:lumMod val="20000"/>
              <a:lumOff val="80000"/>
            </a:schemeClr>
          </a:solidFill>
        </p:spPr>
        <p:txBody>
          <a:bodyPr>
            <a:normAutofit/>
          </a:bodyPr>
          <a:lstStyle/>
          <a:p>
            <a:pPr>
              <a:lnSpc>
                <a:spcPct val="115000"/>
              </a:lnSpc>
            </a:pPr>
            <a:r>
              <a:rPr lang="tr-TR" sz="2400" dirty="0">
                <a:solidFill>
                  <a:srgbClr val="CC3300"/>
                </a:solidFill>
                <a:latin typeface="Calibri" pitchFamily="34" charset="0"/>
              </a:rPr>
              <a:t>Çevrenin düzenli olarak izlenmesi</a:t>
            </a:r>
          </a:p>
          <a:p>
            <a:pPr lvl="1">
              <a:lnSpc>
                <a:spcPct val="115000"/>
              </a:lnSpc>
            </a:pPr>
            <a:r>
              <a:rPr lang="tr-TR" dirty="0">
                <a:latin typeface="Calibri" pitchFamily="34" charset="0"/>
              </a:rPr>
              <a:t>Hava kirliliği</a:t>
            </a:r>
          </a:p>
          <a:p>
            <a:pPr lvl="1">
              <a:lnSpc>
                <a:spcPct val="115000"/>
              </a:lnSpc>
            </a:pPr>
            <a:r>
              <a:rPr lang="tr-TR" dirty="0">
                <a:latin typeface="Calibri" pitchFamily="34" charset="0"/>
              </a:rPr>
              <a:t>Su kirliliği</a:t>
            </a:r>
          </a:p>
          <a:p>
            <a:pPr>
              <a:lnSpc>
                <a:spcPct val="115000"/>
              </a:lnSpc>
            </a:pPr>
            <a:r>
              <a:rPr lang="tr-TR" sz="2400" dirty="0">
                <a:solidFill>
                  <a:srgbClr val="CC3300"/>
                </a:solidFill>
                <a:latin typeface="Calibri" pitchFamily="34" charset="0"/>
              </a:rPr>
              <a:t>Çalışan sağlığı hizmetleri</a:t>
            </a:r>
          </a:p>
          <a:p>
            <a:pPr>
              <a:lnSpc>
                <a:spcPct val="115000"/>
              </a:lnSpc>
            </a:pPr>
            <a:r>
              <a:rPr lang="tr-TR" sz="2400" dirty="0">
                <a:solidFill>
                  <a:srgbClr val="CC3300"/>
                </a:solidFill>
                <a:latin typeface="Calibri" pitchFamily="34" charset="0"/>
              </a:rPr>
              <a:t>Okul sağlığı hizmetleri</a:t>
            </a:r>
          </a:p>
          <a:p>
            <a:pPr>
              <a:lnSpc>
                <a:spcPct val="115000"/>
              </a:lnSpc>
            </a:pPr>
            <a:r>
              <a:rPr lang="tr-TR" sz="2400" dirty="0">
                <a:solidFill>
                  <a:srgbClr val="CC3300"/>
                </a:solidFill>
                <a:latin typeface="Calibri" pitchFamily="34" charset="0"/>
              </a:rPr>
              <a:t>Epidemiyolojik araştırmalar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90467">
                                            <p:txEl>
                                              <p:pRg st="0" end="0"/>
                                            </p:txEl>
                                          </p:spTgt>
                                        </p:tgtEl>
                                        <p:attrNameLst>
                                          <p:attrName>style.visibility</p:attrName>
                                        </p:attrNameLst>
                                      </p:cBhvr>
                                      <p:to>
                                        <p:strVal val="visible"/>
                                      </p:to>
                                    </p:set>
                                    <p:anim calcmode="lin" valueType="num">
                                      <p:cBhvr additive="base">
                                        <p:cTn id="7" dur="1000" fill="hold"/>
                                        <p:tgtEl>
                                          <p:spTgt spid="19046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90467">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90467">
                                            <p:txEl>
                                              <p:pRg st="1" end="1"/>
                                            </p:txEl>
                                          </p:spTgt>
                                        </p:tgtEl>
                                        <p:attrNameLst>
                                          <p:attrName>style.visibility</p:attrName>
                                        </p:attrNameLst>
                                      </p:cBhvr>
                                      <p:to>
                                        <p:strVal val="visible"/>
                                      </p:to>
                                    </p:set>
                                    <p:anim calcmode="lin" valueType="num">
                                      <p:cBhvr additive="base">
                                        <p:cTn id="11" dur="1000" fill="hold"/>
                                        <p:tgtEl>
                                          <p:spTgt spid="190467">
                                            <p:txEl>
                                              <p:pRg st="1" end="1"/>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190467">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90467">
                                            <p:txEl>
                                              <p:pRg st="2" end="2"/>
                                            </p:txEl>
                                          </p:spTgt>
                                        </p:tgtEl>
                                        <p:attrNameLst>
                                          <p:attrName>style.visibility</p:attrName>
                                        </p:attrNameLst>
                                      </p:cBhvr>
                                      <p:to>
                                        <p:strVal val="visible"/>
                                      </p:to>
                                    </p:set>
                                    <p:anim calcmode="lin" valueType="num">
                                      <p:cBhvr additive="base">
                                        <p:cTn id="15" dur="1000" fill="hold"/>
                                        <p:tgtEl>
                                          <p:spTgt spid="190467">
                                            <p:txEl>
                                              <p:pRg st="2" end="2"/>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190467">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90467">
                                            <p:txEl>
                                              <p:pRg st="3" end="3"/>
                                            </p:txEl>
                                          </p:spTgt>
                                        </p:tgtEl>
                                        <p:attrNameLst>
                                          <p:attrName>style.visibility</p:attrName>
                                        </p:attrNameLst>
                                      </p:cBhvr>
                                      <p:to>
                                        <p:strVal val="visible"/>
                                      </p:to>
                                    </p:set>
                                    <p:anim calcmode="lin" valueType="num">
                                      <p:cBhvr additive="base">
                                        <p:cTn id="19" dur="1000" fill="hold"/>
                                        <p:tgtEl>
                                          <p:spTgt spid="190467">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9046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190467">
                                            <p:txEl>
                                              <p:pRg st="4" end="4"/>
                                            </p:txEl>
                                          </p:spTgt>
                                        </p:tgtEl>
                                        <p:attrNameLst>
                                          <p:attrName>style.visibility</p:attrName>
                                        </p:attrNameLst>
                                      </p:cBhvr>
                                      <p:to>
                                        <p:strVal val="visible"/>
                                      </p:to>
                                    </p:set>
                                    <p:anim calcmode="lin" valueType="num">
                                      <p:cBhvr additive="base">
                                        <p:cTn id="25" dur="1000" fill="hold"/>
                                        <p:tgtEl>
                                          <p:spTgt spid="190467">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90467">
                                            <p:txEl>
                                              <p:pRg st="4" end="4"/>
                                            </p:txEl>
                                          </p:spTgt>
                                        </p:tgtEl>
                                        <p:attrNameLst>
                                          <p:attrName>ppt_y</p:attrName>
                                        </p:attrNameLst>
                                      </p:cBhvr>
                                      <p:tavLst>
                                        <p:tav tm="0">
                                          <p:val>
                                            <p:strVal val="0-#ppt_h/2"/>
                                          </p:val>
                                        </p:tav>
                                        <p:tav tm="100000">
                                          <p:val>
                                            <p:strVal val="#ppt_y"/>
                                          </p:val>
                                        </p:tav>
                                      </p:tavLst>
                                    </p:anim>
                                  </p:childTnLst>
                                </p:cTn>
                              </p:par>
                              <p:par>
                                <p:cTn id="27" presetID="2" presetClass="entr" presetSubtype="9" fill="hold" grpId="0" nodeType="withEffect">
                                  <p:stCondLst>
                                    <p:cond delay="0"/>
                                  </p:stCondLst>
                                  <p:childTnLst>
                                    <p:set>
                                      <p:cBhvr>
                                        <p:cTn id="28" dur="1" fill="hold">
                                          <p:stCondLst>
                                            <p:cond delay="0"/>
                                          </p:stCondLst>
                                        </p:cTn>
                                        <p:tgtEl>
                                          <p:spTgt spid="190467">
                                            <p:txEl>
                                              <p:pRg st="5" end="5"/>
                                            </p:txEl>
                                          </p:spTgt>
                                        </p:tgtEl>
                                        <p:attrNameLst>
                                          <p:attrName>style.visibility</p:attrName>
                                        </p:attrNameLst>
                                      </p:cBhvr>
                                      <p:to>
                                        <p:strVal val="visible"/>
                                      </p:to>
                                    </p:set>
                                    <p:anim calcmode="lin" valueType="num">
                                      <p:cBhvr additive="base">
                                        <p:cTn id="29" dur="1000" fill="hold"/>
                                        <p:tgtEl>
                                          <p:spTgt spid="190467">
                                            <p:txEl>
                                              <p:pRg st="5" end="5"/>
                                            </p:tx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190467">
                                            <p:txEl>
                                              <p:pRg st="5" end="5"/>
                                            </p:txEl>
                                          </p:spTgt>
                                        </p:tgtEl>
                                        <p:attrNameLst>
                                          <p:attrName>ppt_y</p:attrName>
                                        </p:attrNameLst>
                                      </p:cBhvr>
                                      <p:tavLst>
                                        <p:tav tm="0">
                                          <p:val>
                                            <p:strVal val="0-#ppt_h/2"/>
                                          </p:val>
                                        </p:tav>
                                        <p:tav tm="100000">
                                          <p:val>
                                            <p:strVal val="#ppt_y"/>
                                          </p:val>
                                        </p:tav>
                                      </p:tavLst>
                                    </p:anim>
                                  </p:childTnLst>
                                </p:cTn>
                              </p:par>
                              <p:par>
                                <p:cTn id="31" presetID="2" presetClass="entr" presetSubtype="9" fill="hold" grpId="0" nodeType="withEffect">
                                  <p:stCondLst>
                                    <p:cond delay="0"/>
                                  </p:stCondLst>
                                  <p:childTnLst>
                                    <p:set>
                                      <p:cBhvr>
                                        <p:cTn id="32" dur="1" fill="hold">
                                          <p:stCondLst>
                                            <p:cond delay="0"/>
                                          </p:stCondLst>
                                        </p:cTn>
                                        <p:tgtEl>
                                          <p:spTgt spid="190467">
                                            <p:txEl>
                                              <p:pRg st="6" end="6"/>
                                            </p:txEl>
                                          </p:spTgt>
                                        </p:tgtEl>
                                        <p:attrNameLst>
                                          <p:attrName>style.visibility</p:attrName>
                                        </p:attrNameLst>
                                      </p:cBhvr>
                                      <p:to>
                                        <p:strVal val="visible"/>
                                      </p:to>
                                    </p:set>
                                    <p:anim calcmode="lin" valueType="num">
                                      <p:cBhvr additive="base">
                                        <p:cTn id="33" dur="1000" fill="hold"/>
                                        <p:tgtEl>
                                          <p:spTgt spid="190467">
                                            <p:txEl>
                                              <p:pRg st="6" end="6"/>
                                            </p:txEl>
                                          </p:spTgt>
                                        </p:tgtEl>
                                        <p:attrNameLst>
                                          <p:attrName>ppt_x</p:attrName>
                                        </p:attrNameLst>
                                      </p:cBhvr>
                                      <p:tavLst>
                                        <p:tav tm="0">
                                          <p:val>
                                            <p:strVal val="0-#ppt_w/2"/>
                                          </p:val>
                                        </p:tav>
                                        <p:tav tm="100000">
                                          <p:val>
                                            <p:strVal val="#ppt_x"/>
                                          </p:val>
                                        </p:tav>
                                      </p:tavLst>
                                    </p:anim>
                                    <p:anim calcmode="lin" valueType="num">
                                      <p:cBhvr additive="base">
                                        <p:cTn id="34" dur="1000" fill="hold"/>
                                        <p:tgtEl>
                                          <p:spTgt spid="190467">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3" fill="hold" grpId="0" nodeType="clickEffect">
                                  <p:stCondLst>
                                    <p:cond delay="0"/>
                                  </p:stCondLst>
                                  <p:childTnLst>
                                    <p:set>
                                      <p:cBhvr>
                                        <p:cTn id="38" dur="1" fill="hold">
                                          <p:stCondLst>
                                            <p:cond delay="0"/>
                                          </p:stCondLst>
                                        </p:cTn>
                                        <p:tgtEl>
                                          <p:spTgt spid="190468">
                                            <p:txEl>
                                              <p:pRg st="0" end="0"/>
                                            </p:txEl>
                                          </p:spTgt>
                                        </p:tgtEl>
                                        <p:attrNameLst>
                                          <p:attrName>style.visibility</p:attrName>
                                        </p:attrNameLst>
                                      </p:cBhvr>
                                      <p:to>
                                        <p:strVal val="visible"/>
                                      </p:to>
                                    </p:set>
                                    <p:anim calcmode="lin" valueType="num">
                                      <p:cBhvr additive="base">
                                        <p:cTn id="39" dur="1000" fill="hold"/>
                                        <p:tgtEl>
                                          <p:spTgt spid="190468">
                                            <p:txEl>
                                              <p:pRg st="0" end="0"/>
                                            </p:txEl>
                                          </p:spTgt>
                                        </p:tgtEl>
                                        <p:attrNameLst>
                                          <p:attrName>ppt_x</p:attrName>
                                        </p:attrNameLst>
                                      </p:cBhvr>
                                      <p:tavLst>
                                        <p:tav tm="0">
                                          <p:val>
                                            <p:strVal val="1+#ppt_w/2"/>
                                          </p:val>
                                        </p:tav>
                                        <p:tav tm="100000">
                                          <p:val>
                                            <p:strVal val="#ppt_x"/>
                                          </p:val>
                                        </p:tav>
                                      </p:tavLst>
                                    </p:anim>
                                    <p:anim calcmode="lin" valueType="num">
                                      <p:cBhvr additive="base">
                                        <p:cTn id="40" dur="1000" fill="hold"/>
                                        <p:tgtEl>
                                          <p:spTgt spid="190468">
                                            <p:txEl>
                                              <p:pRg st="0" end="0"/>
                                            </p:txEl>
                                          </p:spTgt>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190468">
                                            <p:txEl>
                                              <p:pRg st="1" end="1"/>
                                            </p:txEl>
                                          </p:spTgt>
                                        </p:tgtEl>
                                        <p:attrNameLst>
                                          <p:attrName>style.visibility</p:attrName>
                                        </p:attrNameLst>
                                      </p:cBhvr>
                                      <p:to>
                                        <p:strVal val="visible"/>
                                      </p:to>
                                    </p:set>
                                    <p:anim calcmode="lin" valueType="num">
                                      <p:cBhvr additive="base">
                                        <p:cTn id="43" dur="1000" fill="hold"/>
                                        <p:tgtEl>
                                          <p:spTgt spid="190468">
                                            <p:txEl>
                                              <p:pRg st="1" end="1"/>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190468">
                                            <p:txEl>
                                              <p:pRg st="1" end="1"/>
                                            </p:txEl>
                                          </p:spTgt>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190468">
                                            <p:txEl>
                                              <p:pRg st="2" end="2"/>
                                            </p:txEl>
                                          </p:spTgt>
                                        </p:tgtEl>
                                        <p:attrNameLst>
                                          <p:attrName>style.visibility</p:attrName>
                                        </p:attrNameLst>
                                      </p:cBhvr>
                                      <p:to>
                                        <p:strVal val="visible"/>
                                      </p:to>
                                    </p:set>
                                    <p:anim calcmode="lin" valueType="num">
                                      <p:cBhvr additive="base">
                                        <p:cTn id="47" dur="1000" fill="hold"/>
                                        <p:tgtEl>
                                          <p:spTgt spid="190468">
                                            <p:txEl>
                                              <p:pRg st="2" end="2"/>
                                            </p:txEl>
                                          </p:spTgt>
                                        </p:tgtEl>
                                        <p:attrNameLst>
                                          <p:attrName>ppt_x</p:attrName>
                                        </p:attrNameLst>
                                      </p:cBhvr>
                                      <p:tavLst>
                                        <p:tav tm="0">
                                          <p:val>
                                            <p:strVal val="1+#ppt_w/2"/>
                                          </p:val>
                                        </p:tav>
                                        <p:tav tm="100000">
                                          <p:val>
                                            <p:strVal val="#ppt_x"/>
                                          </p:val>
                                        </p:tav>
                                      </p:tavLst>
                                    </p:anim>
                                    <p:anim calcmode="lin" valueType="num">
                                      <p:cBhvr additive="base">
                                        <p:cTn id="48" dur="1000" fill="hold"/>
                                        <p:tgtEl>
                                          <p:spTgt spid="190468">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3" fill="hold" grpId="0" nodeType="clickEffect">
                                  <p:stCondLst>
                                    <p:cond delay="0"/>
                                  </p:stCondLst>
                                  <p:childTnLst>
                                    <p:set>
                                      <p:cBhvr>
                                        <p:cTn id="52" dur="1" fill="hold">
                                          <p:stCondLst>
                                            <p:cond delay="0"/>
                                          </p:stCondLst>
                                        </p:cTn>
                                        <p:tgtEl>
                                          <p:spTgt spid="190468">
                                            <p:txEl>
                                              <p:pRg st="3" end="3"/>
                                            </p:txEl>
                                          </p:spTgt>
                                        </p:tgtEl>
                                        <p:attrNameLst>
                                          <p:attrName>style.visibility</p:attrName>
                                        </p:attrNameLst>
                                      </p:cBhvr>
                                      <p:to>
                                        <p:strVal val="visible"/>
                                      </p:to>
                                    </p:set>
                                    <p:anim calcmode="lin" valueType="num">
                                      <p:cBhvr additive="base">
                                        <p:cTn id="53" dur="1000" fill="hold"/>
                                        <p:tgtEl>
                                          <p:spTgt spid="190468">
                                            <p:txEl>
                                              <p:pRg st="3" end="3"/>
                                            </p:txEl>
                                          </p:spTgt>
                                        </p:tgtEl>
                                        <p:attrNameLst>
                                          <p:attrName>ppt_x</p:attrName>
                                        </p:attrNameLst>
                                      </p:cBhvr>
                                      <p:tavLst>
                                        <p:tav tm="0">
                                          <p:val>
                                            <p:strVal val="1+#ppt_w/2"/>
                                          </p:val>
                                        </p:tav>
                                        <p:tav tm="100000">
                                          <p:val>
                                            <p:strVal val="#ppt_x"/>
                                          </p:val>
                                        </p:tav>
                                      </p:tavLst>
                                    </p:anim>
                                    <p:anim calcmode="lin" valueType="num">
                                      <p:cBhvr additive="base">
                                        <p:cTn id="54" dur="1000" fill="hold"/>
                                        <p:tgtEl>
                                          <p:spTgt spid="190468">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3" fill="hold" grpId="0" nodeType="clickEffect">
                                  <p:stCondLst>
                                    <p:cond delay="0"/>
                                  </p:stCondLst>
                                  <p:childTnLst>
                                    <p:set>
                                      <p:cBhvr>
                                        <p:cTn id="58" dur="1" fill="hold">
                                          <p:stCondLst>
                                            <p:cond delay="0"/>
                                          </p:stCondLst>
                                        </p:cTn>
                                        <p:tgtEl>
                                          <p:spTgt spid="190468">
                                            <p:txEl>
                                              <p:pRg st="4" end="4"/>
                                            </p:txEl>
                                          </p:spTgt>
                                        </p:tgtEl>
                                        <p:attrNameLst>
                                          <p:attrName>style.visibility</p:attrName>
                                        </p:attrNameLst>
                                      </p:cBhvr>
                                      <p:to>
                                        <p:strVal val="visible"/>
                                      </p:to>
                                    </p:set>
                                    <p:anim calcmode="lin" valueType="num">
                                      <p:cBhvr additive="base">
                                        <p:cTn id="59" dur="1000" fill="hold"/>
                                        <p:tgtEl>
                                          <p:spTgt spid="190468">
                                            <p:txEl>
                                              <p:pRg st="4" end="4"/>
                                            </p:txEl>
                                          </p:spTgt>
                                        </p:tgtEl>
                                        <p:attrNameLst>
                                          <p:attrName>ppt_x</p:attrName>
                                        </p:attrNameLst>
                                      </p:cBhvr>
                                      <p:tavLst>
                                        <p:tav tm="0">
                                          <p:val>
                                            <p:strVal val="1+#ppt_w/2"/>
                                          </p:val>
                                        </p:tav>
                                        <p:tav tm="100000">
                                          <p:val>
                                            <p:strVal val="#ppt_x"/>
                                          </p:val>
                                        </p:tav>
                                      </p:tavLst>
                                    </p:anim>
                                    <p:anim calcmode="lin" valueType="num">
                                      <p:cBhvr additive="base">
                                        <p:cTn id="60" dur="1000" fill="hold"/>
                                        <p:tgtEl>
                                          <p:spTgt spid="190468">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3" fill="hold" grpId="0" nodeType="clickEffect">
                                  <p:stCondLst>
                                    <p:cond delay="0"/>
                                  </p:stCondLst>
                                  <p:childTnLst>
                                    <p:set>
                                      <p:cBhvr>
                                        <p:cTn id="64" dur="1" fill="hold">
                                          <p:stCondLst>
                                            <p:cond delay="0"/>
                                          </p:stCondLst>
                                        </p:cTn>
                                        <p:tgtEl>
                                          <p:spTgt spid="190468">
                                            <p:txEl>
                                              <p:pRg st="5" end="5"/>
                                            </p:txEl>
                                          </p:spTgt>
                                        </p:tgtEl>
                                        <p:attrNameLst>
                                          <p:attrName>style.visibility</p:attrName>
                                        </p:attrNameLst>
                                      </p:cBhvr>
                                      <p:to>
                                        <p:strVal val="visible"/>
                                      </p:to>
                                    </p:set>
                                    <p:anim calcmode="lin" valueType="num">
                                      <p:cBhvr additive="base">
                                        <p:cTn id="65" dur="1000" fill="hold"/>
                                        <p:tgtEl>
                                          <p:spTgt spid="190468">
                                            <p:txEl>
                                              <p:pRg st="5" end="5"/>
                                            </p:txEl>
                                          </p:spTgt>
                                        </p:tgtEl>
                                        <p:attrNameLst>
                                          <p:attrName>ppt_x</p:attrName>
                                        </p:attrNameLst>
                                      </p:cBhvr>
                                      <p:tavLst>
                                        <p:tav tm="0">
                                          <p:val>
                                            <p:strVal val="1+#ppt_w/2"/>
                                          </p:val>
                                        </p:tav>
                                        <p:tav tm="100000">
                                          <p:val>
                                            <p:strVal val="#ppt_x"/>
                                          </p:val>
                                        </p:tav>
                                      </p:tavLst>
                                    </p:anim>
                                    <p:anim calcmode="lin" valueType="num">
                                      <p:cBhvr additive="base">
                                        <p:cTn id="66" dur="1000" fill="hold"/>
                                        <p:tgtEl>
                                          <p:spTgt spid="190468">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uiExpand="1" build="p"/>
      <p:bldP spid="190468"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914400" y="274638"/>
            <a:ext cx="7772400" cy="998984"/>
          </a:xfrm>
          <a:ln/>
        </p:spPr>
        <p:txBody>
          <a:bodyPr/>
          <a:lstStyle/>
          <a:p>
            <a:r>
              <a:rPr lang="tr-TR" b="1" dirty="0">
                <a:solidFill>
                  <a:srgbClr val="002060"/>
                </a:solidFill>
              </a:rPr>
              <a:t>TSH: Yeni hizmet alanları</a:t>
            </a:r>
          </a:p>
        </p:txBody>
      </p:sp>
      <p:sp>
        <p:nvSpPr>
          <p:cNvPr id="163843" name="Rectangle 3"/>
          <p:cNvSpPr>
            <a:spLocks noGrp="1" noChangeArrowheads="1"/>
          </p:cNvSpPr>
          <p:nvPr>
            <p:ph type="body" idx="1"/>
          </p:nvPr>
        </p:nvSpPr>
        <p:spPr>
          <a:xfrm>
            <a:off x="912971" y="1253383"/>
            <a:ext cx="8003232" cy="4603650"/>
          </a:xfrm>
          <a:ln/>
        </p:spPr>
        <p:txBody>
          <a:bodyPr>
            <a:noAutofit/>
          </a:bodyPr>
          <a:lstStyle/>
          <a:p>
            <a:r>
              <a:rPr lang="tr-TR" sz="2400" dirty="0"/>
              <a:t>Ayak sağlığı hizmetleri (Biyomekanik ve </a:t>
            </a:r>
            <a:r>
              <a:rPr lang="tr-TR" sz="2400" dirty="0" err="1"/>
              <a:t>podiatric</a:t>
            </a:r>
            <a:r>
              <a:rPr lang="tr-TR" sz="2400" dirty="0"/>
              <a:t> cerrahi de içinde) </a:t>
            </a:r>
          </a:p>
          <a:p>
            <a:r>
              <a:rPr lang="tr-TR" sz="2400" dirty="0">
                <a:solidFill>
                  <a:srgbClr val="C00000"/>
                </a:solidFill>
              </a:rPr>
              <a:t>Meslek hastalığı tedavisi, fizyoterapi </a:t>
            </a:r>
          </a:p>
          <a:p>
            <a:r>
              <a:rPr lang="tr-TR" sz="2400" dirty="0" err="1"/>
              <a:t>Hemoglobinopati</a:t>
            </a:r>
            <a:r>
              <a:rPr lang="tr-TR" sz="2400" dirty="0"/>
              <a:t> danışmanlığı </a:t>
            </a:r>
          </a:p>
          <a:p>
            <a:r>
              <a:rPr lang="tr-TR" sz="2400" dirty="0">
                <a:solidFill>
                  <a:srgbClr val="C00000"/>
                </a:solidFill>
              </a:rPr>
              <a:t>Genç engelliler için ruh sağlığı hizmetleri </a:t>
            </a:r>
          </a:p>
          <a:p>
            <a:r>
              <a:rPr lang="tr-TR" sz="2400" dirty="0"/>
              <a:t>İki dilde konuşma ve dil tedavisi</a:t>
            </a:r>
          </a:p>
          <a:p>
            <a:r>
              <a:rPr lang="tr-TR" sz="2400" dirty="0">
                <a:solidFill>
                  <a:srgbClr val="C00000"/>
                </a:solidFill>
              </a:rPr>
              <a:t>Gezici diş sağlığı ünitesi ve diş sağlığı eğitimi  </a:t>
            </a:r>
          </a:p>
          <a:p>
            <a:r>
              <a:rPr lang="tr-TR" sz="2400" dirty="0" err="1"/>
              <a:t>Kontinens</a:t>
            </a:r>
            <a:r>
              <a:rPr lang="tr-TR" sz="2400" dirty="0"/>
              <a:t> hizmetleri  </a:t>
            </a:r>
          </a:p>
          <a:p>
            <a:r>
              <a:rPr lang="tr-TR" sz="2400" dirty="0">
                <a:solidFill>
                  <a:srgbClr val="C00000"/>
                </a:solidFill>
              </a:rPr>
              <a:t>Evsizler için temel sağlık hizmetleri </a:t>
            </a:r>
          </a:p>
          <a:p>
            <a:r>
              <a:rPr lang="tr-TR" sz="2400" dirty="0"/>
              <a:t>Etnik azınlıklar içinde yer alan kişiler için  beslenme ve sağlık gelişimi hizmetleri</a:t>
            </a:r>
          </a:p>
        </p:txBody>
      </p:sp>
      <p:sp>
        <p:nvSpPr>
          <p:cNvPr id="163844" name="Text Box 4"/>
          <p:cNvSpPr txBox="1">
            <a:spLocks noChangeArrowheads="1"/>
          </p:cNvSpPr>
          <p:nvPr/>
        </p:nvSpPr>
        <p:spPr bwMode="auto">
          <a:xfrm>
            <a:off x="914400" y="6084587"/>
            <a:ext cx="7772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tr-TR" sz="1600" dirty="0" err="1">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Kendrick,</a:t>
            </a:r>
            <a:r>
              <a:rPr lang="tr-TR" sz="1600" dirty="0" err="1">
                <a:solidFill>
                  <a:schemeClr val="bg1">
                    <a:lumMod val="50000"/>
                  </a:schemeClr>
                </a:solidFill>
                <a:latin typeface="Times New Roman" panose="02020603050405020304" pitchFamily="18" charset="0"/>
              </a:rPr>
              <a:t>T.,</a:t>
            </a:r>
            <a:r>
              <a:rPr lang="tr-TR" sz="1600" dirty="0" err="1">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Hilton</a:t>
            </a:r>
            <a:r>
              <a:rPr lang="tr-TR" sz="16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1600" dirty="0">
                <a:solidFill>
                  <a:schemeClr val="bg1">
                    <a:lumMod val="50000"/>
                  </a:schemeClr>
                </a:solidFill>
                <a:latin typeface="Times New Roman" panose="02020603050405020304" pitchFamily="18" charset="0"/>
              </a:rPr>
              <a:t>S. </a:t>
            </a:r>
            <a:r>
              <a:rPr lang="tr-TR" sz="1600" dirty="0" err="1">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Primary</a:t>
            </a:r>
            <a:r>
              <a:rPr lang="tr-TR" sz="16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1600" dirty="0" err="1">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care</a:t>
            </a:r>
            <a:r>
              <a:rPr lang="tr-TR" sz="16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1600" dirty="0" err="1">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opportunities</a:t>
            </a:r>
            <a:r>
              <a:rPr lang="tr-TR" sz="16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1600" dirty="0" err="1">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and</a:t>
            </a:r>
            <a:r>
              <a:rPr lang="tr-TR" sz="16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1600" dirty="0" err="1">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threats</a:t>
            </a:r>
            <a:r>
              <a:rPr lang="tr-TR" sz="16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1600" dirty="0" err="1">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Broader</a:t>
            </a:r>
            <a:r>
              <a:rPr lang="tr-TR" sz="16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1600" dirty="0" err="1">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teamwork</a:t>
            </a:r>
            <a:r>
              <a:rPr lang="tr-TR" sz="16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in </a:t>
            </a:r>
            <a:r>
              <a:rPr lang="tr-TR" sz="1600" dirty="0" err="1">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primary</a:t>
            </a:r>
            <a:r>
              <a:rPr lang="tr-TR" sz="16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1600" dirty="0" err="1">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care</a:t>
            </a:r>
            <a:r>
              <a:rPr lang="tr-TR" sz="1600" dirty="0">
                <a:solidFill>
                  <a:schemeClr val="bg1">
                    <a:lumMod val="50000"/>
                  </a:schemeClr>
                </a:solidFill>
                <a:latin typeface="Times New Roman" panose="02020603050405020304" pitchFamily="18" charset="0"/>
              </a:rPr>
              <a:t>. </a:t>
            </a:r>
            <a:r>
              <a:rPr lang="tr-TR" sz="1600" i="1"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BMJ</a:t>
            </a:r>
            <a:r>
              <a:rPr lang="tr-TR" sz="16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1997;314:672</a:t>
            </a:r>
            <a:r>
              <a:rPr lang="tr-TR" sz="1600" dirty="0">
                <a:solidFill>
                  <a:schemeClr val="bg1">
                    <a:lumMod val="50000"/>
                  </a:schemeClr>
                </a:solidFill>
                <a:latin typeface="Times New Roman" panose="02020603050405020304" pitchFamily="18" charset="0"/>
              </a:rPr>
              <a:t>.</a:t>
            </a:r>
          </a:p>
        </p:txBody>
      </p:sp>
    </p:spTree>
    <p:extLst>
      <p:ext uri="{BB962C8B-B14F-4D97-AF65-F5344CB8AC3E}">
        <p14:creationId xmlns:p14="http://schemas.microsoft.com/office/powerpoint/2010/main" val="308470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384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384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38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
          </p:nvPr>
        </p:nvPicPr>
        <p:blipFill>
          <a:blip r:embed="rId2"/>
          <a:stretch>
            <a:fillRect/>
          </a:stretch>
        </p:blipFill>
        <p:spPr>
          <a:xfrm>
            <a:off x="251521" y="260648"/>
            <a:ext cx="8714523" cy="6048672"/>
          </a:xfrm>
          <a:prstGeom prst="rect">
            <a:avLst/>
          </a:prstGeom>
        </p:spPr>
      </p:pic>
    </p:spTree>
    <p:extLst>
      <p:ext uri="{BB962C8B-B14F-4D97-AF65-F5344CB8AC3E}">
        <p14:creationId xmlns:p14="http://schemas.microsoft.com/office/powerpoint/2010/main" val="1171450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p:cNvPicPr>
            <a:picLocks noChangeAspect="1" noChangeArrowheads="1"/>
          </p:cNvPicPr>
          <p:nvPr/>
        </p:nvPicPr>
        <p:blipFill>
          <a:blip r:embed="rId2"/>
          <a:srcRect/>
          <a:stretch>
            <a:fillRect/>
          </a:stretch>
        </p:blipFill>
        <p:spPr bwMode="auto">
          <a:xfrm>
            <a:off x="214282" y="142852"/>
            <a:ext cx="8715436" cy="6357982"/>
          </a:xfrm>
          <a:prstGeom prst="rect">
            <a:avLst/>
          </a:prstGeom>
          <a:noFill/>
          <a:ln w="9525">
            <a:noFill/>
            <a:miter lim="800000"/>
            <a:headEnd/>
            <a:tailEnd/>
          </a:ln>
          <a:effectLst/>
        </p:spPr>
      </p:pic>
    </p:spTree>
    <p:extLst>
      <p:ext uri="{BB962C8B-B14F-4D97-AF65-F5344CB8AC3E}">
        <p14:creationId xmlns:p14="http://schemas.microsoft.com/office/powerpoint/2010/main" val="197494230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p:cNvPicPr>
            <a:picLocks noGrp="1" noChangeAspect="1"/>
          </p:cNvPicPr>
          <p:nvPr>
            <p:ph idx="1"/>
          </p:nvPr>
        </p:nvPicPr>
        <p:blipFill>
          <a:blip r:embed="rId2"/>
          <a:stretch>
            <a:fillRect/>
          </a:stretch>
        </p:blipFill>
        <p:spPr>
          <a:xfrm>
            <a:off x="395536" y="188640"/>
            <a:ext cx="8424936" cy="6550512"/>
          </a:xfrm>
          <a:prstGeom prst="rect">
            <a:avLst/>
          </a:prstGeom>
        </p:spPr>
      </p:pic>
    </p:spTree>
    <p:extLst>
      <p:ext uri="{BB962C8B-B14F-4D97-AF65-F5344CB8AC3E}">
        <p14:creationId xmlns:p14="http://schemas.microsoft.com/office/powerpoint/2010/main" val="2058933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533400" y="255242"/>
            <a:ext cx="8287072" cy="869502"/>
          </a:xfrm>
          <a:solidFill>
            <a:srgbClr val="CCECFF"/>
          </a:solidFill>
        </p:spPr>
        <p:txBody>
          <a:bodyPr/>
          <a:lstStyle/>
          <a:p>
            <a:pPr algn="ctr"/>
            <a:r>
              <a:rPr lang="tr-TR" sz="3100" b="1" dirty="0">
                <a:solidFill>
                  <a:srgbClr val="002060"/>
                </a:solidFill>
              </a:rPr>
              <a:t>KANITA DAYALI TIP : TSH DAHA ETKİN</a:t>
            </a:r>
          </a:p>
        </p:txBody>
      </p:sp>
      <p:sp>
        <p:nvSpPr>
          <p:cNvPr id="165891" name="Rectangle 3"/>
          <p:cNvSpPr>
            <a:spLocks noGrp="1" noChangeArrowheads="1"/>
          </p:cNvSpPr>
          <p:nvPr>
            <p:ph type="body" sz="half" idx="1"/>
          </p:nvPr>
        </p:nvSpPr>
        <p:spPr>
          <a:xfrm>
            <a:off x="533400" y="1268761"/>
            <a:ext cx="3318520" cy="4827241"/>
          </a:xfrm>
          <a:solidFill>
            <a:srgbClr val="CCECFF"/>
          </a:solidFill>
          <a:ln>
            <a:noFill/>
          </a:ln>
        </p:spPr>
        <p:txBody>
          <a:bodyPr/>
          <a:lstStyle/>
          <a:p>
            <a:pPr>
              <a:lnSpc>
                <a:spcPct val="80000"/>
              </a:lnSpc>
              <a:buFont typeface="Wingdings" pitchFamily="2" charset="2"/>
              <a:buNone/>
            </a:pPr>
            <a:r>
              <a:rPr lang="tr-TR" dirty="0"/>
              <a:t>Birinci ile ikinci ve üçüncü basamak karşılaştırılıyor:</a:t>
            </a:r>
          </a:p>
          <a:p>
            <a:pPr>
              <a:lnSpc>
                <a:spcPct val="80000"/>
              </a:lnSpc>
            </a:pPr>
            <a:r>
              <a:rPr lang="tr-TR" b="1" dirty="0"/>
              <a:t>Hasta memnuniyeti</a:t>
            </a:r>
          </a:p>
          <a:p>
            <a:pPr>
              <a:lnSpc>
                <a:spcPct val="80000"/>
              </a:lnSpc>
            </a:pPr>
            <a:r>
              <a:rPr lang="tr-TR" b="1" dirty="0"/>
              <a:t>Maliyet etkililik</a:t>
            </a:r>
          </a:p>
          <a:p>
            <a:pPr>
              <a:lnSpc>
                <a:spcPct val="80000"/>
              </a:lnSpc>
            </a:pPr>
            <a:r>
              <a:rPr lang="tr-TR" b="1" dirty="0"/>
              <a:t>Kalite ve hizmetin verimliliği</a:t>
            </a:r>
          </a:p>
          <a:p>
            <a:pPr>
              <a:lnSpc>
                <a:spcPct val="80000"/>
              </a:lnSpc>
            </a:pPr>
            <a:r>
              <a:rPr lang="tr-TR" b="1" dirty="0"/>
              <a:t>Hakkaniyet ve hizmete erişim</a:t>
            </a:r>
          </a:p>
          <a:p>
            <a:pPr>
              <a:lnSpc>
                <a:spcPct val="80000"/>
              </a:lnSpc>
            </a:pPr>
            <a:r>
              <a:rPr lang="tr-TR" b="1" dirty="0"/>
              <a:t>Toplum sağlığı ve toplam sağlık harcaması</a:t>
            </a:r>
          </a:p>
        </p:txBody>
      </p:sp>
      <p:sp>
        <p:nvSpPr>
          <p:cNvPr id="165892" name="Rectangle 4"/>
          <p:cNvSpPr>
            <a:spLocks noGrp="1" noChangeArrowheads="1"/>
          </p:cNvSpPr>
          <p:nvPr>
            <p:ph type="body" sz="half" idx="2"/>
          </p:nvPr>
        </p:nvSpPr>
        <p:spPr>
          <a:xfrm>
            <a:off x="3851920" y="1268760"/>
            <a:ext cx="5112568" cy="4827241"/>
          </a:xfrm>
          <a:ln>
            <a:noFill/>
          </a:ln>
        </p:spPr>
        <p:txBody>
          <a:bodyPr>
            <a:noAutofit/>
          </a:bodyPr>
          <a:lstStyle/>
          <a:p>
            <a:pPr>
              <a:lnSpc>
                <a:spcPct val="90000"/>
              </a:lnSpc>
            </a:pPr>
            <a:r>
              <a:rPr lang="tr-TR" sz="2700" dirty="0"/>
              <a:t>Sağlık çıktıları, eşitlik , sağlık hizmetlerinden yararlanma , hasta memnuniyeti ve düşük maliyetli sağlık hizmeti </a:t>
            </a:r>
            <a:r>
              <a:rPr lang="tr-TR" sz="2700" dirty="0">
                <a:solidFill>
                  <a:srgbClr val="FF0000"/>
                </a:solidFill>
              </a:rPr>
              <a:t>güçlü bir birinci basamak</a:t>
            </a:r>
            <a:r>
              <a:rPr lang="tr-TR" sz="2700" dirty="0"/>
              <a:t>la birliktedir.</a:t>
            </a:r>
          </a:p>
          <a:p>
            <a:pPr>
              <a:lnSpc>
                <a:spcPct val="90000"/>
              </a:lnSpc>
            </a:pPr>
            <a:r>
              <a:rPr lang="tr-TR" sz="2700" dirty="0"/>
              <a:t>Bulgular </a:t>
            </a:r>
            <a:r>
              <a:rPr lang="tr-TR" sz="2700" dirty="0">
                <a:solidFill>
                  <a:srgbClr val="FF0000"/>
                </a:solidFill>
              </a:rPr>
              <a:t>uzman sağlık hizmetinden, birinci basamak odaklı sağlık hizmetine yönelen sağlık politikaları</a:t>
            </a:r>
            <a:r>
              <a:rPr lang="tr-TR" sz="2700" dirty="0"/>
              <a:t>nı destekler niteliktedir. Bu yönelim </a:t>
            </a:r>
            <a:r>
              <a:rPr lang="tr-TR" sz="2700" dirty="0">
                <a:solidFill>
                  <a:srgbClr val="FF0000"/>
                </a:solidFill>
              </a:rPr>
              <a:t>kaliteyi olumsuz etkilememekte</a:t>
            </a:r>
            <a:r>
              <a:rPr lang="tr-TR" sz="2700" dirty="0"/>
              <a:t>, ancak </a:t>
            </a:r>
            <a:r>
              <a:rPr lang="tr-TR" sz="2700" dirty="0">
                <a:solidFill>
                  <a:srgbClr val="FF0000"/>
                </a:solidFill>
              </a:rPr>
              <a:t>daha ucuza </a:t>
            </a:r>
            <a:r>
              <a:rPr lang="tr-TR" sz="2700" dirty="0"/>
              <a:t>elde etmektedir.   </a:t>
            </a:r>
          </a:p>
        </p:txBody>
      </p:sp>
      <p:sp>
        <p:nvSpPr>
          <p:cNvPr id="165893" name="Text Box 5"/>
          <p:cNvSpPr txBox="1">
            <a:spLocks noChangeArrowheads="1"/>
          </p:cNvSpPr>
          <p:nvPr/>
        </p:nvSpPr>
        <p:spPr bwMode="auto">
          <a:xfrm>
            <a:off x="467544" y="6093298"/>
            <a:ext cx="8352928" cy="646331"/>
          </a:xfrm>
          <a:prstGeom prst="rect">
            <a:avLst/>
          </a:prstGeom>
          <a:noFill/>
          <a:ln w="9525">
            <a:noFill/>
            <a:miter lim="800000"/>
            <a:headEnd/>
            <a:tailEnd/>
          </a:ln>
          <a:effectLst/>
        </p:spPr>
        <p:txBody>
          <a:bodyPr wrap="square">
            <a:spAutoFit/>
          </a:bodyPr>
          <a:lstStyle/>
          <a:p>
            <a:r>
              <a:rPr lang="tr-TR" dirty="0">
                <a:solidFill>
                  <a:schemeClr val="tx2"/>
                </a:solidFill>
              </a:rPr>
              <a:t>WHO, 2004. </a:t>
            </a:r>
            <a:r>
              <a:rPr lang="tr-TR" dirty="0" err="1">
                <a:solidFill>
                  <a:schemeClr val="tx2"/>
                </a:solidFill>
              </a:rPr>
              <a:t>What</a:t>
            </a:r>
            <a:r>
              <a:rPr lang="tr-TR" dirty="0">
                <a:solidFill>
                  <a:schemeClr val="tx2"/>
                </a:solidFill>
              </a:rPr>
              <a:t> </a:t>
            </a:r>
            <a:r>
              <a:rPr lang="tr-TR" dirty="0" err="1">
                <a:solidFill>
                  <a:schemeClr val="tx2"/>
                </a:solidFill>
              </a:rPr>
              <a:t>are</a:t>
            </a:r>
            <a:r>
              <a:rPr lang="tr-TR" dirty="0">
                <a:solidFill>
                  <a:schemeClr val="tx2"/>
                </a:solidFill>
              </a:rPr>
              <a:t> </a:t>
            </a:r>
            <a:r>
              <a:rPr lang="tr-TR" dirty="0" err="1">
                <a:solidFill>
                  <a:schemeClr val="tx2"/>
                </a:solidFill>
              </a:rPr>
              <a:t>the</a:t>
            </a:r>
            <a:r>
              <a:rPr lang="tr-TR" dirty="0">
                <a:solidFill>
                  <a:schemeClr val="tx2"/>
                </a:solidFill>
              </a:rPr>
              <a:t> </a:t>
            </a:r>
            <a:r>
              <a:rPr lang="tr-TR" dirty="0" err="1">
                <a:solidFill>
                  <a:schemeClr val="tx2"/>
                </a:solidFill>
              </a:rPr>
              <a:t>advantages</a:t>
            </a:r>
            <a:r>
              <a:rPr lang="tr-TR" dirty="0">
                <a:solidFill>
                  <a:schemeClr val="tx2"/>
                </a:solidFill>
              </a:rPr>
              <a:t> </a:t>
            </a:r>
            <a:r>
              <a:rPr lang="tr-TR" dirty="0" err="1">
                <a:solidFill>
                  <a:schemeClr val="tx2"/>
                </a:solidFill>
              </a:rPr>
              <a:t>and</a:t>
            </a:r>
            <a:r>
              <a:rPr lang="tr-TR" dirty="0">
                <a:solidFill>
                  <a:schemeClr val="tx2"/>
                </a:solidFill>
              </a:rPr>
              <a:t> </a:t>
            </a:r>
            <a:r>
              <a:rPr lang="tr-TR" dirty="0" err="1">
                <a:solidFill>
                  <a:schemeClr val="tx2"/>
                </a:solidFill>
              </a:rPr>
              <a:t>disadvantages</a:t>
            </a:r>
            <a:r>
              <a:rPr lang="tr-TR" dirty="0">
                <a:solidFill>
                  <a:schemeClr val="tx2"/>
                </a:solidFill>
              </a:rPr>
              <a:t> of </a:t>
            </a:r>
            <a:r>
              <a:rPr lang="tr-TR" dirty="0" err="1">
                <a:solidFill>
                  <a:schemeClr val="tx2"/>
                </a:solidFill>
              </a:rPr>
              <a:t>restructuring</a:t>
            </a:r>
            <a:r>
              <a:rPr lang="tr-TR" dirty="0">
                <a:solidFill>
                  <a:schemeClr val="tx2"/>
                </a:solidFill>
              </a:rPr>
              <a:t> a </a:t>
            </a:r>
            <a:r>
              <a:rPr lang="tr-TR" dirty="0" err="1">
                <a:solidFill>
                  <a:schemeClr val="tx2"/>
                </a:solidFill>
              </a:rPr>
              <a:t>health</a:t>
            </a:r>
            <a:r>
              <a:rPr lang="tr-TR" dirty="0">
                <a:solidFill>
                  <a:schemeClr val="tx2"/>
                </a:solidFill>
              </a:rPr>
              <a:t> </a:t>
            </a:r>
            <a:r>
              <a:rPr lang="tr-TR" dirty="0" err="1">
                <a:solidFill>
                  <a:schemeClr val="tx2"/>
                </a:solidFill>
              </a:rPr>
              <a:t>care</a:t>
            </a:r>
            <a:r>
              <a:rPr lang="tr-TR" dirty="0">
                <a:solidFill>
                  <a:schemeClr val="tx2"/>
                </a:solidFill>
              </a:rPr>
              <a:t> </a:t>
            </a:r>
            <a:r>
              <a:rPr lang="tr-TR" dirty="0" err="1">
                <a:solidFill>
                  <a:schemeClr val="tx2"/>
                </a:solidFill>
              </a:rPr>
              <a:t>system</a:t>
            </a:r>
            <a:r>
              <a:rPr lang="tr-TR" dirty="0">
                <a:solidFill>
                  <a:schemeClr val="tx2"/>
                </a:solidFill>
              </a:rPr>
              <a:t> </a:t>
            </a:r>
            <a:r>
              <a:rPr lang="tr-TR" dirty="0" err="1">
                <a:solidFill>
                  <a:schemeClr val="tx2"/>
                </a:solidFill>
              </a:rPr>
              <a:t>to</a:t>
            </a:r>
            <a:r>
              <a:rPr lang="tr-TR" dirty="0">
                <a:solidFill>
                  <a:schemeClr val="tx2"/>
                </a:solidFill>
              </a:rPr>
              <a:t> be </a:t>
            </a:r>
            <a:r>
              <a:rPr lang="tr-TR" dirty="0" err="1">
                <a:solidFill>
                  <a:schemeClr val="tx2"/>
                </a:solidFill>
              </a:rPr>
              <a:t>more</a:t>
            </a:r>
            <a:r>
              <a:rPr lang="tr-TR" dirty="0">
                <a:solidFill>
                  <a:schemeClr val="tx2"/>
                </a:solidFill>
              </a:rPr>
              <a:t> </a:t>
            </a:r>
            <a:r>
              <a:rPr lang="tr-TR" dirty="0" err="1">
                <a:solidFill>
                  <a:schemeClr val="tx2"/>
                </a:solidFill>
              </a:rPr>
              <a:t>focused</a:t>
            </a:r>
            <a:r>
              <a:rPr lang="tr-TR" dirty="0">
                <a:solidFill>
                  <a:schemeClr val="tx2"/>
                </a:solidFill>
              </a:rPr>
              <a:t> on </a:t>
            </a:r>
            <a:r>
              <a:rPr lang="tr-TR" dirty="0" err="1">
                <a:solidFill>
                  <a:schemeClr val="tx2"/>
                </a:solidFill>
              </a:rPr>
              <a:t>primary</a:t>
            </a:r>
            <a:r>
              <a:rPr lang="tr-TR" dirty="0">
                <a:solidFill>
                  <a:schemeClr val="tx2"/>
                </a:solidFill>
              </a:rPr>
              <a:t> </a:t>
            </a:r>
            <a:r>
              <a:rPr lang="tr-TR" dirty="0" err="1">
                <a:solidFill>
                  <a:schemeClr val="tx2"/>
                </a:solidFill>
              </a:rPr>
              <a:t>care</a:t>
            </a:r>
            <a:r>
              <a:rPr lang="tr-TR" dirty="0">
                <a:solidFill>
                  <a:schemeClr val="tx2"/>
                </a:solidFill>
              </a:rPr>
              <a:t> </a:t>
            </a:r>
            <a:r>
              <a:rPr lang="tr-TR" dirty="0" err="1">
                <a:solidFill>
                  <a:schemeClr val="tx2"/>
                </a:solidFill>
              </a:rPr>
              <a:t>services</a:t>
            </a:r>
            <a:r>
              <a:rPr lang="tr-TR" dirty="0">
                <a:solidFill>
                  <a:schemeClr val="tx2"/>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8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589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85870" y="116631"/>
            <a:ext cx="3590487" cy="4669941"/>
          </a:xfrm>
        </p:spPr>
        <p:txBody>
          <a:bodyPr>
            <a:noAutofit/>
          </a:bodyPr>
          <a:lstStyle/>
          <a:p>
            <a:pPr marL="0" indent="0">
              <a:buNone/>
            </a:pPr>
            <a:r>
              <a:rPr lang="tr-TR" sz="2400" b="1" dirty="0">
                <a:solidFill>
                  <a:srgbClr val="002060"/>
                </a:solidFill>
              </a:rPr>
              <a:t>Birinci Basamak Sağlık Hizmetlerinin Temel Özellikleri</a:t>
            </a:r>
          </a:p>
          <a:p>
            <a:pPr marL="285750" indent="-285750">
              <a:buFont typeface="Arial" panose="020B0604020202020204" pitchFamily="34" charset="0"/>
              <a:buChar char="•"/>
            </a:pPr>
            <a:r>
              <a:rPr lang="tr-TR" sz="2400" b="1" dirty="0">
                <a:solidFill>
                  <a:srgbClr val="C00000"/>
                </a:solidFill>
              </a:rPr>
              <a:t>Evrensel (Herkese açık)</a:t>
            </a:r>
          </a:p>
          <a:p>
            <a:pPr marL="285750" indent="-285750">
              <a:buFont typeface="Arial" panose="020B0604020202020204" pitchFamily="34" charset="0"/>
              <a:buChar char="•"/>
            </a:pPr>
            <a:r>
              <a:rPr lang="tr-TR" sz="2400" b="1" dirty="0">
                <a:solidFill>
                  <a:srgbClr val="C00000"/>
                </a:solidFill>
              </a:rPr>
              <a:t>Erişilebilir</a:t>
            </a:r>
          </a:p>
          <a:p>
            <a:pPr marL="285750" indent="-285750">
              <a:buFont typeface="Arial" panose="020B0604020202020204" pitchFamily="34" charset="0"/>
              <a:buChar char="•"/>
            </a:pPr>
            <a:r>
              <a:rPr lang="tr-TR" sz="2400" b="1" dirty="0">
                <a:solidFill>
                  <a:srgbClr val="C00000"/>
                </a:solidFill>
              </a:rPr>
              <a:t>Toplum temelli</a:t>
            </a:r>
          </a:p>
          <a:p>
            <a:pPr marL="285750" indent="-285750">
              <a:buFont typeface="Arial" panose="020B0604020202020204" pitchFamily="34" charset="0"/>
              <a:buChar char="•"/>
            </a:pPr>
            <a:r>
              <a:rPr lang="tr-TR" sz="2400" b="1" dirty="0">
                <a:solidFill>
                  <a:srgbClr val="C00000"/>
                </a:solidFill>
              </a:rPr>
              <a:t>İlk başvuru yeri </a:t>
            </a:r>
          </a:p>
          <a:p>
            <a:pPr marL="285750" indent="-285750">
              <a:buFont typeface="Arial" panose="020B0604020202020204" pitchFamily="34" charset="0"/>
              <a:buChar char="•"/>
            </a:pPr>
            <a:r>
              <a:rPr lang="tr-TR" sz="2400" b="1" dirty="0">
                <a:solidFill>
                  <a:srgbClr val="C00000"/>
                </a:solidFill>
              </a:rPr>
              <a:t>Kapsayıcı</a:t>
            </a:r>
          </a:p>
          <a:p>
            <a:pPr marL="285750" indent="-285750">
              <a:buFont typeface="Arial" panose="020B0604020202020204" pitchFamily="34" charset="0"/>
              <a:buChar char="•"/>
            </a:pPr>
            <a:r>
              <a:rPr lang="tr-TR" sz="2400" b="1" dirty="0">
                <a:solidFill>
                  <a:srgbClr val="C00000"/>
                </a:solidFill>
              </a:rPr>
              <a:t>Süreklilik</a:t>
            </a:r>
          </a:p>
          <a:p>
            <a:pPr marL="285750" indent="-285750">
              <a:buFont typeface="Arial" panose="020B0604020202020204" pitchFamily="34" charset="0"/>
              <a:buChar char="•"/>
            </a:pPr>
            <a:r>
              <a:rPr lang="tr-TR" sz="2400" b="1" dirty="0">
                <a:solidFill>
                  <a:srgbClr val="C00000"/>
                </a:solidFill>
              </a:rPr>
              <a:t>Eşgüdüm</a:t>
            </a:r>
          </a:p>
          <a:p>
            <a:pPr marL="285750" indent="-285750">
              <a:buFont typeface="Arial" panose="020B0604020202020204" pitchFamily="34" charset="0"/>
              <a:buChar char="•"/>
            </a:pPr>
            <a:r>
              <a:rPr lang="tr-TR" sz="2400" b="1" dirty="0">
                <a:solidFill>
                  <a:srgbClr val="C00000"/>
                </a:solidFill>
              </a:rPr>
              <a:t>Elde edilebilir </a:t>
            </a:r>
          </a:p>
        </p:txBody>
      </p:sp>
      <p:pic>
        <p:nvPicPr>
          <p:cNvPr id="4" name="Resim 3"/>
          <p:cNvPicPr>
            <a:picLocks noChangeAspect="1"/>
          </p:cNvPicPr>
          <p:nvPr/>
        </p:nvPicPr>
        <p:blipFill>
          <a:blip r:embed="rId2"/>
          <a:stretch>
            <a:fillRect/>
          </a:stretch>
        </p:blipFill>
        <p:spPr>
          <a:xfrm>
            <a:off x="3923928" y="116632"/>
            <a:ext cx="5041829" cy="6492803"/>
          </a:xfrm>
          <a:prstGeom prst="rect">
            <a:avLst/>
          </a:prstGeom>
        </p:spPr>
      </p:pic>
      <p:pic>
        <p:nvPicPr>
          <p:cNvPr id="5" name="Resim 4"/>
          <p:cNvPicPr>
            <a:picLocks noChangeAspect="1"/>
          </p:cNvPicPr>
          <p:nvPr/>
        </p:nvPicPr>
        <p:blipFill>
          <a:blip r:embed="rId3"/>
          <a:stretch>
            <a:fillRect/>
          </a:stretch>
        </p:blipFill>
        <p:spPr>
          <a:xfrm>
            <a:off x="371526" y="4786573"/>
            <a:ext cx="3578662" cy="1822862"/>
          </a:xfrm>
          <a:prstGeom prst="rect">
            <a:avLst/>
          </a:prstGeom>
        </p:spPr>
      </p:pic>
    </p:spTree>
    <p:extLst>
      <p:ext uri="{BB962C8B-B14F-4D97-AF65-F5344CB8AC3E}">
        <p14:creationId xmlns:p14="http://schemas.microsoft.com/office/powerpoint/2010/main" val="48553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395536" y="274638"/>
            <a:ext cx="8291264" cy="1143000"/>
          </a:xfrm>
          <a:solidFill>
            <a:schemeClr val="accent2">
              <a:lumMod val="20000"/>
              <a:lumOff val="80000"/>
            </a:schemeClr>
          </a:solidFill>
          <a:ln/>
        </p:spPr>
        <p:txBody>
          <a:bodyPr>
            <a:normAutofit/>
          </a:bodyPr>
          <a:lstStyle/>
          <a:p>
            <a:r>
              <a:rPr lang="tr-TR" sz="3600" b="1" dirty="0">
                <a:solidFill>
                  <a:srgbClr val="CC0000"/>
                </a:solidFill>
              </a:rPr>
              <a:t>TSH İLE İLGİLİ KÜRESEL HEDEF</a:t>
            </a:r>
          </a:p>
        </p:txBody>
      </p:sp>
      <p:sp>
        <p:nvSpPr>
          <p:cNvPr id="194563" name="Rectangle 3"/>
          <p:cNvSpPr>
            <a:spLocks noGrp="1" noChangeArrowheads="1"/>
          </p:cNvSpPr>
          <p:nvPr>
            <p:ph type="body" idx="1"/>
          </p:nvPr>
        </p:nvSpPr>
        <p:spPr>
          <a:xfrm>
            <a:off x="395536" y="1556792"/>
            <a:ext cx="8291264" cy="4114800"/>
          </a:xfrm>
          <a:solidFill>
            <a:schemeClr val="accent2">
              <a:lumMod val="20000"/>
              <a:lumOff val="80000"/>
            </a:schemeClr>
          </a:solidFill>
          <a:ln/>
        </p:spPr>
        <p:txBody>
          <a:bodyPr/>
          <a:lstStyle/>
          <a:p>
            <a:endParaRPr lang="tr-TR" sz="1900" b="1" dirty="0">
              <a:solidFill>
                <a:srgbClr val="FFFF66"/>
              </a:solidFill>
              <a:effectLst>
                <a:outerShdw blurRad="38100" dist="38100" dir="2700000" algn="tl">
                  <a:srgbClr val="C0C0C0"/>
                </a:outerShdw>
              </a:effectLst>
            </a:endParaRPr>
          </a:p>
          <a:p>
            <a:pPr algn="ctr">
              <a:buFont typeface="Wingdings" pitchFamily="2" charset="2"/>
              <a:buNone/>
            </a:pPr>
            <a:r>
              <a:rPr lang="tr-TR" sz="3400" b="1" dirty="0">
                <a:latin typeface="Calibri" pitchFamily="34" charset="0"/>
              </a:rPr>
              <a:t>“</a:t>
            </a:r>
            <a:r>
              <a:rPr lang="tr-TR" sz="3400" b="1" dirty="0">
                <a:latin typeface="Calibri" pitchFamily="34" charset="0"/>
                <a:cs typeface="Arial" charset="0"/>
              </a:rPr>
              <a:t>2010 yılına dek </a:t>
            </a:r>
            <a:r>
              <a:rPr lang="tr-TR" sz="3400" b="1" u="sng" dirty="0">
                <a:latin typeface="Calibri" pitchFamily="34" charset="0"/>
                <a:cs typeface="Arial" charset="0"/>
              </a:rPr>
              <a:t>tüm insanlar </a:t>
            </a:r>
            <a:r>
              <a:rPr lang="tr-TR" sz="3400" b="1" dirty="0">
                <a:latin typeface="Calibri" pitchFamily="34" charset="0"/>
                <a:cs typeface="Arial" charset="0"/>
              </a:rPr>
              <a:t>yüksek yaşam niteliğine, </a:t>
            </a:r>
          </a:p>
          <a:p>
            <a:pPr algn="ctr">
              <a:buFont typeface="Wingdings" pitchFamily="2" charset="2"/>
              <a:buNone/>
            </a:pPr>
            <a:r>
              <a:rPr lang="tr-TR" sz="3400" b="1" u="sng" dirty="0">
                <a:solidFill>
                  <a:srgbClr val="FF3300"/>
                </a:solidFill>
                <a:latin typeface="Calibri" pitchFamily="34" charset="0"/>
                <a:cs typeface="Arial" charset="0"/>
              </a:rPr>
              <a:t>kapsamlı temel sağlık hizmetine</a:t>
            </a:r>
            <a:r>
              <a:rPr lang="tr-TR" sz="3400" b="1" dirty="0">
                <a:latin typeface="Calibri" pitchFamily="34" charset="0"/>
                <a:cs typeface="Arial" charset="0"/>
              </a:rPr>
              <a:t> ulaşmış  olacaklardır</a:t>
            </a:r>
            <a:r>
              <a:rPr lang="tr-TR" sz="3400" b="1" dirty="0">
                <a:latin typeface="Calibri" pitchFamily="34" charset="0"/>
              </a:rPr>
              <a:t>.”</a:t>
            </a:r>
          </a:p>
          <a:p>
            <a:endParaRPr lang="tr-TR" sz="3400" b="1" dirty="0">
              <a:effectLst>
                <a:outerShdw blurRad="38100" dist="38100" dir="2700000" algn="tl">
                  <a:srgbClr val="C0C0C0"/>
                </a:outerShdw>
              </a:effectLst>
              <a:latin typeface="Calibri" pitchFamily="34" charset="0"/>
            </a:endParaRPr>
          </a:p>
          <a:p>
            <a:pPr algn="r">
              <a:buFont typeface="Wingdings" pitchFamily="2" charset="2"/>
              <a:buNone/>
            </a:pPr>
            <a:r>
              <a:rPr lang="tr-TR" sz="2000" b="1" dirty="0">
                <a:latin typeface="Calibri" pitchFamily="34" charset="0"/>
              </a:rPr>
              <a:t>DÜNYA SAĞLIK ÖRGÜTÜ </a:t>
            </a:r>
            <a:r>
              <a:rPr lang="tr-TR" sz="2000" b="1" dirty="0">
                <a:latin typeface="Calibri" pitchFamily="34" charset="0"/>
                <a:cs typeface="Arial" charset="0"/>
              </a:rPr>
              <a:t>21. YÜZYILDA SAĞLIK HEDEFLERİ</a:t>
            </a:r>
            <a:r>
              <a:rPr lang="tr-TR" sz="2000" b="1" dirty="0">
                <a:latin typeface="Calibri" pitchFamily="34" charset="0"/>
              </a:rPr>
              <a:t> </a:t>
            </a:r>
          </a:p>
          <a:p>
            <a:pPr>
              <a:buFont typeface="Wingdings" pitchFamily="2" charset="2"/>
              <a:buNone/>
            </a:pPr>
            <a:endParaRPr lang="tr-TR" sz="1900" b="1" dirty="0">
              <a:solidFill>
                <a:schemeClr val="tx2"/>
              </a:solidFill>
              <a:effectLst>
                <a:outerShdw blurRad="38100" dist="38100" dir="2700000" algn="tl">
                  <a:srgbClr val="C0C0C0"/>
                </a:outerShdw>
              </a:effectLst>
              <a:latin typeface="Calibri" pitchFamily="34"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sz="4000" b="1" dirty="0">
                <a:solidFill>
                  <a:srgbClr val="FF0000"/>
                </a:solidFill>
              </a:rPr>
              <a:t>Küresel hedefe </a:t>
            </a:r>
          </a:p>
        </p:txBody>
      </p:sp>
      <p:sp>
        <p:nvSpPr>
          <p:cNvPr id="6" name="Metin Yer Tutucusu 5"/>
          <p:cNvSpPr>
            <a:spLocks noGrp="1"/>
          </p:cNvSpPr>
          <p:nvPr>
            <p:ph type="body" sz="half" idx="2"/>
          </p:nvPr>
        </p:nvSpPr>
        <p:spPr/>
        <p:txBody>
          <a:bodyPr>
            <a:noAutofit/>
          </a:bodyPr>
          <a:lstStyle/>
          <a:p>
            <a:r>
              <a:rPr lang="tr-TR" sz="4000" b="1" dirty="0">
                <a:solidFill>
                  <a:srgbClr val="FF0000"/>
                </a:solidFill>
              </a:rPr>
              <a:t>neden ulaşılamadı?</a:t>
            </a:r>
          </a:p>
        </p:txBody>
      </p:sp>
      <p:pic>
        <p:nvPicPr>
          <p:cNvPr id="8" name="Resim Yer Tutucusu 7"/>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16549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
          </p:nvPr>
        </p:nvPicPr>
        <p:blipFill rotWithShape="1">
          <a:blip r:embed="rId2" cstate="screen">
            <a:extLst>
              <a:ext uri="{28A0092B-C50C-407E-A947-70E740481C1C}">
                <a14:useLocalDpi xmlns:a14="http://schemas.microsoft.com/office/drawing/2010/main"/>
              </a:ext>
            </a:extLst>
          </a:blip>
          <a:srcRect/>
          <a:stretch/>
        </p:blipFill>
        <p:spPr>
          <a:xfrm>
            <a:off x="251520" y="251149"/>
            <a:ext cx="5616624" cy="6438569"/>
          </a:xfrm>
          <a:prstGeom prst="rect">
            <a:avLst/>
          </a:prstGeom>
        </p:spPr>
      </p:pic>
      <p:pic>
        <p:nvPicPr>
          <p:cNvPr id="5" name="Resim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00192" y="251147"/>
            <a:ext cx="2705304" cy="3671484"/>
          </a:xfrm>
          <a:prstGeom prst="rect">
            <a:avLst/>
          </a:prstGeom>
        </p:spPr>
      </p:pic>
      <p:sp>
        <p:nvSpPr>
          <p:cNvPr id="2" name="Metin kutusu 1"/>
          <p:cNvSpPr txBox="1"/>
          <p:nvPr/>
        </p:nvSpPr>
        <p:spPr>
          <a:xfrm>
            <a:off x="5846171" y="5301208"/>
            <a:ext cx="1972784" cy="461665"/>
          </a:xfrm>
          <a:prstGeom prst="rect">
            <a:avLst/>
          </a:prstGeom>
          <a:noFill/>
        </p:spPr>
        <p:txBody>
          <a:bodyPr wrap="none" rtlCol="0">
            <a:spAutoFit/>
          </a:bodyPr>
          <a:lstStyle/>
          <a:p>
            <a:r>
              <a:rPr lang="tr-TR" sz="2400" b="1" dirty="0">
                <a:solidFill>
                  <a:srgbClr val="FF0000"/>
                </a:solidFill>
              </a:rPr>
              <a:t>TR (2017): 0,3</a:t>
            </a:r>
          </a:p>
        </p:txBody>
      </p:sp>
    </p:spTree>
    <p:extLst>
      <p:ext uri="{BB962C8B-B14F-4D97-AF65-F5344CB8AC3E}">
        <p14:creationId xmlns:p14="http://schemas.microsoft.com/office/powerpoint/2010/main" val="5685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
          </p:nvPr>
        </p:nvPicPr>
        <p:blipFill>
          <a:blip r:embed="rId2"/>
          <a:stretch>
            <a:fillRect/>
          </a:stretch>
        </p:blipFill>
        <p:spPr>
          <a:xfrm>
            <a:off x="395536" y="260648"/>
            <a:ext cx="7344816" cy="6374518"/>
          </a:xfrm>
          <a:prstGeom prst="rect">
            <a:avLst/>
          </a:prstGeom>
          <a:ln>
            <a:solidFill>
              <a:srgbClr val="00B0F0"/>
            </a:solidFill>
          </a:ln>
        </p:spPr>
      </p:pic>
    </p:spTree>
    <p:extLst>
      <p:ext uri="{BB962C8B-B14F-4D97-AF65-F5344CB8AC3E}">
        <p14:creationId xmlns:p14="http://schemas.microsoft.com/office/powerpoint/2010/main" val="3161649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395537" y="260649"/>
            <a:ext cx="6696744" cy="1568362"/>
          </a:xfrm>
          <a:prstGeom prst="rect">
            <a:avLst/>
          </a:prstGeom>
        </p:spPr>
      </p:pic>
      <p:pic>
        <p:nvPicPr>
          <p:cNvPr id="4" name="İçerik Yer Tutucusu 3"/>
          <p:cNvPicPr>
            <a:picLocks noGrp="1" noChangeAspect="1"/>
          </p:cNvPicPr>
          <p:nvPr>
            <p:ph sz="quarter" idx="1"/>
          </p:nvPr>
        </p:nvPicPr>
        <p:blipFill>
          <a:blip r:embed="rId3"/>
          <a:stretch>
            <a:fillRect/>
          </a:stretch>
        </p:blipFill>
        <p:spPr>
          <a:xfrm>
            <a:off x="2708392" y="1829011"/>
            <a:ext cx="6140903" cy="4731829"/>
          </a:xfrm>
          <a:prstGeom prst="rect">
            <a:avLst/>
          </a:prstGeom>
        </p:spPr>
      </p:pic>
    </p:spTree>
    <p:extLst>
      <p:ext uri="{BB962C8B-B14F-4D97-AF65-F5344CB8AC3E}">
        <p14:creationId xmlns:p14="http://schemas.microsoft.com/office/powerpoint/2010/main" val="211613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4" name="Picture 4"/>
          <p:cNvPicPr>
            <a:picLocks noChangeAspect="1" noChangeArrowheads="1"/>
          </p:cNvPicPr>
          <p:nvPr/>
        </p:nvPicPr>
        <p:blipFill>
          <a:blip r:embed="rId2"/>
          <a:srcRect/>
          <a:stretch>
            <a:fillRect/>
          </a:stretch>
        </p:blipFill>
        <p:spPr bwMode="auto">
          <a:xfrm>
            <a:off x="1087465" y="142852"/>
            <a:ext cx="7056437" cy="5748338"/>
          </a:xfrm>
          <a:prstGeom prst="rect">
            <a:avLst/>
          </a:prstGeom>
          <a:noFill/>
          <a:ln w="9525">
            <a:noFill/>
            <a:miter lim="800000"/>
            <a:headEnd/>
            <a:tailEnd/>
          </a:ln>
          <a:effectLst/>
        </p:spPr>
      </p:pic>
      <p:pic>
        <p:nvPicPr>
          <p:cNvPr id="7270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4282" y="5643578"/>
            <a:ext cx="2782532" cy="943132"/>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1483060" y="188640"/>
            <a:ext cx="6689340" cy="504056"/>
          </a:xfrm>
        </p:spPr>
        <p:txBody>
          <a:bodyPr>
            <a:normAutofit fontScale="90000"/>
          </a:bodyPr>
          <a:lstStyle/>
          <a:p>
            <a:pPr algn="ctr"/>
            <a:r>
              <a:rPr lang="tr-TR" dirty="0"/>
              <a:t>«</a:t>
            </a:r>
            <a:r>
              <a:rPr lang="tr-TR" dirty="0">
                <a:solidFill>
                  <a:srgbClr val="FF0000"/>
                </a:solidFill>
              </a:rPr>
              <a:t>sağlık sistemlerini güçlendirmek</a:t>
            </a:r>
            <a:r>
              <a:rPr lang="tr-TR" dirty="0"/>
              <a:t>»</a:t>
            </a:r>
          </a:p>
        </p:txBody>
      </p:sp>
      <p:pic>
        <p:nvPicPr>
          <p:cNvPr id="7" name="İçerik Yer Tutucusu 6"/>
          <p:cNvPicPr>
            <a:picLocks noGrp="1" noChangeAspect="1"/>
          </p:cNvPicPr>
          <p:nvPr>
            <p:ph sz="quarter" idx="1"/>
          </p:nvPr>
        </p:nvPicPr>
        <p:blipFill>
          <a:blip r:embed="rId2"/>
          <a:stretch>
            <a:fillRect/>
          </a:stretch>
        </p:blipFill>
        <p:spPr>
          <a:xfrm>
            <a:off x="179512" y="692696"/>
            <a:ext cx="8712968" cy="5892744"/>
          </a:xfrm>
          <a:prstGeom prst="rect">
            <a:avLst/>
          </a:prstGeom>
        </p:spPr>
      </p:pic>
    </p:spTree>
    <p:extLst>
      <p:ext uri="{BB962C8B-B14F-4D97-AF65-F5344CB8AC3E}">
        <p14:creationId xmlns:p14="http://schemas.microsoft.com/office/powerpoint/2010/main" val="33417956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683568" y="260648"/>
            <a:ext cx="5688632" cy="6297974"/>
          </a:xfrm>
          <a:prstGeom prst="rect">
            <a:avLst/>
          </a:prstGeom>
        </p:spPr>
      </p:pic>
    </p:spTree>
    <p:extLst>
      <p:ext uri="{BB962C8B-B14F-4D97-AF65-F5344CB8AC3E}">
        <p14:creationId xmlns:p14="http://schemas.microsoft.com/office/powerpoint/2010/main" val="3297092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
          </p:nvPr>
        </p:nvPicPr>
        <p:blipFill>
          <a:blip r:embed="rId2"/>
          <a:stretch>
            <a:fillRect/>
          </a:stretch>
        </p:blipFill>
        <p:spPr>
          <a:xfrm>
            <a:off x="251522" y="260648"/>
            <a:ext cx="8639707" cy="5256584"/>
          </a:xfrm>
          <a:prstGeom prst="rect">
            <a:avLst/>
          </a:prstGeom>
        </p:spPr>
      </p:pic>
      <p:sp>
        <p:nvSpPr>
          <p:cNvPr id="2" name="Yuvarlatılmış Dikdörtgen 1"/>
          <p:cNvSpPr/>
          <p:nvPr/>
        </p:nvSpPr>
        <p:spPr>
          <a:xfrm>
            <a:off x="5796136" y="1484784"/>
            <a:ext cx="3168352" cy="432048"/>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4362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076056" y="404664"/>
            <a:ext cx="3886200" cy="1152128"/>
          </a:xfrm>
          <a:solidFill>
            <a:srgbClr val="0070C0"/>
          </a:solidFill>
        </p:spPr>
        <p:txBody>
          <a:bodyPr>
            <a:noAutofit/>
          </a:bodyPr>
          <a:lstStyle/>
          <a:p>
            <a:pPr algn="ctr"/>
            <a:r>
              <a:rPr lang="tr-TR" sz="3200" b="1" dirty="0">
                <a:solidFill>
                  <a:schemeClr val="bg1"/>
                </a:solidFill>
              </a:rPr>
              <a:t>Sağlıkta gereksinim türleri</a:t>
            </a:r>
          </a:p>
        </p:txBody>
      </p:sp>
      <p:sp>
        <p:nvSpPr>
          <p:cNvPr id="3" name="İçerik Yer Tutucusu 2"/>
          <p:cNvSpPr>
            <a:spLocks noGrp="1"/>
          </p:cNvSpPr>
          <p:nvPr>
            <p:ph sz="half" idx="1"/>
          </p:nvPr>
        </p:nvSpPr>
        <p:spPr>
          <a:xfrm>
            <a:off x="467544" y="404664"/>
            <a:ext cx="4896544" cy="6048672"/>
          </a:xfrm>
        </p:spPr>
        <p:txBody>
          <a:bodyPr>
            <a:noAutofit/>
          </a:bodyPr>
          <a:lstStyle/>
          <a:p>
            <a:pPr>
              <a:spcBef>
                <a:spcPts val="0"/>
              </a:spcBef>
            </a:pPr>
            <a:r>
              <a:rPr lang="tr-TR" sz="2400" b="1" dirty="0">
                <a:solidFill>
                  <a:srgbClr val="FF0000"/>
                </a:solidFill>
              </a:rPr>
              <a:t>Algılanan gereksinim</a:t>
            </a:r>
          </a:p>
          <a:p>
            <a:pPr lvl="1">
              <a:spcBef>
                <a:spcPts val="0"/>
              </a:spcBef>
            </a:pPr>
            <a:r>
              <a:rPr lang="tr-TR" dirty="0"/>
              <a:t>İnsanların yalnızca istedikleri şeyler</a:t>
            </a:r>
          </a:p>
          <a:p>
            <a:pPr>
              <a:spcBef>
                <a:spcPts val="0"/>
              </a:spcBef>
            </a:pPr>
            <a:r>
              <a:rPr lang="tr-TR" sz="2400" b="1" dirty="0">
                <a:solidFill>
                  <a:srgbClr val="FF0000"/>
                </a:solidFill>
              </a:rPr>
              <a:t>Dile getirilen gereksinim (İstem)</a:t>
            </a:r>
          </a:p>
          <a:p>
            <a:pPr lvl="1">
              <a:spcBef>
                <a:spcPts val="0"/>
              </a:spcBef>
            </a:pPr>
            <a:r>
              <a:rPr lang="tr-TR" dirty="0"/>
              <a:t>İnsanların açıkça dile getirdiği istekler</a:t>
            </a:r>
          </a:p>
          <a:p>
            <a:pPr>
              <a:spcBef>
                <a:spcPts val="0"/>
              </a:spcBef>
            </a:pPr>
            <a:r>
              <a:rPr lang="tr-TR" sz="2400" b="1" dirty="0">
                <a:solidFill>
                  <a:srgbClr val="FF0000"/>
                </a:solidFill>
              </a:rPr>
              <a:t>Normatif gereksinim</a:t>
            </a:r>
          </a:p>
          <a:p>
            <a:pPr lvl="1">
              <a:spcBef>
                <a:spcPts val="0"/>
              </a:spcBef>
            </a:pPr>
            <a:r>
              <a:rPr lang="tr-TR" dirty="0"/>
              <a:t>Standartlardan sapma olduğunda ortaya çıkan gereksinim (2500 gramın altındaki doğumlar)</a:t>
            </a:r>
          </a:p>
          <a:p>
            <a:pPr>
              <a:spcBef>
                <a:spcPts val="0"/>
              </a:spcBef>
            </a:pPr>
            <a:r>
              <a:rPr lang="tr-TR" sz="2400" b="1" dirty="0">
                <a:solidFill>
                  <a:srgbClr val="FF0000"/>
                </a:solidFill>
              </a:rPr>
              <a:t>Karşılaştırmalı gereksinim</a:t>
            </a:r>
          </a:p>
          <a:p>
            <a:pPr lvl="1">
              <a:spcBef>
                <a:spcPts val="0"/>
              </a:spcBef>
            </a:pPr>
            <a:r>
              <a:rPr lang="tr-TR" dirty="0"/>
              <a:t>Gereksinim içinde olduğu belirlenen bir grubun benzerinin de aynı gereksinim içinde olabileceği öngörüsü</a:t>
            </a:r>
          </a:p>
        </p:txBody>
      </p:sp>
      <p:pic>
        <p:nvPicPr>
          <p:cNvPr id="5" name="İçerik Yer Tutucusu 4"/>
          <p:cNvPicPr>
            <a:picLocks noGrp="1" noChangeAspect="1"/>
          </p:cNvPicPr>
          <p:nvPr>
            <p:ph sz="half" idx="2"/>
          </p:nvPr>
        </p:nvPicPr>
        <p:blipFill>
          <a:blip r:embed="rId2"/>
          <a:stretch>
            <a:fillRect/>
          </a:stretch>
        </p:blipFill>
        <p:spPr>
          <a:xfrm>
            <a:off x="5076056" y="1628800"/>
            <a:ext cx="3886200" cy="2700909"/>
          </a:xfrm>
          <a:prstGeom prst="rect">
            <a:avLst/>
          </a:prstGeom>
        </p:spPr>
      </p:pic>
    </p:spTree>
    <p:extLst>
      <p:ext uri="{BB962C8B-B14F-4D97-AF65-F5344CB8AC3E}">
        <p14:creationId xmlns:p14="http://schemas.microsoft.com/office/powerpoint/2010/main" val="2616665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b="1" dirty="0">
                <a:solidFill>
                  <a:srgbClr val="002060"/>
                </a:solidFill>
              </a:rPr>
              <a:t>6-12 Eylül 1978</a:t>
            </a:r>
          </a:p>
        </p:txBody>
      </p:sp>
      <p:sp>
        <p:nvSpPr>
          <p:cNvPr id="6" name="Metin Yer Tutucusu 5"/>
          <p:cNvSpPr>
            <a:spLocks noGrp="1"/>
          </p:cNvSpPr>
          <p:nvPr>
            <p:ph type="body" sz="half" idx="2"/>
          </p:nvPr>
        </p:nvSpPr>
        <p:spPr/>
        <p:txBody>
          <a:bodyPr>
            <a:normAutofit/>
          </a:bodyPr>
          <a:lstStyle/>
          <a:p>
            <a:r>
              <a:rPr lang="tr-TR" sz="2800" b="1" dirty="0">
                <a:solidFill>
                  <a:srgbClr val="002060"/>
                </a:solidFill>
              </a:rPr>
              <a:t>Alma Ata – Kazakistan / SSCB</a:t>
            </a:r>
          </a:p>
        </p:txBody>
      </p:sp>
      <p:pic>
        <p:nvPicPr>
          <p:cNvPr id="7" name="Resim Yer Tutucusu 6"/>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a:off x="68309" y="10406"/>
            <a:ext cx="9001873" cy="4581525"/>
          </a:xfrm>
        </p:spPr>
      </p:pic>
    </p:spTree>
    <p:extLst>
      <p:ext uri="{BB962C8B-B14F-4D97-AF65-F5344CB8AC3E}">
        <p14:creationId xmlns:p14="http://schemas.microsoft.com/office/powerpoint/2010/main" val="23169094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half" idx="1"/>
          </p:nvPr>
        </p:nvPicPr>
        <p:blipFill>
          <a:blip r:embed="rId2"/>
          <a:stretch>
            <a:fillRect/>
          </a:stretch>
        </p:blipFill>
        <p:spPr>
          <a:xfrm>
            <a:off x="3013910" y="548680"/>
            <a:ext cx="5976687" cy="3669668"/>
          </a:xfrm>
          <a:prstGeom prst="rect">
            <a:avLst/>
          </a:prstGeom>
        </p:spPr>
      </p:pic>
      <p:sp>
        <p:nvSpPr>
          <p:cNvPr id="6" name="İçerik Yer Tutucusu 5"/>
          <p:cNvSpPr>
            <a:spLocks noGrp="1"/>
          </p:cNvSpPr>
          <p:nvPr>
            <p:ph sz="half" idx="2"/>
          </p:nvPr>
        </p:nvSpPr>
        <p:spPr>
          <a:xfrm>
            <a:off x="210577" y="1098059"/>
            <a:ext cx="4205037" cy="4412582"/>
          </a:xfrm>
        </p:spPr>
        <p:txBody>
          <a:bodyPr>
            <a:noAutofit/>
          </a:bodyPr>
          <a:lstStyle/>
          <a:p>
            <a:pPr marL="0" indent="0">
              <a:buNone/>
            </a:pPr>
            <a:r>
              <a:rPr lang="tr-TR" sz="1350" b="1" dirty="0">
                <a:solidFill>
                  <a:srgbClr val="C00000"/>
                </a:solidFill>
              </a:rPr>
              <a:t>1:</a:t>
            </a:r>
            <a:r>
              <a:rPr lang="tr-TR" sz="1350" dirty="0"/>
              <a:t> Algılanan ve ifade edilen (talep) ancak normatif olarak tanımlanmayan gereksinimleri gösterir. </a:t>
            </a:r>
            <a:r>
              <a:rPr lang="tr-TR" sz="1350" dirty="0">
                <a:solidFill>
                  <a:srgbClr val="C00000"/>
                </a:solidFill>
              </a:rPr>
              <a:t>Konunun uzmanları tarafından gerekli bulunmayan kozmetik cerrahi işlemler </a:t>
            </a:r>
            <a:r>
              <a:rPr lang="tr-TR" sz="1350" dirty="0"/>
              <a:t>bu gruba örnek olarak verilebilir.</a:t>
            </a:r>
            <a:endParaRPr lang="en-US" sz="1350" dirty="0"/>
          </a:p>
          <a:p>
            <a:pPr marL="0" indent="0">
              <a:buNone/>
            </a:pPr>
            <a:r>
              <a:rPr lang="tr-TR" sz="1350" b="1" dirty="0">
                <a:solidFill>
                  <a:srgbClr val="C00000"/>
                </a:solidFill>
              </a:rPr>
              <a:t>2:</a:t>
            </a:r>
            <a:r>
              <a:rPr lang="tr-TR" sz="1350" dirty="0">
                <a:solidFill>
                  <a:srgbClr val="C00000"/>
                </a:solidFill>
              </a:rPr>
              <a:t> </a:t>
            </a:r>
            <a:r>
              <a:rPr lang="tr-TR" sz="1350" dirty="0"/>
              <a:t>Algılanan ve normatif olarak kabul edilen ancak ifade edilmeyen gereksinimleri içerir.</a:t>
            </a:r>
            <a:endParaRPr lang="en-US" sz="1350" dirty="0"/>
          </a:p>
          <a:p>
            <a:pPr marL="0" indent="0">
              <a:buNone/>
            </a:pPr>
            <a:r>
              <a:rPr lang="tr-TR" sz="1350" dirty="0">
                <a:solidFill>
                  <a:srgbClr val="C00000"/>
                </a:solidFill>
              </a:rPr>
              <a:t>Psikiyatrik görüşme</a:t>
            </a:r>
            <a:r>
              <a:rPr lang="tr-TR" sz="1350" dirty="0"/>
              <a:t>nin örnek olarak gösterilebileceği bu durumda kişi sıkıntısını hisseder, konunun uzmanları da bu sorunun giderilmesi için psikiyatrik görüşme gerektirdiğini kabul eder, ancak kişi toplumsal baskı, sağlık hizmetini bilmememe ve ödeme gücü olmaması gibi nedenlerle bu gereksinimini talep olarak ifade edemeyebilir.</a:t>
            </a:r>
            <a:endParaRPr lang="en-US" sz="1350" dirty="0"/>
          </a:p>
          <a:p>
            <a:pPr marL="0" indent="0">
              <a:buNone/>
            </a:pPr>
            <a:r>
              <a:rPr lang="tr-TR" sz="1350" b="1" dirty="0">
                <a:solidFill>
                  <a:srgbClr val="C00000"/>
                </a:solidFill>
              </a:rPr>
              <a:t>3:</a:t>
            </a:r>
            <a:r>
              <a:rPr lang="tr-TR" sz="1350" dirty="0"/>
              <a:t> Hissedilen, ifade edilen (talep) ve normatif olarak kabul edilen gereksinimlerdir. Bir </a:t>
            </a:r>
            <a:r>
              <a:rPr lang="tr-TR" sz="1350" dirty="0">
                <a:solidFill>
                  <a:srgbClr val="C00000"/>
                </a:solidFill>
              </a:rPr>
              <a:t>kişinin </a:t>
            </a:r>
            <a:r>
              <a:rPr lang="tr-TR" sz="1350" dirty="0" err="1">
                <a:solidFill>
                  <a:srgbClr val="C00000"/>
                </a:solidFill>
              </a:rPr>
              <a:t>gögüs</a:t>
            </a:r>
            <a:r>
              <a:rPr lang="tr-TR" sz="1350" dirty="0">
                <a:solidFill>
                  <a:srgbClr val="C00000"/>
                </a:solidFill>
              </a:rPr>
              <a:t> ağrısı hissedip acil servise başvurması </a:t>
            </a:r>
            <a:r>
              <a:rPr lang="tr-TR" sz="1350" dirty="0"/>
              <a:t>bu türden bir gereksinimdir.</a:t>
            </a:r>
            <a:endParaRPr lang="en-US" sz="1350" dirty="0"/>
          </a:p>
          <a:p>
            <a:pPr marL="0" indent="0">
              <a:buNone/>
            </a:pPr>
            <a:r>
              <a:rPr lang="tr-TR" sz="1350" b="1" dirty="0">
                <a:solidFill>
                  <a:srgbClr val="C00000"/>
                </a:solidFill>
              </a:rPr>
              <a:t>4:</a:t>
            </a:r>
            <a:r>
              <a:rPr lang="tr-TR" sz="1350" dirty="0"/>
              <a:t> Hissedilmeyen ama ifade edilen normatif olarak kabul edilen gereksinimlerdir. </a:t>
            </a:r>
            <a:r>
              <a:rPr lang="tr-TR" sz="1350" dirty="0">
                <a:solidFill>
                  <a:srgbClr val="C00000"/>
                </a:solidFill>
              </a:rPr>
              <a:t>Hastalığının geçmiş olduğunu düşünmesine rağmen kişinin aile hekimine hastalık raporu almak isteğiyle başvurması </a:t>
            </a:r>
            <a:r>
              <a:rPr lang="tr-TR" sz="1350" dirty="0"/>
              <a:t>bu grupta değerlendirilebilir</a:t>
            </a:r>
            <a:endParaRPr lang="en-US" sz="1350" dirty="0"/>
          </a:p>
        </p:txBody>
      </p:sp>
      <p:sp>
        <p:nvSpPr>
          <p:cNvPr id="2" name="Dikdörtgen 1"/>
          <p:cNvSpPr/>
          <p:nvPr/>
        </p:nvSpPr>
        <p:spPr>
          <a:xfrm>
            <a:off x="4418597" y="5517232"/>
            <a:ext cx="4572000" cy="1077218"/>
          </a:xfrm>
          <a:prstGeom prst="rect">
            <a:avLst/>
          </a:prstGeom>
        </p:spPr>
        <p:txBody>
          <a:bodyPr>
            <a:spAutoFit/>
          </a:bodyPr>
          <a:lstStyle/>
          <a:p>
            <a:r>
              <a:rPr lang="tr-TR" sz="1600" dirty="0">
                <a:solidFill>
                  <a:schemeClr val="bg1">
                    <a:lumMod val="50000"/>
                  </a:schemeClr>
                </a:solidFill>
              </a:rPr>
              <a:t>Çiçeklioğlu M, Taner  Ş. Toplumun sağlık gereksinimlerinin değerlendirilmesi, Birinci Basamakta Kamu Sağlık Yönetimi El Kitabı, Editör: </a:t>
            </a:r>
            <a:r>
              <a:rPr lang="tr-TR" sz="1600" dirty="0" err="1">
                <a:solidFill>
                  <a:schemeClr val="bg1">
                    <a:lumMod val="50000"/>
                  </a:schemeClr>
                </a:solidFill>
              </a:rPr>
              <a:t>Prof.Dr.Kayıhan</a:t>
            </a:r>
            <a:r>
              <a:rPr lang="tr-TR" sz="1600" dirty="0">
                <a:solidFill>
                  <a:schemeClr val="bg1">
                    <a:lumMod val="50000"/>
                  </a:schemeClr>
                </a:solidFill>
              </a:rPr>
              <a:t> Pala, </a:t>
            </a:r>
            <a:r>
              <a:rPr lang="tr-TR" sz="1600" dirty="0" err="1">
                <a:solidFill>
                  <a:schemeClr val="bg1">
                    <a:lumMod val="50000"/>
                  </a:schemeClr>
                </a:solidFill>
              </a:rPr>
              <a:t>Palme</a:t>
            </a:r>
            <a:r>
              <a:rPr lang="tr-TR" sz="1600" dirty="0">
                <a:solidFill>
                  <a:schemeClr val="bg1">
                    <a:lumMod val="50000"/>
                  </a:schemeClr>
                </a:solidFill>
              </a:rPr>
              <a:t> Yayınevi, Ankara, 2015.</a:t>
            </a:r>
          </a:p>
        </p:txBody>
      </p:sp>
    </p:spTree>
    <p:extLst>
      <p:ext uri="{BB962C8B-B14F-4D97-AF65-F5344CB8AC3E}">
        <p14:creationId xmlns:p14="http://schemas.microsoft.com/office/powerpoint/2010/main" val="35545101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
          </p:nvPr>
        </p:nvPicPr>
        <p:blipFill>
          <a:blip r:embed="rId2"/>
          <a:stretch>
            <a:fillRect/>
          </a:stretch>
        </p:blipFill>
        <p:spPr>
          <a:xfrm>
            <a:off x="611560" y="269602"/>
            <a:ext cx="7772400" cy="434685"/>
          </a:xfrm>
          <a:prstGeom prst="rect">
            <a:avLst/>
          </a:prstGeom>
        </p:spPr>
      </p:pic>
      <p:pic>
        <p:nvPicPr>
          <p:cNvPr id="5" name="Resim 4"/>
          <p:cNvPicPr>
            <a:picLocks noChangeAspect="1"/>
          </p:cNvPicPr>
          <p:nvPr/>
        </p:nvPicPr>
        <p:blipFill>
          <a:blip r:embed="rId3"/>
          <a:stretch>
            <a:fillRect/>
          </a:stretch>
        </p:blipFill>
        <p:spPr>
          <a:xfrm>
            <a:off x="323528" y="836712"/>
            <a:ext cx="2901084" cy="2264344"/>
          </a:xfrm>
          <a:prstGeom prst="rect">
            <a:avLst/>
          </a:prstGeom>
        </p:spPr>
      </p:pic>
      <p:pic>
        <p:nvPicPr>
          <p:cNvPr id="6" name="Resim 5"/>
          <p:cNvPicPr>
            <a:picLocks noChangeAspect="1"/>
          </p:cNvPicPr>
          <p:nvPr/>
        </p:nvPicPr>
        <p:blipFill>
          <a:blip r:embed="rId4"/>
          <a:stretch>
            <a:fillRect/>
          </a:stretch>
        </p:blipFill>
        <p:spPr>
          <a:xfrm>
            <a:off x="323528" y="3233483"/>
            <a:ext cx="1958232" cy="291000"/>
          </a:xfrm>
          <a:prstGeom prst="rect">
            <a:avLst/>
          </a:prstGeom>
        </p:spPr>
      </p:pic>
      <p:pic>
        <p:nvPicPr>
          <p:cNvPr id="7" name="Resim 6"/>
          <p:cNvPicPr>
            <a:picLocks noChangeAspect="1"/>
          </p:cNvPicPr>
          <p:nvPr/>
        </p:nvPicPr>
        <p:blipFill>
          <a:blip r:embed="rId5"/>
          <a:stretch>
            <a:fillRect/>
          </a:stretch>
        </p:blipFill>
        <p:spPr>
          <a:xfrm>
            <a:off x="3538252" y="887297"/>
            <a:ext cx="5383663" cy="5710057"/>
          </a:xfrm>
          <a:prstGeom prst="rect">
            <a:avLst/>
          </a:prstGeom>
        </p:spPr>
      </p:pic>
      <p:sp>
        <p:nvSpPr>
          <p:cNvPr id="2" name="Metin kutusu 1"/>
          <p:cNvSpPr txBox="1"/>
          <p:nvPr/>
        </p:nvSpPr>
        <p:spPr>
          <a:xfrm>
            <a:off x="1619673" y="5301210"/>
            <a:ext cx="1761758" cy="1169551"/>
          </a:xfrm>
          <a:prstGeom prst="rect">
            <a:avLst/>
          </a:prstGeom>
          <a:solidFill>
            <a:schemeClr val="bg1">
              <a:lumMod val="85000"/>
            </a:schemeClr>
          </a:solidFill>
        </p:spPr>
        <p:txBody>
          <a:bodyPr wrap="square" rtlCol="0">
            <a:spAutoFit/>
          </a:bodyPr>
          <a:lstStyle/>
          <a:p>
            <a:pPr algn="ctr"/>
            <a:r>
              <a:rPr lang="tr-TR" sz="1400" dirty="0" err="1"/>
              <a:t>Empanelment</a:t>
            </a:r>
            <a:r>
              <a:rPr lang="tr-TR" sz="1400" dirty="0"/>
              <a:t>: Bir hekim ya da sağlık ekibinin sorumlu olduğu hasta grubunu belirlemek</a:t>
            </a:r>
          </a:p>
        </p:txBody>
      </p:sp>
    </p:spTree>
    <p:extLst>
      <p:ext uri="{BB962C8B-B14F-4D97-AF65-F5344CB8AC3E}">
        <p14:creationId xmlns:p14="http://schemas.microsoft.com/office/powerpoint/2010/main" val="121171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dirty="0"/>
              <a:t>«</a:t>
            </a:r>
            <a:r>
              <a:rPr lang="tr-TR" dirty="0">
                <a:solidFill>
                  <a:srgbClr val="FF0000"/>
                </a:solidFill>
              </a:rPr>
              <a:t>Bir başarı öyküsü: Türkiye’de göçmen sağlık merkezleri</a:t>
            </a:r>
            <a:r>
              <a:rPr lang="tr-TR" dirty="0"/>
              <a:t>»</a:t>
            </a:r>
          </a:p>
        </p:txBody>
      </p:sp>
      <p:pic>
        <p:nvPicPr>
          <p:cNvPr id="4" name="İçerik Yer Tutucusu 3"/>
          <p:cNvPicPr>
            <a:picLocks noGrp="1" noChangeAspect="1"/>
          </p:cNvPicPr>
          <p:nvPr>
            <p:ph sz="quarter" idx="1"/>
          </p:nvPr>
        </p:nvPicPr>
        <p:blipFill rotWithShape="1">
          <a:blip r:embed="rId2" cstate="screen">
            <a:extLst>
              <a:ext uri="{28A0092B-C50C-407E-A947-70E740481C1C}">
                <a14:useLocalDpi xmlns:a14="http://schemas.microsoft.com/office/drawing/2010/main"/>
              </a:ext>
            </a:extLst>
          </a:blip>
          <a:srcRect/>
          <a:stretch/>
        </p:blipFill>
        <p:spPr>
          <a:xfrm>
            <a:off x="914399" y="1548878"/>
            <a:ext cx="7938289" cy="3608313"/>
          </a:xfrm>
          <a:prstGeom prst="rect">
            <a:avLst/>
          </a:prstGeom>
          <a:ln>
            <a:solidFill>
              <a:schemeClr val="accent1"/>
            </a:solidFill>
          </a:ln>
        </p:spPr>
      </p:pic>
      <p:sp>
        <p:nvSpPr>
          <p:cNvPr id="5" name="Dikdörtgen 4"/>
          <p:cNvSpPr/>
          <p:nvPr/>
        </p:nvSpPr>
        <p:spPr>
          <a:xfrm>
            <a:off x="834987" y="5175804"/>
            <a:ext cx="8097112" cy="584775"/>
          </a:xfrm>
          <a:prstGeom prst="rect">
            <a:avLst/>
          </a:prstGeom>
        </p:spPr>
        <p:txBody>
          <a:bodyPr wrap="square">
            <a:spAutoFit/>
          </a:bodyPr>
          <a:lstStyle/>
          <a:p>
            <a:r>
              <a:rPr lang="tr-TR" sz="1600" dirty="0">
                <a:hlinkClick r:id="rId3"/>
              </a:rPr>
              <a:t>http://www.euro.who.int/en/health-topics/Health-systems/primary-health-care/primary-health-care/questions-and-answers-understanding-primary-health-care</a:t>
            </a:r>
            <a:r>
              <a:rPr lang="tr-TR" sz="1600" dirty="0"/>
              <a:t> </a:t>
            </a:r>
          </a:p>
        </p:txBody>
      </p:sp>
    </p:spTree>
    <p:extLst>
      <p:ext uri="{BB962C8B-B14F-4D97-AF65-F5344CB8AC3E}">
        <p14:creationId xmlns:p14="http://schemas.microsoft.com/office/powerpoint/2010/main" val="2281136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
          </p:nvPr>
        </p:nvPicPr>
        <p:blipFill>
          <a:blip r:embed="rId2"/>
          <a:stretch>
            <a:fillRect/>
          </a:stretch>
        </p:blipFill>
        <p:spPr>
          <a:xfrm>
            <a:off x="251520" y="188640"/>
            <a:ext cx="3263553" cy="4572000"/>
          </a:xfrm>
          <a:prstGeom prst="rect">
            <a:avLst/>
          </a:prstGeom>
        </p:spPr>
      </p:pic>
      <p:pic>
        <p:nvPicPr>
          <p:cNvPr id="5" name="Resim 4"/>
          <p:cNvPicPr>
            <a:picLocks noChangeAspect="1"/>
          </p:cNvPicPr>
          <p:nvPr/>
        </p:nvPicPr>
        <p:blipFill>
          <a:blip r:embed="rId3"/>
          <a:stretch>
            <a:fillRect/>
          </a:stretch>
        </p:blipFill>
        <p:spPr>
          <a:xfrm>
            <a:off x="2555776" y="2780928"/>
            <a:ext cx="6382384" cy="3710250"/>
          </a:xfrm>
          <a:prstGeom prst="rect">
            <a:avLst/>
          </a:prstGeom>
        </p:spPr>
      </p:pic>
      <p:sp>
        <p:nvSpPr>
          <p:cNvPr id="6" name="Metin kutusu 5"/>
          <p:cNvSpPr txBox="1"/>
          <p:nvPr/>
        </p:nvSpPr>
        <p:spPr>
          <a:xfrm>
            <a:off x="2410797" y="758002"/>
            <a:ext cx="6513322" cy="584775"/>
          </a:xfrm>
          <a:prstGeom prst="rect">
            <a:avLst/>
          </a:prstGeom>
          <a:noFill/>
        </p:spPr>
        <p:txBody>
          <a:bodyPr wrap="none" rtlCol="0">
            <a:spAutoFit/>
          </a:bodyPr>
          <a:lstStyle/>
          <a:p>
            <a:r>
              <a:rPr lang="tr-TR" sz="3200" b="1" dirty="0">
                <a:solidFill>
                  <a:srgbClr val="FF0000"/>
                </a:solidFill>
              </a:rPr>
              <a:t>«Sürdürülebilir Kalkınma Hedefleri»</a:t>
            </a:r>
          </a:p>
        </p:txBody>
      </p:sp>
    </p:spTree>
    <p:extLst>
      <p:ext uri="{BB962C8B-B14F-4D97-AF65-F5344CB8AC3E}">
        <p14:creationId xmlns:p14="http://schemas.microsoft.com/office/powerpoint/2010/main" val="363474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
          </p:nvPr>
        </p:nvPicPr>
        <p:blipFill>
          <a:blip r:embed="rId2"/>
          <a:stretch>
            <a:fillRect/>
          </a:stretch>
        </p:blipFill>
        <p:spPr>
          <a:xfrm>
            <a:off x="4577572" y="2060848"/>
            <a:ext cx="4417277" cy="4470415"/>
          </a:xfrm>
          <a:prstGeom prst="rect">
            <a:avLst/>
          </a:prstGeom>
        </p:spPr>
      </p:pic>
      <p:pic>
        <p:nvPicPr>
          <p:cNvPr id="5" name="Resim 4"/>
          <p:cNvPicPr>
            <a:picLocks noChangeAspect="1"/>
          </p:cNvPicPr>
          <p:nvPr/>
        </p:nvPicPr>
        <p:blipFill>
          <a:blip r:embed="rId3"/>
          <a:stretch>
            <a:fillRect/>
          </a:stretch>
        </p:blipFill>
        <p:spPr>
          <a:xfrm>
            <a:off x="179512" y="260648"/>
            <a:ext cx="8816641" cy="1691270"/>
          </a:xfrm>
          <a:prstGeom prst="rect">
            <a:avLst/>
          </a:prstGeom>
        </p:spPr>
      </p:pic>
      <p:pic>
        <p:nvPicPr>
          <p:cNvPr id="6" name="Resim 5"/>
          <p:cNvPicPr>
            <a:picLocks noChangeAspect="1"/>
          </p:cNvPicPr>
          <p:nvPr/>
        </p:nvPicPr>
        <p:blipFill>
          <a:blip r:embed="rId4"/>
          <a:stretch>
            <a:fillRect/>
          </a:stretch>
        </p:blipFill>
        <p:spPr>
          <a:xfrm>
            <a:off x="179513" y="2060848"/>
            <a:ext cx="4398060" cy="1368406"/>
          </a:xfrm>
          <a:prstGeom prst="rect">
            <a:avLst/>
          </a:prstGeom>
        </p:spPr>
      </p:pic>
      <p:pic>
        <p:nvPicPr>
          <p:cNvPr id="7" name="Resim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79512" y="3717032"/>
            <a:ext cx="4361048" cy="1800200"/>
          </a:xfrm>
          <a:prstGeom prst="rect">
            <a:avLst/>
          </a:prstGeom>
        </p:spPr>
      </p:pic>
    </p:spTree>
    <p:extLst>
      <p:ext uri="{BB962C8B-B14F-4D97-AF65-F5344CB8AC3E}">
        <p14:creationId xmlns:p14="http://schemas.microsoft.com/office/powerpoint/2010/main" val="261248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p:cNvPicPr>
            <a:picLocks noGrp="1" noChangeAspect="1"/>
          </p:cNvPicPr>
          <p:nvPr>
            <p:ph sz="quarter" idx="1"/>
          </p:nvPr>
        </p:nvPicPr>
        <p:blipFill rotWithShape="1">
          <a:blip r:embed="rId2" cstate="screen">
            <a:extLst>
              <a:ext uri="{28A0092B-C50C-407E-A947-70E740481C1C}">
                <a14:useLocalDpi xmlns:a14="http://schemas.microsoft.com/office/drawing/2010/main"/>
              </a:ext>
            </a:extLst>
          </a:blip>
          <a:srcRect/>
          <a:stretch/>
        </p:blipFill>
        <p:spPr>
          <a:xfrm>
            <a:off x="251519" y="188640"/>
            <a:ext cx="8640960" cy="4608512"/>
          </a:xfrm>
          <a:prstGeom prst="rect">
            <a:avLst/>
          </a:prstGeom>
          <a:ln>
            <a:solidFill>
              <a:srgbClr val="00B0F0"/>
            </a:solidFill>
          </a:ln>
        </p:spPr>
      </p:pic>
      <p:sp>
        <p:nvSpPr>
          <p:cNvPr id="2" name="Dikdörtgen 1"/>
          <p:cNvSpPr/>
          <p:nvPr/>
        </p:nvSpPr>
        <p:spPr>
          <a:xfrm>
            <a:off x="251519" y="4941168"/>
            <a:ext cx="8640960" cy="338554"/>
          </a:xfrm>
          <a:prstGeom prst="rect">
            <a:avLst/>
          </a:prstGeom>
        </p:spPr>
        <p:txBody>
          <a:bodyPr wrap="square">
            <a:spAutoFit/>
          </a:bodyPr>
          <a:lstStyle/>
          <a:p>
            <a:r>
              <a:rPr lang="tr-TR" sz="1600" dirty="0">
                <a:hlinkClick r:id="rId3"/>
              </a:rPr>
              <a:t>http://phmovement.org/alternative-civil-society-astana-declaration-on-primary-health-care/</a:t>
            </a:r>
            <a:r>
              <a:rPr lang="tr-TR" sz="1600" dirty="0"/>
              <a:t>  </a:t>
            </a:r>
          </a:p>
        </p:txBody>
      </p:sp>
    </p:spTree>
    <p:extLst>
      <p:ext uri="{BB962C8B-B14F-4D97-AF65-F5344CB8AC3E}">
        <p14:creationId xmlns:p14="http://schemas.microsoft.com/office/powerpoint/2010/main" val="36946229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323528" y="274638"/>
            <a:ext cx="8363272" cy="778098"/>
          </a:xfrm>
        </p:spPr>
        <p:txBody>
          <a:bodyPr/>
          <a:lstStyle/>
          <a:p>
            <a:pPr algn="ctr"/>
            <a:r>
              <a:rPr lang="tr-TR" b="1" dirty="0">
                <a:solidFill>
                  <a:srgbClr val="FF0000"/>
                </a:solidFill>
              </a:rPr>
              <a:t>Neden alternatif bildirge?</a:t>
            </a:r>
          </a:p>
        </p:txBody>
      </p:sp>
      <p:sp>
        <p:nvSpPr>
          <p:cNvPr id="5" name="İçerik Yer Tutucusu 4"/>
          <p:cNvSpPr>
            <a:spLocks noGrp="1"/>
          </p:cNvSpPr>
          <p:nvPr>
            <p:ph sz="quarter" idx="1"/>
          </p:nvPr>
        </p:nvSpPr>
        <p:spPr>
          <a:xfrm>
            <a:off x="323528" y="1196752"/>
            <a:ext cx="5040560" cy="5400600"/>
          </a:xfrm>
          <a:ln>
            <a:solidFill>
              <a:srgbClr val="00B0F0"/>
            </a:solidFill>
          </a:ln>
        </p:spPr>
        <p:txBody>
          <a:bodyPr>
            <a:noAutofit/>
          </a:bodyPr>
          <a:lstStyle/>
          <a:p>
            <a:r>
              <a:rPr lang="tr-TR" sz="2000" dirty="0"/>
              <a:t>«</a:t>
            </a:r>
            <a:r>
              <a:rPr lang="en-US" sz="2000" dirty="0"/>
              <a:t>PHC primarily as a “cornerstone”, i.e. a foundation of Universal Health Coverage (UHC). PHC, is broader and indeed subsumes UHC, which is, in many countries, being implemented by </a:t>
            </a:r>
            <a:r>
              <a:rPr lang="en-US" sz="2000" dirty="0">
                <a:solidFill>
                  <a:srgbClr val="FF0000"/>
                </a:solidFill>
              </a:rPr>
              <a:t>private health insurance companies</a:t>
            </a:r>
            <a:r>
              <a:rPr lang="en-US" sz="2000" dirty="0"/>
              <a:t> and aggravating health inequities</a:t>
            </a:r>
            <a:r>
              <a:rPr lang="tr-TR" sz="2000" dirty="0"/>
              <a:t>»</a:t>
            </a:r>
          </a:p>
          <a:p>
            <a:r>
              <a:rPr lang="tr-TR" sz="2000" dirty="0"/>
              <a:t>«</a:t>
            </a:r>
            <a:r>
              <a:rPr lang="en-GB" sz="2000" dirty="0"/>
              <a:t>The declaration also recognises the risk factors for NCD’s as well as premature deaths “because of wars, violence, epidemics, natural disasters, the health impacts of climate change and extreme weather events and other environmental factors”, yet nowhere are the fundamental </a:t>
            </a:r>
            <a:r>
              <a:rPr lang="en-GB" sz="2000" dirty="0">
                <a:solidFill>
                  <a:srgbClr val="FF0000"/>
                </a:solidFill>
              </a:rPr>
              <a:t>economic and political causes </a:t>
            </a:r>
            <a:r>
              <a:rPr lang="en-GB" sz="2000" dirty="0"/>
              <a:t>responsible for this as well as for widening inequalities worldwide explicitly stated.</a:t>
            </a:r>
            <a:r>
              <a:rPr lang="tr-TR" sz="2000" dirty="0"/>
              <a:t>»</a:t>
            </a:r>
          </a:p>
        </p:txBody>
      </p:sp>
      <p:sp>
        <p:nvSpPr>
          <p:cNvPr id="6" name="İçerik Yer Tutucusu 5"/>
          <p:cNvSpPr>
            <a:spLocks noGrp="1"/>
          </p:cNvSpPr>
          <p:nvPr>
            <p:ph sz="quarter" idx="2"/>
          </p:nvPr>
        </p:nvSpPr>
        <p:spPr>
          <a:xfrm>
            <a:off x="5580112" y="1196752"/>
            <a:ext cx="3102878" cy="5400600"/>
          </a:xfrm>
        </p:spPr>
        <p:txBody>
          <a:bodyPr>
            <a:normAutofit/>
          </a:bodyPr>
          <a:lstStyle/>
          <a:p>
            <a:r>
              <a:rPr lang="tr-TR" b="1" dirty="0"/>
              <a:t>Temel sağlık hizmetlerinin finansmanında sigorta sistemi öne çıkarılıyor, </a:t>
            </a:r>
            <a:r>
              <a:rPr lang="tr-TR" b="1" dirty="0">
                <a:solidFill>
                  <a:srgbClr val="FF0000"/>
                </a:solidFill>
              </a:rPr>
              <a:t>özel sektöre </a:t>
            </a:r>
            <a:r>
              <a:rPr lang="tr-TR" b="1" dirty="0"/>
              <a:t>kapı aralanıyor.</a:t>
            </a:r>
          </a:p>
          <a:p>
            <a:r>
              <a:rPr lang="tr-TR" b="1" dirty="0"/>
              <a:t>Yaşadığımız sorunlara yol açan </a:t>
            </a:r>
            <a:r>
              <a:rPr lang="tr-TR" b="1" dirty="0">
                <a:solidFill>
                  <a:srgbClr val="FF0000"/>
                </a:solidFill>
              </a:rPr>
              <a:t>ekonomi-politik nedenler </a:t>
            </a:r>
            <a:r>
              <a:rPr lang="tr-TR" b="1" dirty="0"/>
              <a:t>göz ardı ediliyor.</a:t>
            </a:r>
          </a:p>
        </p:txBody>
      </p:sp>
    </p:spTree>
    <p:extLst>
      <p:ext uri="{BB962C8B-B14F-4D97-AF65-F5344CB8AC3E}">
        <p14:creationId xmlns:p14="http://schemas.microsoft.com/office/powerpoint/2010/main" val="129968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251520" y="188640"/>
            <a:ext cx="8603182" cy="5688632"/>
          </a:xfrm>
          <a:prstGeom prst="rect">
            <a:avLst/>
          </a:prstGeom>
        </p:spPr>
      </p:pic>
    </p:spTree>
    <p:extLst>
      <p:ext uri="{BB962C8B-B14F-4D97-AF65-F5344CB8AC3E}">
        <p14:creationId xmlns:p14="http://schemas.microsoft.com/office/powerpoint/2010/main" val="26082243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684" name="Picture 4" descr="D:\Resimlerim arşiv\bölgeden fotoğraflar\HPIM0261.JPG"/>
          <p:cNvPicPr>
            <a:picLocks noChangeAspect="1" noChangeArrowheads="1"/>
          </p:cNvPicPr>
          <p:nvPr/>
        </p:nvPicPr>
        <p:blipFill>
          <a:blip r:embed="rId2" cstate="print"/>
          <a:srcRect/>
          <a:stretch>
            <a:fillRect/>
          </a:stretch>
        </p:blipFill>
        <p:spPr bwMode="auto">
          <a:xfrm>
            <a:off x="20823" y="10450"/>
            <a:ext cx="9173134" cy="6847550"/>
          </a:xfrm>
          <a:prstGeom prst="rect">
            <a:avLst/>
          </a:prstGeom>
          <a:noFill/>
        </p:spPr>
      </p:pic>
    </p:spTree>
    <p:extLst>
      <p:ext uri="{BB962C8B-B14F-4D97-AF65-F5344CB8AC3E}">
        <p14:creationId xmlns:p14="http://schemas.microsoft.com/office/powerpoint/2010/main" val="2776998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642910" y="214290"/>
            <a:ext cx="7772400" cy="1054470"/>
          </a:xfrm>
          <a:noFill/>
          <a:ln/>
        </p:spPr>
        <p:txBody>
          <a:bodyPr>
            <a:normAutofit fontScale="90000"/>
          </a:bodyPr>
          <a:lstStyle/>
          <a:p>
            <a:r>
              <a:rPr lang="tr-TR" sz="3400" b="1" dirty="0">
                <a:solidFill>
                  <a:srgbClr val="FF3300"/>
                </a:solidFill>
              </a:rPr>
              <a:t>TEMEL SAĞLIK HİZMETLERİ (TSH) NEDİR ?</a:t>
            </a:r>
          </a:p>
        </p:txBody>
      </p:sp>
      <p:sp>
        <p:nvSpPr>
          <p:cNvPr id="149507" name="Rectangle 3"/>
          <p:cNvSpPr>
            <a:spLocks noGrp="1" noChangeArrowheads="1"/>
          </p:cNvSpPr>
          <p:nvPr>
            <p:ph type="body" idx="1"/>
          </p:nvPr>
        </p:nvSpPr>
        <p:spPr>
          <a:xfrm>
            <a:off x="571472" y="1412776"/>
            <a:ext cx="7886728" cy="4683224"/>
          </a:xfrm>
          <a:ln/>
        </p:spPr>
        <p:txBody>
          <a:bodyPr>
            <a:normAutofit/>
          </a:bodyPr>
          <a:lstStyle/>
          <a:p>
            <a:pPr>
              <a:lnSpc>
                <a:spcPct val="90000"/>
              </a:lnSpc>
            </a:pPr>
            <a:r>
              <a:rPr lang="tr-TR" sz="3200" dirty="0">
                <a:solidFill>
                  <a:srgbClr val="000099"/>
                </a:solidFill>
                <a:latin typeface="Calibri" pitchFamily="34" charset="0"/>
              </a:rPr>
              <a:t>B</a:t>
            </a:r>
            <a:r>
              <a:rPr lang="tr-TR" sz="3200" dirty="0">
                <a:solidFill>
                  <a:srgbClr val="000099"/>
                </a:solidFill>
                <a:latin typeface="Calibri" pitchFamily="34" charset="0"/>
                <a:cs typeface="Arial" charset="0"/>
              </a:rPr>
              <a:t>ir toplumdaki birey ve ailelerin geneli tarafından kabul edilecek yollardan,</a:t>
            </a:r>
            <a:endParaRPr lang="tr-TR" sz="3200" dirty="0">
              <a:solidFill>
                <a:srgbClr val="000099"/>
              </a:solidFill>
              <a:latin typeface="Calibri" pitchFamily="34" charset="0"/>
            </a:endParaRPr>
          </a:p>
          <a:p>
            <a:pPr>
              <a:lnSpc>
                <a:spcPct val="90000"/>
              </a:lnSpc>
            </a:pPr>
            <a:r>
              <a:rPr lang="tr-TR" sz="3200" dirty="0">
                <a:solidFill>
                  <a:srgbClr val="000099"/>
                </a:solidFill>
                <a:latin typeface="Calibri" pitchFamily="34" charset="0"/>
                <a:cs typeface="Arial" charset="0"/>
              </a:rPr>
              <a:t>onların tam olarak </a:t>
            </a:r>
            <a:r>
              <a:rPr lang="tr-TR" sz="3200" dirty="0">
                <a:solidFill>
                  <a:srgbClr val="FF0000"/>
                </a:solidFill>
                <a:latin typeface="Calibri" pitchFamily="34" charset="0"/>
                <a:cs typeface="Arial" charset="0"/>
              </a:rPr>
              <a:t>katılım</a:t>
            </a:r>
            <a:r>
              <a:rPr lang="tr-TR" sz="3200" dirty="0">
                <a:solidFill>
                  <a:srgbClr val="000099"/>
                </a:solidFill>
                <a:latin typeface="Calibri" pitchFamily="34" charset="0"/>
                <a:cs typeface="Arial" charset="0"/>
              </a:rPr>
              <a:t>ları</a:t>
            </a:r>
            <a:r>
              <a:rPr lang="tr-TR" sz="3200" dirty="0">
                <a:solidFill>
                  <a:srgbClr val="000099"/>
                </a:solidFill>
                <a:latin typeface="Calibri" pitchFamily="34" charset="0"/>
              </a:rPr>
              <a:t>yla ve</a:t>
            </a:r>
            <a:r>
              <a:rPr lang="tr-TR" sz="3200" dirty="0">
                <a:solidFill>
                  <a:srgbClr val="000099"/>
                </a:solidFill>
                <a:latin typeface="Calibri" pitchFamily="34" charset="0"/>
                <a:cs typeface="Arial" charset="0"/>
              </a:rPr>
              <a:t> </a:t>
            </a:r>
            <a:endParaRPr lang="tr-TR" sz="3200" dirty="0">
              <a:solidFill>
                <a:srgbClr val="000099"/>
              </a:solidFill>
              <a:latin typeface="Calibri" pitchFamily="34" charset="0"/>
            </a:endParaRPr>
          </a:p>
          <a:p>
            <a:pPr>
              <a:lnSpc>
                <a:spcPct val="90000"/>
              </a:lnSpc>
            </a:pPr>
            <a:r>
              <a:rPr lang="tr-TR" sz="3200" dirty="0">
                <a:solidFill>
                  <a:srgbClr val="000099"/>
                </a:solidFill>
                <a:latin typeface="Calibri" pitchFamily="34" charset="0"/>
                <a:cs typeface="Arial" charset="0"/>
              </a:rPr>
              <a:t>ülke ve toplumca karşılanabilir bir harcama </a:t>
            </a:r>
            <a:endParaRPr lang="tr-TR" sz="3200" dirty="0">
              <a:solidFill>
                <a:srgbClr val="000099"/>
              </a:solidFill>
              <a:latin typeface="Calibri" pitchFamily="34" charset="0"/>
            </a:endParaRPr>
          </a:p>
          <a:p>
            <a:pPr>
              <a:lnSpc>
                <a:spcPct val="90000"/>
              </a:lnSpc>
              <a:buFont typeface="Wingdings" pitchFamily="2" charset="2"/>
              <a:buNone/>
            </a:pPr>
            <a:r>
              <a:rPr lang="tr-TR" sz="3200" dirty="0">
                <a:solidFill>
                  <a:srgbClr val="000099"/>
                </a:solidFill>
                <a:latin typeface="Calibri" pitchFamily="34" charset="0"/>
                <a:cs typeface="Arial" charset="0"/>
              </a:rPr>
              <a:t>karşılığında </a:t>
            </a:r>
          </a:p>
          <a:p>
            <a:pPr>
              <a:lnSpc>
                <a:spcPct val="90000"/>
              </a:lnSpc>
              <a:buFont typeface="Wingdings" pitchFamily="2" charset="2"/>
              <a:buNone/>
            </a:pPr>
            <a:r>
              <a:rPr lang="tr-TR" sz="3200" dirty="0">
                <a:solidFill>
                  <a:srgbClr val="000099"/>
                </a:solidFill>
                <a:latin typeface="Calibri" pitchFamily="34" charset="0"/>
              </a:rPr>
              <a:t>Sunulan </a:t>
            </a:r>
            <a:r>
              <a:rPr lang="tr-TR" sz="3200" dirty="0">
                <a:solidFill>
                  <a:srgbClr val="000099"/>
                </a:solidFill>
                <a:latin typeface="Calibri" pitchFamily="34" charset="0"/>
                <a:cs typeface="Arial" charset="0"/>
              </a:rPr>
              <a:t>sağlık hizmetidir. </a:t>
            </a:r>
            <a:endParaRPr lang="tr-TR" sz="3200" dirty="0">
              <a:solidFill>
                <a:srgbClr val="000099"/>
              </a:solidFill>
              <a:latin typeface="Calibri" pitchFamily="34" charset="0"/>
            </a:endParaRPr>
          </a:p>
        </p:txBody>
      </p:sp>
      <p:pic>
        <p:nvPicPr>
          <p:cNvPr id="149508" name="Picture 4" descr="bd05495_"/>
          <p:cNvPicPr>
            <a:picLocks noChangeAspect="1" noChangeArrowheads="1"/>
          </p:cNvPicPr>
          <p:nvPr/>
        </p:nvPicPr>
        <p:blipFill>
          <a:blip r:embed="rId2"/>
          <a:srcRect/>
          <a:stretch>
            <a:fillRect/>
          </a:stretch>
        </p:blipFill>
        <p:spPr bwMode="auto">
          <a:xfrm>
            <a:off x="5938720" y="3501008"/>
            <a:ext cx="2941963" cy="2950350"/>
          </a:xfrm>
          <a:prstGeom prst="rect">
            <a:avLst/>
          </a:prstGeom>
          <a:noFill/>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761168" y="593750"/>
            <a:ext cx="7772400" cy="1143000"/>
          </a:xfrm>
        </p:spPr>
        <p:txBody>
          <a:bodyPr>
            <a:noAutofit/>
          </a:bodyPr>
          <a:lstStyle/>
          <a:p>
            <a:r>
              <a:rPr lang="tr-TR" b="1" dirty="0">
                <a:solidFill>
                  <a:srgbClr val="C00000"/>
                </a:solidFill>
              </a:rPr>
              <a:t>Alma-Ata Deklarasyonuna göre toplum katılımı</a:t>
            </a:r>
          </a:p>
        </p:txBody>
      </p:sp>
      <p:sp>
        <p:nvSpPr>
          <p:cNvPr id="7" name="İçerik Yer Tutucusu 2"/>
          <p:cNvSpPr>
            <a:spLocks noGrp="1"/>
          </p:cNvSpPr>
          <p:nvPr>
            <p:ph sz="half" idx="1"/>
          </p:nvPr>
        </p:nvSpPr>
        <p:spPr>
          <a:xfrm>
            <a:off x="755576" y="2132855"/>
            <a:ext cx="2657872" cy="3391461"/>
          </a:xfrm>
        </p:spPr>
        <p:txBody>
          <a:bodyPr>
            <a:normAutofit/>
          </a:bodyPr>
          <a:lstStyle/>
          <a:p>
            <a:r>
              <a:rPr lang="tr-TR" dirty="0"/>
              <a:t>Planlama</a:t>
            </a:r>
          </a:p>
          <a:p>
            <a:r>
              <a:rPr lang="tr-TR" dirty="0"/>
              <a:t>Organizasyon</a:t>
            </a:r>
          </a:p>
          <a:p>
            <a:r>
              <a:rPr lang="tr-TR" dirty="0"/>
              <a:t>Uygulama</a:t>
            </a:r>
          </a:p>
          <a:p>
            <a:r>
              <a:rPr lang="tr-TR" dirty="0"/>
              <a:t>Denetim</a:t>
            </a:r>
          </a:p>
        </p:txBody>
      </p:sp>
      <p:pic>
        <p:nvPicPr>
          <p:cNvPr id="1026" name="Picture 2"/>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bwMode="auto">
          <a:xfrm>
            <a:off x="3995936" y="2132856"/>
            <a:ext cx="4874239" cy="3707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4995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62000" y="4572000"/>
            <a:ext cx="7554416" cy="1600200"/>
          </a:xfrm>
        </p:spPr>
        <p:txBody>
          <a:bodyPr>
            <a:noAutofit/>
          </a:bodyPr>
          <a:lstStyle/>
          <a:p>
            <a:r>
              <a:rPr lang="tr-TR" sz="2800" b="1" dirty="0">
                <a:solidFill>
                  <a:srgbClr val="FF0000"/>
                </a:solidFill>
              </a:rPr>
              <a:t>Sağlık alanında toplum katılımının çerçevesi</a:t>
            </a:r>
          </a:p>
        </p:txBody>
      </p:sp>
      <p:sp>
        <p:nvSpPr>
          <p:cNvPr id="3" name="İçerik Yer Tutucusu 2"/>
          <p:cNvSpPr>
            <a:spLocks noGrp="1"/>
          </p:cNvSpPr>
          <p:nvPr>
            <p:ph idx="1"/>
          </p:nvPr>
        </p:nvSpPr>
        <p:spPr>
          <a:xfrm>
            <a:off x="683568" y="548679"/>
            <a:ext cx="4746104" cy="4752529"/>
          </a:xfrm>
        </p:spPr>
        <p:txBody>
          <a:bodyPr>
            <a:normAutofit lnSpcReduction="10000"/>
          </a:bodyPr>
          <a:lstStyle/>
          <a:p>
            <a:pPr lvl="0"/>
            <a:r>
              <a:rPr lang="tr-TR" sz="2800" dirty="0"/>
              <a:t>Toplum ile sağlık sistemi içerisinde yer alanlar arasında etkili iletişim ve etkileşim</a:t>
            </a:r>
          </a:p>
          <a:p>
            <a:pPr lvl="0"/>
            <a:r>
              <a:rPr lang="tr-TR" sz="2800" dirty="0"/>
              <a:t>Toplumun tüm kesimlerinin </a:t>
            </a:r>
            <a:r>
              <a:rPr lang="tr-TR" sz="2800" dirty="0" err="1"/>
              <a:t>temsiliyeti</a:t>
            </a:r>
            <a:endParaRPr lang="tr-TR" sz="2800" dirty="0"/>
          </a:p>
          <a:p>
            <a:pPr lvl="0"/>
            <a:r>
              <a:rPr lang="tr-TR" sz="2800" dirty="0"/>
              <a:t>Karar verme sürecine temel olacak yeterli bilgilendirme</a:t>
            </a:r>
          </a:p>
          <a:p>
            <a:pPr lvl="0"/>
            <a:r>
              <a:rPr lang="tr-TR" sz="2800" dirty="0"/>
              <a:t>Toplumun içerisinde yer alabileceği karar verme mekanizmaları</a:t>
            </a:r>
          </a:p>
          <a:p>
            <a:endParaRPr lang="tr-TR" dirty="0"/>
          </a:p>
        </p:txBody>
      </p:sp>
      <p:sp>
        <p:nvSpPr>
          <p:cNvPr id="4" name="Metin kutusu 3"/>
          <p:cNvSpPr txBox="1"/>
          <p:nvPr/>
        </p:nvSpPr>
        <p:spPr>
          <a:xfrm>
            <a:off x="683568" y="6021288"/>
            <a:ext cx="7632848" cy="584775"/>
          </a:xfrm>
          <a:prstGeom prst="rect">
            <a:avLst/>
          </a:prstGeom>
          <a:noFill/>
        </p:spPr>
        <p:txBody>
          <a:bodyPr wrap="square" rtlCol="0">
            <a:spAutoFit/>
          </a:bodyPr>
          <a:lstStyle/>
          <a:p>
            <a:pPr lvl="0"/>
            <a:r>
              <a:rPr lang="tr-TR" sz="1600" dirty="0" err="1"/>
              <a:t>Community</a:t>
            </a:r>
            <a:r>
              <a:rPr lang="tr-TR" sz="1600" dirty="0"/>
              <a:t> </a:t>
            </a:r>
            <a:r>
              <a:rPr lang="tr-TR" sz="1600" dirty="0" err="1"/>
              <a:t>Involvement</a:t>
            </a:r>
            <a:r>
              <a:rPr lang="tr-TR" sz="1600" dirty="0"/>
              <a:t> in </a:t>
            </a:r>
            <a:r>
              <a:rPr lang="tr-TR" sz="1600" dirty="0" err="1"/>
              <a:t>health</a:t>
            </a:r>
            <a:r>
              <a:rPr lang="tr-TR" sz="1600" dirty="0"/>
              <a:t>: </a:t>
            </a:r>
            <a:r>
              <a:rPr lang="tr-TR" sz="1600" dirty="0" err="1"/>
              <a:t>Indicators</a:t>
            </a:r>
            <a:r>
              <a:rPr lang="tr-TR" sz="1600" dirty="0"/>
              <a:t>, WHO </a:t>
            </a:r>
            <a:r>
              <a:rPr lang="tr-TR" sz="1600" dirty="0" err="1"/>
              <a:t>Regional</a:t>
            </a:r>
            <a:r>
              <a:rPr lang="tr-TR" sz="1600" dirty="0"/>
              <a:t> Office </a:t>
            </a:r>
            <a:r>
              <a:rPr lang="tr-TR" sz="1600" dirty="0" err="1"/>
              <a:t>for</a:t>
            </a:r>
            <a:r>
              <a:rPr lang="tr-TR" sz="1600" dirty="0"/>
              <a:t> Europe, EUR/HFA TARGET 26, </a:t>
            </a:r>
            <a:r>
              <a:rPr lang="tr-TR" sz="1600" dirty="0" err="1"/>
              <a:t>Copenhagen</a:t>
            </a:r>
            <a:r>
              <a:rPr lang="tr-TR" sz="1600" dirty="0"/>
              <a:t>, 1991.</a:t>
            </a: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24128" y="548679"/>
            <a:ext cx="3031056" cy="4320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857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solidFill>
                  <a:srgbClr val="FF0000"/>
                </a:solidFill>
              </a:rPr>
              <a:t>Sağlık alanında katılım</a:t>
            </a:r>
          </a:p>
        </p:txBody>
      </p:sp>
      <p:sp>
        <p:nvSpPr>
          <p:cNvPr id="3" name="İçerik Yer Tutucusu 2"/>
          <p:cNvSpPr>
            <a:spLocks noGrp="1"/>
          </p:cNvSpPr>
          <p:nvPr>
            <p:ph idx="1"/>
          </p:nvPr>
        </p:nvSpPr>
        <p:spPr>
          <a:xfrm>
            <a:off x="876618" y="1440414"/>
            <a:ext cx="4098032" cy="3886200"/>
          </a:xfrm>
        </p:spPr>
        <p:txBody>
          <a:bodyPr>
            <a:normAutofit/>
          </a:bodyPr>
          <a:lstStyle/>
          <a:p>
            <a:pPr>
              <a:lnSpc>
                <a:spcPct val="150000"/>
              </a:lnSpc>
            </a:pPr>
            <a:r>
              <a:rPr lang="tr-TR" sz="3600" dirty="0"/>
              <a:t>Katkı</a:t>
            </a:r>
          </a:p>
          <a:p>
            <a:pPr>
              <a:lnSpc>
                <a:spcPct val="150000"/>
              </a:lnSpc>
            </a:pPr>
            <a:r>
              <a:rPr lang="tr-TR" sz="3600" dirty="0"/>
              <a:t>Örgütlenme</a:t>
            </a:r>
          </a:p>
          <a:p>
            <a:pPr>
              <a:lnSpc>
                <a:spcPct val="150000"/>
              </a:lnSpc>
            </a:pPr>
            <a:r>
              <a:rPr lang="tr-TR" sz="3600" dirty="0"/>
              <a:t>Güçlendirme</a:t>
            </a:r>
          </a:p>
        </p:txBody>
      </p:sp>
      <p:sp>
        <p:nvSpPr>
          <p:cNvPr id="4" name="Metin kutusu 3"/>
          <p:cNvSpPr txBox="1"/>
          <p:nvPr/>
        </p:nvSpPr>
        <p:spPr>
          <a:xfrm>
            <a:off x="755576" y="6237312"/>
            <a:ext cx="7988757" cy="523220"/>
          </a:xfrm>
          <a:prstGeom prst="rect">
            <a:avLst/>
          </a:prstGeom>
          <a:noFill/>
        </p:spPr>
        <p:txBody>
          <a:bodyPr wrap="square" rtlCol="0">
            <a:spAutoFit/>
          </a:bodyPr>
          <a:lstStyle/>
          <a:p>
            <a:r>
              <a:rPr lang="tr-TR" sz="1400" dirty="0" err="1"/>
              <a:t>Community</a:t>
            </a:r>
            <a:r>
              <a:rPr lang="tr-TR" sz="1400" dirty="0"/>
              <a:t> </a:t>
            </a:r>
            <a:r>
              <a:rPr lang="tr-TR" sz="1400" dirty="0" err="1"/>
              <a:t>involement</a:t>
            </a:r>
            <a:r>
              <a:rPr lang="tr-TR" sz="1400" dirty="0"/>
              <a:t> in </a:t>
            </a:r>
            <a:r>
              <a:rPr lang="tr-TR" sz="1400" dirty="0" err="1"/>
              <a:t>health</a:t>
            </a:r>
            <a:r>
              <a:rPr lang="tr-TR" sz="1400" dirty="0"/>
              <a:t> </a:t>
            </a:r>
            <a:r>
              <a:rPr lang="tr-TR" sz="1400" dirty="0" err="1"/>
              <a:t>development</a:t>
            </a:r>
            <a:r>
              <a:rPr lang="tr-TR" sz="1400" dirty="0"/>
              <a:t>: </a:t>
            </a:r>
            <a:r>
              <a:rPr lang="tr-TR" sz="1400" dirty="0" err="1"/>
              <a:t>Challenging</a:t>
            </a:r>
            <a:r>
              <a:rPr lang="tr-TR" sz="1400" dirty="0"/>
              <a:t> </a:t>
            </a:r>
            <a:r>
              <a:rPr lang="tr-TR" sz="1400" dirty="0" err="1"/>
              <a:t>health</a:t>
            </a:r>
            <a:r>
              <a:rPr lang="tr-TR" sz="1400" dirty="0"/>
              <a:t> </a:t>
            </a:r>
            <a:r>
              <a:rPr lang="tr-TR" sz="1400" dirty="0" err="1"/>
              <a:t>services</a:t>
            </a:r>
            <a:r>
              <a:rPr lang="tr-TR" sz="1400" dirty="0"/>
              <a:t>, WHO Technical Report Series 809, World </a:t>
            </a:r>
            <a:r>
              <a:rPr lang="tr-TR" sz="1400" dirty="0" err="1"/>
              <a:t>Health</a:t>
            </a:r>
            <a:r>
              <a:rPr lang="tr-TR" sz="1400" dirty="0"/>
              <a:t> </a:t>
            </a:r>
            <a:r>
              <a:rPr lang="tr-TR" sz="1400" dirty="0" err="1"/>
              <a:t>Organization</a:t>
            </a:r>
            <a:r>
              <a:rPr lang="tr-TR" sz="1400" dirty="0"/>
              <a:t>, </a:t>
            </a:r>
            <a:r>
              <a:rPr lang="tr-TR" sz="1400" dirty="0" err="1"/>
              <a:t>Geneva</a:t>
            </a:r>
            <a:r>
              <a:rPr lang="tr-TR" sz="1400" dirty="0"/>
              <a:t>, 1991.</a:t>
            </a: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89748" y="1562768"/>
            <a:ext cx="2954585" cy="4516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4464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404664"/>
            <a:ext cx="7772400" cy="4572000"/>
          </a:xfrm>
        </p:spPr>
        <p:txBody>
          <a:bodyPr>
            <a:normAutofit/>
          </a:bodyPr>
          <a:lstStyle/>
          <a:p>
            <a:pPr marL="0" indent="0">
              <a:lnSpc>
                <a:spcPct val="120000"/>
              </a:lnSpc>
              <a:buNone/>
            </a:pPr>
            <a:r>
              <a:rPr lang="tr-TR" sz="2800" dirty="0"/>
              <a:t>Alma-Ata sonrasında 200 olgu çalışmasına dayanılarak yapılan incelemede toplum katılımının üç ayrı yaklaşım içerdiği anlaşılmıştır:</a:t>
            </a:r>
          </a:p>
          <a:p>
            <a:pPr>
              <a:lnSpc>
                <a:spcPct val="120000"/>
              </a:lnSpc>
            </a:pPr>
            <a:r>
              <a:rPr lang="tr-TR" sz="2800" dirty="0"/>
              <a:t>Tıbbi yaklaşım</a:t>
            </a:r>
          </a:p>
          <a:p>
            <a:pPr>
              <a:lnSpc>
                <a:spcPct val="120000"/>
              </a:lnSpc>
            </a:pPr>
            <a:r>
              <a:rPr lang="tr-TR" sz="2800" dirty="0"/>
              <a:t>Sağlık Hizmetleri yaklaşımı</a:t>
            </a:r>
          </a:p>
          <a:p>
            <a:pPr>
              <a:lnSpc>
                <a:spcPct val="120000"/>
              </a:lnSpc>
            </a:pPr>
            <a:r>
              <a:rPr lang="tr-TR" sz="2800" dirty="0"/>
              <a:t>Toplum kalkınması yaklaşımı</a:t>
            </a:r>
            <a:endParaRPr lang="tr-TR" dirty="0"/>
          </a:p>
          <a:p>
            <a:endParaRPr lang="tr-TR" dirty="0"/>
          </a:p>
        </p:txBody>
      </p:sp>
      <p:sp>
        <p:nvSpPr>
          <p:cNvPr id="4" name="Metin kutusu 3"/>
          <p:cNvSpPr txBox="1"/>
          <p:nvPr/>
        </p:nvSpPr>
        <p:spPr>
          <a:xfrm>
            <a:off x="465312" y="5661248"/>
            <a:ext cx="7776864" cy="584775"/>
          </a:xfrm>
          <a:prstGeom prst="rect">
            <a:avLst/>
          </a:prstGeom>
          <a:noFill/>
        </p:spPr>
        <p:txBody>
          <a:bodyPr wrap="square" rtlCol="0">
            <a:spAutoFit/>
          </a:bodyPr>
          <a:lstStyle/>
          <a:p>
            <a:pPr lvl="0"/>
            <a:r>
              <a:rPr lang="tr-TR" sz="1600" dirty="0" err="1"/>
              <a:t>Rifkin</a:t>
            </a:r>
            <a:r>
              <a:rPr lang="tr-TR" sz="1600" dirty="0"/>
              <a:t>, S. </a:t>
            </a:r>
            <a:r>
              <a:rPr lang="tr-TR" sz="1600" dirty="0" err="1"/>
              <a:t>Lessons</a:t>
            </a:r>
            <a:r>
              <a:rPr lang="tr-TR" sz="1600" dirty="0"/>
              <a:t> </a:t>
            </a:r>
            <a:r>
              <a:rPr lang="tr-TR" sz="1600" dirty="0" err="1"/>
              <a:t>from</a:t>
            </a:r>
            <a:r>
              <a:rPr lang="tr-TR" sz="1600" dirty="0"/>
              <a:t> </a:t>
            </a:r>
            <a:r>
              <a:rPr lang="tr-TR" sz="1600" dirty="0" err="1"/>
              <a:t>community</a:t>
            </a:r>
            <a:r>
              <a:rPr lang="tr-TR" sz="1600" dirty="0"/>
              <a:t> </a:t>
            </a:r>
            <a:r>
              <a:rPr lang="tr-TR" sz="1600" dirty="0" err="1"/>
              <a:t>participation</a:t>
            </a:r>
            <a:r>
              <a:rPr lang="tr-TR" sz="1600" dirty="0"/>
              <a:t> in </a:t>
            </a:r>
            <a:r>
              <a:rPr lang="tr-TR" sz="1600" dirty="0" err="1"/>
              <a:t>health</a:t>
            </a:r>
            <a:r>
              <a:rPr lang="tr-TR" sz="1600" dirty="0"/>
              <a:t> </a:t>
            </a:r>
            <a:r>
              <a:rPr lang="tr-TR" sz="1600" dirty="0" err="1"/>
              <a:t>programmes</a:t>
            </a:r>
            <a:r>
              <a:rPr lang="tr-TR" sz="1600" dirty="0"/>
              <a:t>. </a:t>
            </a:r>
            <a:r>
              <a:rPr lang="tr-TR" sz="1600" dirty="0" err="1"/>
              <a:t>Health</a:t>
            </a:r>
            <a:r>
              <a:rPr lang="tr-TR" sz="1600" dirty="0"/>
              <a:t> </a:t>
            </a:r>
            <a:r>
              <a:rPr lang="tr-TR" sz="1600" dirty="0" err="1"/>
              <a:t>Policy</a:t>
            </a:r>
            <a:r>
              <a:rPr lang="tr-TR" sz="1600" dirty="0"/>
              <a:t> </a:t>
            </a:r>
            <a:r>
              <a:rPr lang="tr-TR" sz="1600" dirty="0" err="1"/>
              <a:t>and</a:t>
            </a:r>
            <a:r>
              <a:rPr lang="tr-TR" sz="1600" dirty="0"/>
              <a:t> Planning, 1986; 1:240-249.</a:t>
            </a:r>
          </a:p>
        </p:txBody>
      </p:sp>
    </p:spTree>
    <p:extLst>
      <p:ext uri="{BB962C8B-B14F-4D97-AF65-F5344CB8AC3E}">
        <p14:creationId xmlns:p14="http://schemas.microsoft.com/office/powerpoint/2010/main" val="17653915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505</TotalTime>
  <Words>1471</Words>
  <Application>Microsoft Office PowerPoint</Application>
  <PresentationFormat>Ekran Gösterisi (4:3)</PresentationFormat>
  <Paragraphs>230</Paragraphs>
  <Slides>48</Slides>
  <Notes>0</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48</vt:i4>
      </vt:variant>
    </vt:vector>
  </HeadingPairs>
  <TitlesOfParts>
    <vt:vector size="60" baseType="lpstr">
      <vt:lpstr>Arial Unicode MS</vt:lpstr>
      <vt:lpstr>Albertus Extra Bold</vt:lpstr>
      <vt:lpstr>Arial</vt:lpstr>
      <vt:lpstr>Calibri</vt:lpstr>
      <vt:lpstr>Cambria</vt:lpstr>
      <vt:lpstr>Corbel</vt:lpstr>
      <vt:lpstr>Tahoma</vt:lpstr>
      <vt:lpstr>Times New Roman</vt:lpstr>
      <vt:lpstr>Trebuchet MS</vt:lpstr>
      <vt:lpstr>Wingdings</vt:lpstr>
      <vt:lpstr>Wingdings 2</vt:lpstr>
      <vt:lpstr>Hisse Senedi</vt:lpstr>
      <vt:lpstr>DÜNYADA  TEMEL SAĞLIK HİZMETLERİ</vt:lpstr>
      <vt:lpstr>Temel sağlık hizmetleri</vt:lpstr>
      <vt:lpstr>PowerPoint Sunusu</vt:lpstr>
      <vt:lpstr>6-12 Eylül 1978</vt:lpstr>
      <vt:lpstr>TEMEL SAĞLIK HİZMETLERİ (TSH) NEDİR ?</vt:lpstr>
      <vt:lpstr>Alma-Ata Deklarasyonuna göre toplum katılımı</vt:lpstr>
      <vt:lpstr>Sağlık alanında toplum katılımının çerçevesi</vt:lpstr>
      <vt:lpstr>Sağlık alanında katılım</vt:lpstr>
      <vt:lpstr>PowerPoint Sunusu</vt:lpstr>
      <vt:lpstr>PowerPoint Sunusu</vt:lpstr>
      <vt:lpstr>PowerPoint Sunusu</vt:lpstr>
      <vt:lpstr>PowerPoint Sunusu</vt:lpstr>
      <vt:lpstr>«Katılım: kamu sektörünün maliyetlerinin azaltılması»</vt:lpstr>
      <vt:lpstr>PowerPoint Sunusu</vt:lpstr>
      <vt:lpstr>PowerPoint Sunusu</vt:lpstr>
      <vt:lpstr>PowerPoint Sunusu</vt:lpstr>
      <vt:lpstr>TEMEL SAĞLIK HİZMETLERİ (TSH):</vt:lpstr>
      <vt:lpstr>TEMEL SAĞLIK HİZMETLERİ (TSH):</vt:lpstr>
      <vt:lpstr>     TSH, hiçbir ülkenin vazgeçemeyeceği  sekiz temel işi kapsar: </vt:lpstr>
      <vt:lpstr>SAĞLIK HİZMETLERİ / TSH</vt:lpstr>
      <vt:lpstr>Koruyucu sağlık hizmetleri</vt:lpstr>
      <vt:lpstr>Sağlık hizmeti sunumunda basamaklar arasındaki bazı farklar</vt:lpstr>
      <vt:lpstr>BİRİNCİ BASAMAK EKİBİ</vt:lpstr>
      <vt:lpstr>TSH : KAPSAM GENİŞLETİLİYOR !</vt:lpstr>
      <vt:lpstr>TSH: Yeni hizmet alanları</vt:lpstr>
      <vt:lpstr>PowerPoint Sunusu</vt:lpstr>
      <vt:lpstr>PowerPoint Sunusu</vt:lpstr>
      <vt:lpstr>PowerPoint Sunusu</vt:lpstr>
      <vt:lpstr>KANITA DAYALI TIP : TSH DAHA ETKİN</vt:lpstr>
      <vt:lpstr>TSH İLE İLGİLİ KÜRESEL HEDEF</vt:lpstr>
      <vt:lpstr>Küresel hedefe </vt:lpstr>
      <vt:lpstr>PowerPoint Sunusu</vt:lpstr>
      <vt:lpstr>PowerPoint Sunusu</vt:lpstr>
      <vt:lpstr>PowerPoint Sunusu</vt:lpstr>
      <vt:lpstr>PowerPoint Sunusu</vt:lpstr>
      <vt:lpstr>«sağlık sistemlerini güçlendirmek»</vt:lpstr>
      <vt:lpstr>PowerPoint Sunusu</vt:lpstr>
      <vt:lpstr>PowerPoint Sunusu</vt:lpstr>
      <vt:lpstr>Sağlıkta gereksinim türleri</vt:lpstr>
      <vt:lpstr>PowerPoint Sunusu</vt:lpstr>
      <vt:lpstr>PowerPoint Sunusu</vt:lpstr>
      <vt:lpstr>«Bir başarı öyküsü: Türkiye’de göçmen sağlık merkezleri»</vt:lpstr>
      <vt:lpstr>PowerPoint Sunusu</vt:lpstr>
      <vt:lpstr>PowerPoint Sunusu</vt:lpstr>
      <vt:lpstr>PowerPoint Sunusu</vt:lpstr>
      <vt:lpstr>Neden alternatif bildirge?</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TEMEL SAĞLIK HİZMETLERİ</dc:title>
  <dc:creator>kpala</dc:creator>
  <cp:lastModifiedBy>IRFAN ALEMDAR</cp:lastModifiedBy>
  <cp:revision>115</cp:revision>
  <dcterms:modified xsi:type="dcterms:W3CDTF">2018-11-15T12:47:17Z</dcterms:modified>
</cp:coreProperties>
</file>