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2" r:id="rId1"/>
  </p:sldMasterIdLst>
  <p:notesMasterIdLst>
    <p:notesMasterId r:id="rId32"/>
  </p:notesMasterIdLst>
  <p:sldIdLst>
    <p:sldId id="256" r:id="rId2"/>
    <p:sldId id="276" r:id="rId3"/>
    <p:sldId id="278" r:id="rId4"/>
    <p:sldId id="288" r:id="rId5"/>
    <p:sldId id="297" r:id="rId6"/>
    <p:sldId id="298" r:id="rId7"/>
    <p:sldId id="301" r:id="rId8"/>
    <p:sldId id="346" r:id="rId9"/>
    <p:sldId id="264" r:id="rId10"/>
    <p:sldId id="265" r:id="rId11"/>
    <p:sldId id="266" r:id="rId12"/>
    <p:sldId id="291" r:id="rId13"/>
    <p:sldId id="293" r:id="rId14"/>
    <p:sldId id="296" r:id="rId15"/>
    <p:sldId id="304" r:id="rId16"/>
    <p:sldId id="306" r:id="rId17"/>
    <p:sldId id="305" r:id="rId18"/>
    <p:sldId id="347" r:id="rId19"/>
    <p:sldId id="303" r:id="rId20"/>
    <p:sldId id="348" r:id="rId21"/>
    <p:sldId id="351" r:id="rId22"/>
    <p:sldId id="350" r:id="rId23"/>
    <p:sldId id="349" r:id="rId24"/>
    <p:sldId id="352" r:id="rId25"/>
    <p:sldId id="329" r:id="rId26"/>
    <p:sldId id="330" r:id="rId27"/>
    <p:sldId id="331" r:id="rId28"/>
    <p:sldId id="332" r:id="rId29"/>
    <p:sldId id="333" r:id="rId30"/>
    <p:sldId id="353" r:id="rId31"/>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1C6F7"/>
    <a:srgbClr val="C7E3D8"/>
    <a:srgbClr val="B5EEFD"/>
  </p:clrMru>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96"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D41145-4D30-4C70-8BA8-8C7E73881169}" type="datetimeFigureOut">
              <a:rPr lang="tr-TR" smtClean="0"/>
              <a:pPr/>
              <a:t>03.01.2002</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4559D9-4CB2-4292-A906-2FB408DB93ED}"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2</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3</a:t>
            </a:fld>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31"/>
          <p:cNvSpPr>
            <a:spLocks noGrp="1" noChangeArrowheads="1"/>
          </p:cNvSpPr>
          <p:nvPr>
            <p:ph type="sldNum" sz="quarter" idx="5"/>
          </p:nvPr>
        </p:nvSpPr>
        <p:spPr>
          <a:noFill/>
        </p:spPr>
        <p:txBody>
          <a:bodyPr/>
          <a:lstStyle/>
          <a:p>
            <a:fld id="{F54E2133-4D4A-4A12-AE67-790D3632E5EF}" type="slidenum">
              <a:rPr lang="tr-TR"/>
              <a:pPr/>
              <a:t>4</a:t>
            </a:fld>
            <a:endParaRPr lang="tr-T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endParaRPr lang="tr-T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5</a:t>
            </a:fld>
            <a:endParaRPr lang="tr-T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6</a:t>
            </a:fld>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DF299D0D-DBC1-4781-B08B-1C70185F4837}" type="slidenum">
              <a:rPr lang="tr-TR" smtClean="0"/>
              <a:pPr/>
              <a:t>7</a:t>
            </a:fld>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4A8E71-8BD3-4924-AD62-24D3926FFFC0}" type="slidenum">
              <a:rPr lang="tr-TR"/>
              <a:pPr/>
              <a:t>8</a:t>
            </a:fld>
            <a:endParaRPr lang="tr-TR"/>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r>
              <a:rPr lang="tr-TR"/>
              <a:t>Sağlıkta dönüşüm DB 60 milyon dolarılık proje</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B2F61F-4F27-4935-B5DA-E985A14DA9AB}" type="slidenum">
              <a:rPr lang="en-US"/>
              <a:pPr/>
              <a:t>9</a:t>
            </a:fld>
            <a:endParaRPr lang="en-US"/>
          </a:p>
        </p:txBody>
      </p:sp>
      <p:sp>
        <p:nvSpPr>
          <p:cNvPr id="759810" name="Rectangle 2"/>
          <p:cNvSpPr>
            <a:spLocks noGrp="1" noRot="1" noChangeAspect="1" noChangeArrowheads="1" noTextEdit="1"/>
          </p:cNvSpPr>
          <p:nvPr>
            <p:ph type="sldImg"/>
          </p:nvPr>
        </p:nvSpPr>
        <p:spPr>
          <a:ln/>
        </p:spPr>
      </p:sp>
      <p:sp>
        <p:nvSpPr>
          <p:cNvPr id="759811"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D40858-978C-49B5-B374-BEBF19FE453A}" type="slidenum">
              <a:rPr lang="en-US"/>
              <a:pPr/>
              <a:t>10</a:t>
            </a:fld>
            <a:endParaRPr lang="en-US"/>
          </a:p>
        </p:txBody>
      </p:sp>
      <p:sp>
        <p:nvSpPr>
          <p:cNvPr id="760834" name="Rectangle 2"/>
          <p:cNvSpPr>
            <a:spLocks noGrp="1" noRot="1" noChangeAspect="1" noChangeArrowheads="1" noTextEdit="1"/>
          </p:cNvSpPr>
          <p:nvPr>
            <p:ph type="sldImg"/>
          </p:nvPr>
        </p:nvSpPr>
        <p:spPr>
          <a:ln/>
        </p:spPr>
      </p:sp>
      <p:sp>
        <p:nvSpPr>
          <p:cNvPr id="760835"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413F53-48B6-491F-936A-86646AE20F9C}" type="slidenum">
              <a:rPr lang="en-US"/>
              <a:pPr/>
              <a:t>11</a:t>
            </a:fld>
            <a:endParaRPr lang="en-US"/>
          </a:p>
        </p:txBody>
      </p:sp>
      <p:sp>
        <p:nvSpPr>
          <p:cNvPr id="761858" name="Rectangle 2"/>
          <p:cNvSpPr>
            <a:spLocks noGrp="1" noRot="1" noChangeAspect="1" noChangeArrowheads="1" noTextEdit="1"/>
          </p:cNvSpPr>
          <p:nvPr>
            <p:ph type="sldImg"/>
          </p:nvPr>
        </p:nvSpPr>
        <p:spPr>
          <a:ln/>
        </p:spPr>
      </p:sp>
      <p:sp>
        <p:nvSpPr>
          <p:cNvPr id="761859" name="Rectangle 3"/>
          <p:cNvSpPr>
            <a:spLocks noGrp="1" noChangeArrowheads="1"/>
          </p:cNvSpPr>
          <p:nvPr>
            <p:ph type="body" idx="1"/>
          </p:nvPr>
        </p:nvSpPr>
        <p:spPr/>
        <p:txBody>
          <a:bodyPr/>
          <a:lstStyle/>
          <a:p>
            <a:endParaRPr lang="tr-T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12</a:t>
            </a:fld>
            <a:endParaRPr lang="tr-T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13</a:t>
            </a:fld>
            <a:endParaRPr lang="tr-T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BC4559D9-4CB2-4292-A906-2FB408DB93ED}" type="slidenum">
              <a:rPr lang="tr-TR" smtClean="0"/>
              <a:pPr/>
              <a:t>14</a:t>
            </a:fld>
            <a:endParaRPr lang="tr-T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15</a:t>
            </a:fld>
            <a:endParaRPr lang="tr-T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16</a:t>
            </a:fld>
            <a:endParaRPr lang="tr-T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17</a:t>
            </a:fld>
            <a:endParaRPr lang="tr-T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18</a:t>
            </a:fld>
            <a:endParaRPr lang="tr-T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19</a:t>
            </a:fld>
            <a:endParaRPr lang="tr-T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20</a:t>
            </a:fld>
            <a:endParaRPr lang="tr-T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21</a:t>
            </a:fld>
            <a:endParaRPr lang="tr-T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22</a:t>
            </a:fld>
            <a:endParaRPr lang="tr-T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23</a:t>
            </a:fld>
            <a:endParaRPr lang="tr-T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24</a:t>
            </a:fld>
            <a:endParaRPr lang="tr-T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2DDCBA0-1B61-43C7-B19E-911D07D5BC8C}" type="slidenum">
              <a:rPr lang="tr-TR" smtClean="0"/>
              <a:pPr/>
              <a:t>25</a:t>
            </a:fld>
            <a:endParaRPr lang="tr-T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2DDCBA0-1B61-43C7-B19E-911D07D5BC8C}" type="slidenum">
              <a:rPr lang="tr-TR" smtClean="0"/>
              <a:pPr/>
              <a:t>26</a:t>
            </a:fld>
            <a:endParaRPr lang="tr-T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2DDCBA0-1B61-43C7-B19E-911D07D5BC8C}" type="slidenum">
              <a:rPr lang="tr-TR" smtClean="0"/>
              <a:pPr/>
              <a:t>27</a:t>
            </a:fld>
            <a:endParaRPr lang="tr-T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2DDCBA0-1B61-43C7-B19E-911D07D5BC8C}" type="slidenum">
              <a:rPr lang="tr-TR" smtClean="0"/>
              <a:pPr/>
              <a:t>28</a:t>
            </a:fld>
            <a:endParaRPr lang="tr-T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2DDCBA0-1B61-43C7-B19E-911D07D5BC8C}" type="slidenum">
              <a:rPr lang="tr-TR" smtClean="0"/>
              <a:pPr/>
              <a:t>29</a:t>
            </a:fld>
            <a:endParaRPr lang="tr-T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BC4559D9-4CB2-4292-A906-2FB408DB93ED}" type="slidenum">
              <a:rPr lang="tr-TR" smtClean="0"/>
              <a:pPr/>
              <a:t>30</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9" name="8 Başlık"/>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17" name="16 Alt Başlık"/>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30" name="29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19" name="18 Altbilgi Yer Tutucusu"/>
          <p:cNvSpPr>
            <a:spLocks noGrp="1"/>
          </p:cNvSpPr>
          <p:nvPr>
            <p:ph type="ftr" sz="quarter" idx="11"/>
          </p:nvPr>
        </p:nvSpPr>
        <p:spPr/>
        <p:txBody>
          <a:bodyPr/>
          <a:lstStyle/>
          <a:p>
            <a:endParaRPr lang="tr-TR"/>
          </a:p>
        </p:txBody>
      </p:sp>
      <p:sp>
        <p:nvSpPr>
          <p:cNvPr id="27" name="26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İçerik Yer Tutucusu"/>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tIns="45720" anchor="b"/>
          <a:lstStyle>
            <a:lvl1pPr>
              <a:defRPr/>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Tek Köşesi Kesik ve Yuvarlatılmış Dikdörtgen"/>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Dik Üçgen"/>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Başlık"/>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tr-TR" smtClean="0"/>
              <a:t>Asıl başlık stili için tıklatın</a:t>
            </a:r>
            <a:endParaRPr kumimoji="0" lang="en-US"/>
          </a:p>
        </p:txBody>
      </p:sp>
      <p:sp>
        <p:nvSpPr>
          <p:cNvPr id="4" name="3 Metin Yer Tutucusu"/>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5" name="4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a:xfrm>
            <a:off x="8077200" y="6356350"/>
            <a:ext cx="609600" cy="365125"/>
          </a:xfrm>
        </p:spPr>
        <p:txBody>
          <a:bodyPr/>
          <a:lstStyle/>
          <a:p>
            <a:fld id="{CE90949D-65F7-4B95-8E0E-2C14D357F1F6}" type="slidenum">
              <a:rPr lang="tr-TR" smtClean="0"/>
              <a:pPr/>
              <a:t>‹#›</a:t>
            </a:fld>
            <a:endParaRPr lang="tr-TR"/>
          </a:p>
        </p:txBody>
      </p:sp>
      <p:sp>
        <p:nvSpPr>
          <p:cNvPr id="3" name="2 Resim Yer Tutucusu"/>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tr-TR" smtClean="0"/>
              <a:t>Resim eklemek için simgeyi tıklatın</a:t>
            </a:r>
            <a:endParaRPr kumimoji="0" lang="en-US" dirty="0"/>
          </a:p>
        </p:txBody>
      </p:sp>
      <p:sp>
        <p:nvSpPr>
          <p:cNvPr id="10" name="9 Serbest Form"/>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Serbest Form"/>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914401"/>
            <a:ext cx="2057400" cy="5211763"/>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914401"/>
            <a:ext cx="6019800" cy="5211763"/>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DFD2A924-41FF-4F88-86EE-A1A7F71584D3}" type="datetimeFigureOut">
              <a:rPr lang="tr-TR" smtClean="0"/>
              <a:pPr/>
              <a:t>03.01.2002</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CE90949D-65F7-4B95-8E0E-2C14D357F1F6}" type="slidenum">
              <a:rPr lang="tr-TR" smtClean="0"/>
              <a:pP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33400"/>
            <a:ext cx="82296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57200" y="1828800"/>
            <a:ext cx="8229600" cy="4302125"/>
          </a:xfrm>
        </p:spPr>
        <p:txBody>
          <a:bodyPr/>
          <a:lstStyle/>
          <a:p>
            <a:endParaRPr lang="tr-TR"/>
          </a:p>
        </p:txBody>
      </p:sp>
      <p:sp>
        <p:nvSpPr>
          <p:cNvPr id="4" name="3 Veri Yer Tutucusu"/>
          <p:cNvSpPr>
            <a:spLocks noGrp="1"/>
          </p:cNvSpPr>
          <p:nvPr>
            <p:ph type="dt" sz="half" idx="10"/>
          </p:nvPr>
        </p:nvSpPr>
        <p:spPr>
          <a:xfrm>
            <a:off x="457200" y="6248400"/>
            <a:ext cx="1676400" cy="457200"/>
          </a:xfrm>
        </p:spPr>
        <p:txBody>
          <a:bodyPr/>
          <a:lstStyle>
            <a:lvl1pPr>
              <a:defRPr/>
            </a:lvl1pPr>
          </a:lstStyle>
          <a:p>
            <a:endParaRPr lang="en-US"/>
          </a:p>
        </p:txBody>
      </p:sp>
      <p:sp>
        <p:nvSpPr>
          <p:cNvPr id="5" name="4 Altbilgi Yer Tutucusu"/>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5 Slayt Numarası Yer Tutucusu"/>
          <p:cNvSpPr>
            <a:spLocks noGrp="1"/>
          </p:cNvSpPr>
          <p:nvPr>
            <p:ph type="sldNum" sz="quarter" idx="12"/>
          </p:nvPr>
        </p:nvSpPr>
        <p:spPr>
          <a:xfrm>
            <a:off x="6781800" y="6248400"/>
            <a:ext cx="1905000" cy="457200"/>
          </a:xfrm>
        </p:spPr>
        <p:txBody>
          <a:bodyPr/>
          <a:lstStyle>
            <a:lvl1pPr>
              <a:defRPr/>
            </a:lvl1pPr>
          </a:lstStyle>
          <a:p>
            <a:fld id="{92ECE980-E5B8-47EE-B7F0-A28B0983C863}"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Serbest Form"/>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Serbest Form"/>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Başlık Yer Tutucusu"/>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tr-TR" smtClean="0"/>
              <a:t>Asıl başlık stili için tıklatın</a:t>
            </a:r>
            <a:endParaRPr kumimoji="0" lang="en-US"/>
          </a:p>
        </p:txBody>
      </p:sp>
      <p:sp>
        <p:nvSpPr>
          <p:cNvPr id="30" name="29 Metin Yer Tutucusu"/>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0" name="9 Veri Yer Tutucusu"/>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DFD2A924-41FF-4F88-86EE-A1A7F71584D3}" type="datetimeFigureOut">
              <a:rPr lang="tr-TR" smtClean="0"/>
              <a:pPr/>
              <a:t>03.01.2002</a:t>
            </a:fld>
            <a:endParaRPr lang="tr-TR"/>
          </a:p>
        </p:txBody>
      </p:sp>
      <p:sp>
        <p:nvSpPr>
          <p:cNvPr id="22" name="21 Altbilgi Yer Tutucusu"/>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r-TR"/>
          </a:p>
        </p:txBody>
      </p:sp>
      <p:sp>
        <p:nvSpPr>
          <p:cNvPr id="18" name="17 Slayt Numarası Yer Tutucusu"/>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E90949D-65F7-4B95-8E0E-2C14D357F1F6}" type="slidenum">
              <a:rPr lang="tr-TR" smtClean="0"/>
              <a:pPr/>
              <a:t>‹#›</a:t>
            </a:fld>
            <a:endParaRPr lang="tr-TR"/>
          </a:p>
        </p:txBody>
      </p:sp>
      <p:grpSp>
        <p:nvGrpSpPr>
          <p:cNvPr id="2" name="1 Grup"/>
          <p:cNvGrpSpPr/>
          <p:nvPr/>
        </p:nvGrpSpPr>
        <p:grpSpPr>
          <a:xfrm>
            <a:off x="-19017" y="202408"/>
            <a:ext cx="9180548" cy="649224"/>
            <a:chOff x="-19045" y="216550"/>
            <a:chExt cx="9180548" cy="649224"/>
          </a:xfrm>
        </p:grpSpPr>
        <p:sp>
          <p:nvSpPr>
            <p:cNvPr id="12" name="11 Serbest Form"/>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Serbest Form"/>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2357422" y="1357298"/>
            <a:ext cx="6386530" cy="2243152"/>
          </a:xfrm>
          <a:effectLst>
            <a:innerShdw blurRad="63500" dist="50800" dir="2700000">
              <a:schemeClr val="tx2">
                <a:lumMod val="10000"/>
                <a:alpha val="50000"/>
              </a:schemeClr>
            </a:innerShdw>
          </a:effectLst>
        </p:spPr>
        <p:txBody>
          <a:bodyPr>
            <a:noAutofit/>
          </a:bodyPr>
          <a:lstStyle/>
          <a:p>
            <a:pPr algn="ctr"/>
            <a:r>
              <a:rPr lang="tr-TR" sz="4400" b="1" dirty="0" smtClean="0">
                <a:solidFill>
                  <a:srgbClr val="FFC000"/>
                </a:solidFill>
                <a:effectLst>
                  <a:outerShdw blurRad="38100" dist="38100" dir="2700000" algn="tl">
                    <a:srgbClr val="000000">
                      <a:alpha val="43137"/>
                    </a:srgbClr>
                  </a:outerShdw>
                </a:effectLst>
              </a:rPr>
              <a:t>TÜRKİYE’DE SAĞLIK ALANINDA YAŞANANLARIN BİRİNCİ BASAMAK SAĞLIK HİZMETLERİNE ETKİSİ</a:t>
            </a:r>
            <a:endParaRPr lang="tr-TR" sz="4400" b="1" dirty="0">
              <a:solidFill>
                <a:srgbClr val="FFC000"/>
              </a:solidFill>
              <a:effectLst>
                <a:outerShdw blurRad="38100" dist="38100" dir="2700000" algn="tl">
                  <a:srgbClr val="000000">
                    <a:alpha val="43137"/>
                  </a:srgbClr>
                </a:outerShdw>
              </a:effectLst>
            </a:endParaRPr>
          </a:p>
        </p:txBody>
      </p:sp>
      <p:sp>
        <p:nvSpPr>
          <p:cNvPr id="3" name="2 Alt Başlık"/>
          <p:cNvSpPr>
            <a:spLocks noGrp="1"/>
          </p:cNvSpPr>
          <p:nvPr>
            <p:ph type="subTitle" idx="1"/>
          </p:nvPr>
        </p:nvSpPr>
        <p:spPr>
          <a:xfrm>
            <a:off x="2071670" y="4576786"/>
            <a:ext cx="6429420" cy="1352544"/>
          </a:xfrm>
        </p:spPr>
        <p:txBody>
          <a:bodyPr/>
          <a:lstStyle/>
          <a:p>
            <a:r>
              <a:rPr lang="tr-TR" b="1" dirty="0" err="1" smtClean="0">
                <a:solidFill>
                  <a:schemeClr val="tx2">
                    <a:lumMod val="75000"/>
                  </a:schemeClr>
                </a:solidFill>
                <a:effectLst>
                  <a:outerShdw blurRad="38100" dist="38100" dir="2700000" algn="tl">
                    <a:srgbClr val="000000">
                      <a:alpha val="43137"/>
                    </a:srgbClr>
                  </a:outerShdw>
                </a:effectLst>
              </a:rPr>
              <a:t>Dr.Hasan</a:t>
            </a:r>
            <a:r>
              <a:rPr lang="tr-TR" b="1" dirty="0" smtClean="0">
                <a:solidFill>
                  <a:schemeClr val="tx2">
                    <a:lumMod val="75000"/>
                  </a:schemeClr>
                </a:solidFill>
                <a:effectLst>
                  <a:outerShdw blurRad="38100" dist="38100" dir="2700000" algn="tl">
                    <a:srgbClr val="000000">
                      <a:alpha val="43137"/>
                    </a:srgbClr>
                  </a:outerShdw>
                </a:effectLst>
              </a:rPr>
              <a:t> DEĞİRMENCİ</a:t>
            </a:r>
          </a:p>
          <a:p>
            <a:r>
              <a:rPr lang="tr-TR" b="1" dirty="0" smtClean="0">
                <a:solidFill>
                  <a:schemeClr val="tx2">
                    <a:lumMod val="75000"/>
                  </a:schemeClr>
                </a:solidFill>
                <a:effectLst>
                  <a:outerShdw blurRad="38100" dist="38100" dir="2700000" algn="tl">
                    <a:srgbClr val="000000">
                      <a:alpha val="43137"/>
                    </a:srgbClr>
                  </a:outerShdw>
                </a:effectLst>
              </a:rPr>
              <a:t>TTB-PHK</a:t>
            </a:r>
            <a:endParaRPr lang="tr-TR" b="1" dirty="0">
              <a:solidFill>
                <a:schemeClr val="tx2">
                  <a:lumMod val="75000"/>
                </a:schemeClr>
              </a:solidFill>
              <a:effectLst>
                <a:outerShdw blurRad="38100" dist="38100" dir="2700000" algn="tl">
                  <a:srgbClr val="000000">
                    <a:alpha val="43137"/>
                  </a:srgbClr>
                </a:outerShdw>
              </a:effectLst>
            </a:endParaRPr>
          </a:p>
        </p:txBody>
      </p:sp>
      <p:pic>
        <p:nvPicPr>
          <p:cNvPr id="1026" name="Picture 2" descr="C:\Users\Acer\Documents\14kongre.jpg"/>
          <p:cNvPicPr>
            <a:picLocks noChangeAspect="1" noChangeArrowheads="1"/>
          </p:cNvPicPr>
          <p:nvPr/>
        </p:nvPicPr>
        <p:blipFill>
          <a:blip r:embed="rId3" cstate="print"/>
          <a:srcRect/>
          <a:stretch>
            <a:fillRect/>
          </a:stretch>
        </p:blipFill>
        <p:spPr bwMode="auto">
          <a:xfrm>
            <a:off x="-1" y="0"/>
            <a:ext cx="2071671" cy="68580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4400" dirty="0" smtClean="0"/>
              <a:t>SAĞLIK</a:t>
            </a:r>
            <a:endParaRPr lang="tr-TR" sz="4400" dirty="0"/>
          </a:p>
        </p:txBody>
      </p:sp>
      <p:sp>
        <p:nvSpPr>
          <p:cNvPr id="3" name="2 İçerik Yer Tutucusu"/>
          <p:cNvSpPr>
            <a:spLocks noGrp="1"/>
          </p:cNvSpPr>
          <p:nvPr>
            <p:ph idx="1"/>
          </p:nvPr>
        </p:nvSpPr>
        <p:spPr>
          <a:xfrm>
            <a:off x="357158" y="1935480"/>
            <a:ext cx="8501122" cy="4389120"/>
          </a:xfrm>
        </p:spPr>
        <p:txBody>
          <a:bodyPr>
            <a:normAutofit/>
          </a:bodyPr>
          <a:lstStyle/>
          <a:p>
            <a:pPr>
              <a:buNone/>
            </a:pPr>
            <a:r>
              <a:rPr lang="tr-TR" sz="3200" dirty="0" smtClean="0">
                <a:latin typeface="+mj-lt"/>
              </a:rPr>
              <a:t>	“Yalnızca hastalık ya da sakatlığın bulunmaması değil, aynı zamanda bedensel, ruhsal ve sosyal olarak tam bir iyilik hali”</a:t>
            </a:r>
          </a:p>
          <a:p>
            <a:pPr>
              <a:buNone/>
            </a:pPr>
            <a:r>
              <a:rPr lang="tr-TR" sz="3200" dirty="0">
                <a:latin typeface="+mj-lt"/>
              </a:rPr>
              <a:t>	</a:t>
            </a:r>
            <a:r>
              <a:rPr lang="tr-TR" sz="3200" dirty="0" smtClean="0">
                <a:latin typeface="+mj-lt"/>
              </a:rPr>
              <a:t>					Dünya Sağlık Örgütü</a:t>
            </a:r>
            <a:endParaRPr lang="tr-TR" sz="3200" dirty="0">
              <a:latin typeface="+mj-lt"/>
            </a:endParaRPr>
          </a:p>
        </p:txBody>
      </p:sp>
      <p:sp>
        <p:nvSpPr>
          <p:cNvPr id="4" name="3 Metin kutusu"/>
          <p:cNvSpPr txBox="1"/>
          <p:nvPr/>
        </p:nvSpPr>
        <p:spPr>
          <a:xfrm>
            <a:off x="785786" y="4286256"/>
            <a:ext cx="7715304" cy="1569660"/>
          </a:xfrm>
          <a:prstGeom prst="rect">
            <a:avLst/>
          </a:prstGeom>
          <a:noFill/>
          <a:ln>
            <a:solidFill>
              <a:schemeClr val="accent1"/>
            </a:solidFill>
          </a:ln>
        </p:spPr>
        <p:txBody>
          <a:bodyPr wrap="square" rtlCol="0">
            <a:spAutoFit/>
          </a:bodyPr>
          <a:lstStyle/>
          <a:p>
            <a:r>
              <a:rPr lang="tr-TR" sz="3200" dirty="0" smtClean="0">
                <a:latin typeface="+mj-lt"/>
              </a:rPr>
              <a:t>Doğrudan ilgili ve ilişkili olduğu için bunlara bir de “EKONOMİK YÖNDEN” iyi olma koşulu eklenmektedir.</a:t>
            </a:r>
            <a:endParaRPr lang="tr-TR" sz="3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SAĞLIK SİSTEMİ NEDİR?</a:t>
            </a:r>
            <a:endParaRPr lang="tr-TR" dirty="0"/>
          </a:p>
        </p:txBody>
      </p:sp>
      <p:sp>
        <p:nvSpPr>
          <p:cNvPr id="3" name="2 İçerik Yer Tutucusu"/>
          <p:cNvSpPr>
            <a:spLocks noGrp="1"/>
          </p:cNvSpPr>
          <p:nvPr>
            <p:ph idx="1"/>
          </p:nvPr>
        </p:nvSpPr>
        <p:spPr>
          <a:xfrm>
            <a:off x="457200" y="2500306"/>
            <a:ext cx="8229600" cy="3824294"/>
          </a:xfrm>
        </p:spPr>
        <p:txBody>
          <a:bodyPr/>
          <a:lstStyle/>
          <a:p>
            <a:pPr>
              <a:buNone/>
            </a:pPr>
            <a:r>
              <a:rPr lang="tr-TR" dirty="0" smtClean="0"/>
              <a:t>	Sağlık sistemi; amacı doğrudan sağlığı geliştirmek olan her türlü hizmeti bünyesinde barındıran girdi, süreç, çıktı ve sonuç (etki) unsurlarından oluşan bir bütündür.</a:t>
            </a:r>
            <a:endParaRPr lang="tr-T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a:bodyPr>
          <a:lstStyle/>
          <a:p>
            <a:pPr algn="ctr"/>
            <a:r>
              <a:rPr lang="tr-TR" sz="4400" dirty="0" smtClean="0"/>
              <a:t>BİRİNCİ BASAMAK SAĞLIK HİZMETİ</a:t>
            </a:r>
            <a:endParaRPr lang="tr-TR" sz="4000" dirty="0" smtClean="0"/>
          </a:p>
        </p:txBody>
      </p:sp>
      <p:sp>
        <p:nvSpPr>
          <p:cNvPr id="15363" name="Rectangle 3"/>
          <p:cNvSpPr>
            <a:spLocks noGrp="1" noChangeArrowheads="1"/>
          </p:cNvSpPr>
          <p:nvPr>
            <p:ph idx="1"/>
          </p:nvPr>
        </p:nvSpPr>
        <p:spPr>
          <a:xfrm>
            <a:off x="571472" y="2371750"/>
            <a:ext cx="8034365" cy="3629018"/>
          </a:xfrm>
        </p:spPr>
        <p:txBody>
          <a:bodyPr>
            <a:normAutofit lnSpcReduction="10000"/>
          </a:bodyPr>
          <a:lstStyle/>
          <a:p>
            <a:pPr>
              <a:buFont typeface="Monotype Sorts" pitchFamily="2" charset="2"/>
              <a:buNone/>
            </a:pPr>
            <a:r>
              <a:rPr lang="tr-TR" dirty="0" smtClean="0"/>
              <a:t>En yalın olarak, vatandaşın çeşitli nedenlerle başvurduğu ilk sağlık kurumu ve bu kurumda üretilen sağlık hizmeti “birinci basamak sağlık hizmeti” olarak tanımlanabilir. </a:t>
            </a:r>
          </a:p>
          <a:p>
            <a:pPr>
              <a:buFont typeface="Monotype Sorts" pitchFamily="2" charset="2"/>
              <a:buNone/>
            </a:pPr>
            <a:endParaRPr lang="tr-TR" dirty="0" smtClean="0"/>
          </a:p>
          <a:p>
            <a:pPr>
              <a:buFont typeface="Monotype Sorts" pitchFamily="2" charset="2"/>
              <a:buNone/>
            </a:pPr>
            <a:r>
              <a:rPr lang="tr-TR" b="1" dirty="0" smtClean="0"/>
              <a:t>Birinci basamak sağlık hizmeti, ülkelerin sağlık sistemlerinin olmazsa olmaz parçasıdır.</a:t>
            </a:r>
          </a:p>
          <a:p>
            <a:pPr>
              <a:buFont typeface="Monotype Sorts" pitchFamily="2" charset="2"/>
              <a:buNone/>
            </a:pPr>
            <a:r>
              <a:rPr lang="tr-TR" b="1" dirty="0" smtClean="0"/>
              <a:t>					</a:t>
            </a:r>
          </a:p>
          <a:p>
            <a:pPr>
              <a:buFont typeface="Monotype Sorts" pitchFamily="2" charset="2"/>
              <a:buNone/>
            </a:pPr>
            <a:r>
              <a:rPr lang="tr-TR" dirty="0" smtClean="0"/>
              <a:t>					           </a:t>
            </a:r>
            <a:r>
              <a:rPr lang="tr-TR" sz="2000" i="1" dirty="0" smtClean="0"/>
              <a:t>(</a:t>
            </a:r>
            <a:r>
              <a:rPr lang="tr-TR" sz="2000" i="1" dirty="0" err="1" smtClean="0"/>
              <a:t>Starfield</a:t>
            </a:r>
            <a:r>
              <a:rPr lang="tr-TR" sz="2000" i="1" dirty="0" smtClean="0"/>
              <a:t>,1998. </a:t>
            </a:r>
            <a:r>
              <a:rPr lang="tr-TR" sz="2000" i="1" dirty="0" err="1" smtClean="0"/>
              <a:t>Boerma</a:t>
            </a:r>
            <a:r>
              <a:rPr lang="tr-TR" sz="2000" i="1" dirty="0" smtClean="0"/>
              <a:t> 2003)</a:t>
            </a:r>
            <a:endParaRPr lang="tr-TR" i="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42994" y="571480"/>
            <a:ext cx="7300906" cy="857248"/>
          </a:xfrm>
        </p:spPr>
        <p:txBody>
          <a:bodyPr/>
          <a:lstStyle/>
          <a:p>
            <a:r>
              <a:rPr lang="tr-TR" dirty="0" smtClean="0"/>
              <a:t>NEDEN SAĞLIK REFORMU?</a:t>
            </a:r>
            <a:endParaRPr lang="tr-TR" dirty="0"/>
          </a:p>
        </p:txBody>
      </p:sp>
      <p:sp>
        <p:nvSpPr>
          <p:cNvPr id="3" name="2 İçerik Yer Tutucusu"/>
          <p:cNvSpPr>
            <a:spLocks noGrp="1"/>
          </p:cNvSpPr>
          <p:nvPr>
            <p:ph idx="1"/>
          </p:nvPr>
        </p:nvSpPr>
        <p:spPr>
          <a:xfrm>
            <a:off x="457200" y="1571612"/>
            <a:ext cx="8229600" cy="4752988"/>
          </a:xfrm>
        </p:spPr>
        <p:txBody>
          <a:bodyPr>
            <a:normAutofit fontScale="92500" lnSpcReduction="10000"/>
          </a:bodyPr>
          <a:lstStyle/>
          <a:p>
            <a:r>
              <a:rPr lang="tr-TR" dirty="0" smtClean="0"/>
              <a:t>Sağlık harcamalarında artış </a:t>
            </a:r>
            <a:r>
              <a:rPr lang="tr-TR" sz="2000" dirty="0" smtClean="0"/>
              <a:t>(teknoloji, yaşlanan nüfus, toplumsal algı, beklenti artışı)</a:t>
            </a:r>
            <a:r>
              <a:rPr lang="tr-TR" dirty="0" smtClean="0"/>
              <a:t>,</a:t>
            </a:r>
          </a:p>
          <a:p>
            <a:r>
              <a:rPr lang="tr-TR" dirty="0" smtClean="0"/>
              <a:t>Toplumun sağlık bakım sistemlerine ilişkin memnuniyetsizliği </a:t>
            </a:r>
            <a:r>
              <a:rPr lang="tr-TR" sz="2000" dirty="0" smtClean="0"/>
              <a:t>(kalite, verimlilik, eşitlik konularında sorgulama)</a:t>
            </a:r>
            <a:r>
              <a:rPr lang="tr-TR" dirty="0" smtClean="0"/>
              <a:t>,</a:t>
            </a:r>
          </a:p>
          <a:p>
            <a:r>
              <a:rPr lang="tr-TR" dirty="0" smtClean="0"/>
              <a:t>Medyanın etkisi </a:t>
            </a:r>
            <a:r>
              <a:rPr lang="tr-TR" sz="2200" dirty="0" smtClean="0"/>
              <a:t>(İktidar baskısı ya da medya patronlarının reformdan umdukları rant paylaşım arzusu)</a:t>
            </a:r>
            <a:r>
              <a:rPr lang="tr-TR" dirty="0" smtClean="0"/>
              <a:t>,</a:t>
            </a:r>
          </a:p>
          <a:p>
            <a:r>
              <a:rPr lang="tr-TR" dirty="0" smtClean="0"/>
              <a:t>Nüfusun önemli bir kesiminin sağlık güvencesinden yoksun olması,</a:t>
            </a:r>
          </a:p>
          <a:p>
            <a:r>
              <a:rPr lang="tr-TR" dirty="0" smtClean="0"/>
              <a:t>Uluslar arası kuruluşların etkisi </a:t>
            </a:r>
            <a:r>
              <a:rPr lang="tr-TR" sz="2200" dirty="0" smtClean="0"/>
              <a:t>(DB ve IMF’nin verdikleri kredi ve faizlerini tahsil etme ve yeni müşteri bulma amaçlı proje desteği sağlama)</a:t>
            </a:r>
            <a:r>
              <a:rPr lang="tr-TR" dirty="0" smtClean="0"/>
              <a:t>,</a:t>
            </a:r>
          </a:p>
          <a:p>
            <a:r>
              <a:rPr lang="tr-TR" dirty="0" smtClean="0"/>
              <a:t>Sürdürülebilir kalkınmayı gerçekleştirme </a:t>
            </a:r>
            <a:r>
              <a:rPr lang="tr-TR" sz="1900" dirty="0" smtClean="0"/>
              <a:t>(sağlık, eğitim, ziraat ve ticaret sektöründe EİP, YUP, SUP ile proje desteği ve teşvikler sağlama)</a:t>
            </a:r>
            <a:r>
              <a:rPr lang="tr-TR" dirty="0" smtClean="0"/>
              <a:t>.</a:t>
            </a:r>
          </a:p>
        </p:txBody>
      </p:sp>
      <p:sp>
        <p:nvSpPr>
          <p:cNvPr id="4" name="3 Dikdörtgen"/>
          <p:cNvSpPr/>
          <p:nvPr/>
        </p:nvSpPr>
        <p:spPr>
          <a:xfrm>
            <a:off x="3178097" y="6274378"/>
            <a:ext cx="5537307" cy="369332"/>
          </a:xfrm>
          <a:prstGeom prst="rect">
            <a:avLst/>
          </a:prstGeom>
        </p:spPr>
        <p:txBody>
          <a:bodyPr wrap="square">
            <a:spAutoFit/>
          </a:bodyPr>
          <a:lstStyle/>
          <a:p>
            <a:r>
              <a:rPr lang="tr-TR" i="1" dirty="0" smtClean="0"/>
              <a:t>(</a:t>
            </a:r>
            <a:r>
              <a:rPr lang="tr-TR" i="1" dirty="0" err="1" smtClean="0"/>
              <a:t>Tsuda</a:t>
            </a:r>
            <a:r>
              <a:rPr lang="tr-TR" i="1" dirty="0" smtClean="0"/>
              <a:t> et al. 1994, </a:t>
            </a:r>
            <a:r>
              <a:rPr lang="tr-TR" i="1" dirty="0" err="1" smtClean="0"/>
              <a:t>Foster</a:t>
            </a:r>
            <a:r>
              <a:rPr lang="tr-TR" i="1" dirty="0" smtClean="0"/>
              <a:t> et al. 1994, </a:t>
            </a:r>
            <a:r>
              <a:rPr lang="tr-TR" i="1" dirty="0" err="1" smtClean="0"/>
              <a:t>Foltz</a:t>
            </a:r>
            <a:r>
              <a:rPr lang="tr-TR" i="1" dirty="0" smtClean="0"/>
              <a:t> et al. 1994)</a:t>
            </a:r>
            <a:endParaRPr lang="tr-T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71480"/>
            <a:ext cx="8229600" cy="1143000"/>
          </a:xfrm>
        </p:spPr>
        <p:txBody>
          <a:bodyPr>
            <a:normAutofit/>
          </a:bodyPr>
          <a:lstStyle/>
          <a:p>
            <a:r>
              <a:rPr lang="tr-TR" sz="4400" dirty="0" smtClean="0"/>
              <a:t>SAĞLIK REFORMLARININ AMAÇLARI</a:t>
            </a:r>
            <a:endParaRPr lang="tr-TR" sz="4400" dirty="0"/>
          </a:p>
        </p:txBody>
      </p:sp>
      <p:sp>
        <p:nvSpPr>
          <p:cNvPr id="3" name="2 İçerik Yer Tutucusu"/>
          <p:cNvSpPr>
            <a:spLocks noGrp="1"/>
          </p:cNvSpPr>
          <p:nvPr>
            <p:ph idx="1"/>
          </p:nvPr>
        </p:nvSpPr>
        <p:spPr/>
        <p:txBody>
          <a:bodyPr/>
          <a:lstStyle/>
          <a:p>
            <a:r>
              <a:rPr lang="tr-TR" dirty="0" smtClean="0"/>
              <a:t>Maliyetleri sınırlama,</a:t>
            </a:r>
          </a:p>
          <a:p>
            <a:r>
              <a:rPr lang="tr-TR" dirty="0" smtClean="0"/>
              <a:t>Sağlık hizmetlerinin kalitesini arttırmak ve tüketicileri memnun etmek,</a:t>
            </a:r>
          </a:p>
          <a:p>
            <a:r>
              <a:rPr lang="tr-TR" dirty="0" smtClean="0"/>
              <a:t>Nüfusun büyük çoğunluğunu sağlık güvencesi kapsamına almak,</a:t>
            </a:r>
          </a:p>
          <a:p>
            <a:r>
              <a:rPr lang="tr-TR" dirty="0" smtClean="0"/>
              <a:t>Eşitliği sağlamak,</a:t>
            </a:r>
          </a:p>
          <a:p>
            <a:r>
              <a:rPr lang="tr-TR" dirty="0" smtClean="0"/>
              <a:t>Verimlilik ve mevcut kaynakların daha etkili bir şekilde kullanımı,</a:t>
            </a:r>
          </a:p>
          <a:p>
            <a:r>
              <a:rPr lang="tr-TR" dirty="0" smtClean="0"/>
              <a:t>Sağlık hizmetlerine ulaşılabilirliği arttırma.</a:t>
            </a:r>
            <a:endParaRPr lang="tr-T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endParaRPr lang="tr-TR"/>
          </a:p>
        </p:txBody>
      </p:sp>
      <p:sp>
        <p:nvSpPr>
          <p:cNvPr id="6147" name="Rectangle 3"/>
          <p:cNvSpPr>
            <a:spLocks noGrp="1" noChangeArrowheads="1"/>
          </p:cNvSpPr>
          <p:nvPr>
            <p:ph type="body" idx="1"/>
          </p:nvPr>
        </p:nvSpPr>
        <p:spPr/>
        <p:txBody>
          <a:bodyPr/>
          <a:lstStyle/>
          <a:p>
            <a:endParaRPr lang="tr-TR"/>
          </a:p>
        </p:txBody>
      </p:sp>
      <p:pic>
        <p:nvPicPr>
          <p:cNvPr id="6148" name="Picture 4" descr="SÜPERKARİKATÜRREFORM"/>
          <p:cNvPicPr>
            <a:picLocks noChangeAspect="1" noChangeArrowheads="1"/>
          </p:cNvPicPr>
          <p:nvPr/>
        </p:nvPicPr>
        <p:blipFill>
          <a:blip r:embed="rId3" cstate="print"/>
          <a:srcRect/>
          <a:stretch>
            <a:fillRect/>
          </a:stretch>
        </p:blipFill>
        <p:spPr bwMode="auto">
          <a:xfrm>
            <a:off x="34925" y="36513"/>
            <a:ext cx="9144000"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395288" y="3644900"/>
            <a:ext cx="8353425" cy="360363"/>
          </a:xfrm>
          <a:prstGeom prst="rect">
            <a:avLst/>
          </a:prstGeom>
          <a:solidFill>
            <a:srgbClr val="333399"/>
          </a:solidFill>
          <a:ln w="9525">
            <a:solidFill>
              <a:schemeClr val="tx1"/>
            </a:solidFill>
            <a:miter lim="800000"/>
            <a:headEnd/>
            <a:tailEnd/>
          </a:ln>
          <a:effectLst/>
        </p:spPr>
        <p:txBody>
          <a:bodyPr wrap="none" anchor="ctr"/>
          <a:lstStyle/>
          <a:p>
            <a:endParaRPr lang="tr-TR"/>
          </a:p>
        </p:txBody>
      </p:sp>
      <p:sp>
        <p:nvSpPr>
          <p:cNvPr id="55299" name="AutoShape 3"/>
          <p:cNvSpPr>
            <a:spLocks noChangeArrowheads="1"/>
          </p:cNvSpPr>
          <p:nvPr/>
        </p:nvSpPr>
        <p:spPr bwMode="auto">
          <a:xfrm>
            <a:off x="395288" y="2492375"/>
            <a:ext cx="431800" cy="1512888"/>
          </a:xfrm>
          <a:prstGeom prst="downArrow">
            <a:avLst>
              <a:gd name="adj1" fmla="val 50000"/>
              <a:gd name="adj2" fmla="val 87592"/>
            </a:avLst>
          </a:prstGeom>
          <a:solidFill>
            <a:srgbClr val="FFCCCC"/>
          </a:solidFill>
          <a:ln w="9525">
            <a:solidFill>
              <a:schemeClr val="tx1"/>
            </a:solidFill>
            <a:miter lim="800000"/>
            <a:headEnd/>
            <a:tailEnd/>
          </a:ln>
          <a:effectLst/>
        </p:spPr>
        <p:txBody>
          <a:bodyPr vert="eaVert" wrap="none" anchor="ctr" anchorCtr="1"/>
          <a:lstStyle/>
          <a:p>
            <a:pPr algn="ctr"/>
            <a:r>
              <a:rPr lang="tr-TR" b="1"/>
              <a:t>1987</a:t>
            </a:r>
          </a:p>
        </p:txBody>
      </p:sp>
      <p:sp>
        <p:nvSpPr>
          <p:cNvPr id="55300" name="Text Box 4"/>
          <p:cNvSpPr txBox="1">
            <a:spLocks noChangeArrowheads="1"/>
          </p:cNvSpPr>
          <p:nvPr/>
        </p:nvSpPr>
        <p:spPr bwMode="auto">
          <a:xfrm>
            <a:off x="-36513" y="1085850"/>
            <a:ext cx="1368426" cy="1190625"/>
          </a:xfrm>
          <a:prstGeom prst="rect">
            <a:avLst/>
          </a:prstGeom>
          <a:noFill/>
          <a:ln w="9525">
            <a:noFill/>
            <a:miter lim="800000"/>
            <a:headEnd/>
            <a:tailEnd/>
          </a:ln>
          <a:effectLst/>
        </p:spPr>
        <p:txBody>
          <a:bodyPr>
            <a:spAutoFit/>
          </a:bodyPr>
          <a:lstStyle/>
          <a:p>
            <a:pPr>
              <a:spcBef>
                <a:spcPct val="50000"/>
              </a:spcBef>
            </a:pPr>
            <a:r>
              <a:rPr lang="tr-TR"/>
              <a:t>Sağlık Hizmetleri Temel Kanunu</a:t>
            </a:r>
          </a:p>
        </p:txBody>
      </p:sp>
      <p:sp>
        <p:nvSpPr>
          <p:cNvPr id="55301" name="AutoShape 5"/>
          <p:cNvSpPr>
            <a:spLocks noChangeArrowheads="1"/>
          </p:cNvSpPr>
          <p:nvPr/>
        </p:nvSpPr>
        <p:spPr bwMode="auto">
          <a:xfrm>
            <a:off x="1331913" y="1773238"/>
            <a:ext cx="433387" cy="2232025"/>
          </a:xfrm>
          <a:prstGeom prst="downArrow">
            <a:avLst>
              <a:gd name="adj1" fmla="val 50000"/>
              <a:gd name="adj2" fmla="val 128755"/>
            </a:avLst>
          </a:prstGeom>
          <a:solidFill>
            <a:srgbClr val="FFCCCC"/>
          </a:solidFill>
          <a:ln w="9525">
            <a:solidFill>
              <a:schemeClr val="tx1"/>
            </a:solidFill>
            <a:miter lim="800000"/>
            <a:headEnd/>
            <a:tailEnd/>
          </a:ln>
          <a:effectLst/>
        </p:spPr>
        <p:txBody>
          <a:bodyPr vert="eaVert" wrap="none" anchor="ctr"/>
          <a:lstStyle/>
          <a:p>
            <a:pPr algn="ctr"/>
            <a:r>
              <a:rPr lang="tr-TR" b="1"/>
              <a:t>1989-1991</a:t>
            </a:r>
          </a:p>
        </p:txBody>
      </p:sp>
      <p:sp>
        <p:nvSpPr>
          <p:cNvPr id="55302" name="Text Box 6"/>
          <p:cNvSpPr txBox="1">
            <a:spLocks noChangeArrowheads="1"/>
          </p:cNvSpPr>
          <p:nvPr/>
        </p:nvSpPr>
        <p:spPr bwMode="auto">
          <a:xfrm>
            <a:off x="1260475" y="188913"/>
            <a:ext cx="1223963" cy="1465262"/>
          </a:xfrm>
          <a:prstGeom prst="rect">
            <a:avLst/>
          </a:prstGeom>
          <a:noFill/>
          <a:ln w="9525">
            <a:noFill/>
            <a:miter lim="800000"/>
            <a:headEnd/>
            <a:tailEnd/>
          </a:ln>
          <a:effectLst/>
        </p:spPr>
        <p:txBody>
          <a:bodyPr>
            <a:spAutoFit/>
          </a:bodyPr>
          <a:lstStyle/>
          <a:p>
            <a:pPr>
              <a:spcBef>
                <a:spcPct val="50000"/>
              </a:spcBef>
            </a:pPr>
            <a:r>
              <a:rPr lang="tr-TR"/>
              <a:t>DPT Sağlık Sektörü Master Planı</a:t>
            </a:r>
          </a:p>
        </p:txBody>
      </p:sp>
      <p:sp>
        <p:nvSpPr>
          <p:cNvPr id="55303" name="AutoShape 7"/>
          <p:cNvSpPr>
            <a:spLocks noChangeArrowheads="1"/>
          </p:cNvSpPr>
          <p:nvPr/>
        </p:nvSpPr>
        <p:spPr bwMode="auto">
          <a:xfrm>
            <a:off x="2049463" y="2565400"/>
            <a:ext cx="361950" cy="1439863"/>
          </a:xfrm>
          <a:prstGeom prst="downArrow">
            <a:avLst>
              <a:gd name="adj1" fmla="val 50000"/>
              <a:gd name="adj2" fmla="val 99452"/>
            </a:avLst>
          </a:prstGeom>
          <a:solidFill>
            <a:srgbClr val="FFCCCC"/>
          </a:solidFill>
          <a:ln w="9525">
            <a:solidFill>
              <a:schemeClr val="tx1"/>
            </a:solidFill>
            <a:miter lim="800000"/>
            <a:headEnd/>
            <a:tailEnd/>
          </a:ln>
          <a:effectLst/>
        </p:spPr>
        <p:txBody>
          <a:bodyPr vert="eaVert" wrap="none" anchor="ctr"/>
          <a:lstStyle/>
          <a:p>
            <a:pPr algn="ctr"/>
            <a:r>
              <a:rPr lang="tr-TR" b="1"/>
              <a:t>1992</a:t>
            </a:r>
          </a:p>
        </p:txBody>
      </p:sp>
      <p:sp>
        <p:nvSpPr>
          <p:cNvPr id="55304" name="Text Box 8"/>
          <p:cNvSpPr txBox="1">
            <a:spLocks noChangeArrowheads="1"/>
          </p:cNvSpPr>
          <p:nvPr/>
        </p:nvSpPr>
        <p:spPr bwMode="auto">
          <a:xfrm>
            <a:off x="1979613" y="1484313"/>
            <a:ext cx="1295400" cy="915987"/>
          </a:xfrm>
          <a:prstGeom prst="rect">
            <a:avLst/>
          </a:prstGeom>
          <a:noFill/>
          <a:ln w="9525">
            <a:noFill/>
            <a:miter lim="800000"/>
            <a:headEnd/>
            <a:tailEnd/>
          </a:ln>
          <a:effectLst/>
        </p:spPr>
        <p:txBody>
          <a:bodyPr>
            <a:spAutoFit/>
          </a:bodyPr>
          <a:lstStyle/>
          <a:p>
            <a:pPr>
              <a:spcBef>
                <a:spcPct val="50000"/>
              </a:spcBef>
            </a:pPr>
            <a:r>
              <a:rPr lang="tr-TR"/>
              <a:t>I. II. Ulusal Sağlık Kongreleri</a:t>
            </a:r>
          </a:p>
        </p:txBody>
      </p:sp>
      <p:sp>
        <p:nvSpPr>
          <p:cNvPr id="55305" name="AutoShape 9"/>
          <p:cNvSpPr>
            <a:spLocks noChangeArrowheads="1"/>
          </p:cNvSpPr>
          <p:nvPr/>
        </p:nvSpPr>
        <p:spPr bwMode="auto">
          <a:xfrm>
            <a:off x="2554288" y="2565400"/>
            <a:ext cx="361950" cy="1439863"/>
          </a:xfrm>
          <a:prstGeom prst="downArrow">
            <a:avLst>
              <a:gd name="adj1" fmla="val 50000"/>
              <a:gd name="adj2" fmla="val 99452"/>
            </a:avLst>
          </a:prstGeom>
          <a:solidFill>
            <a:srgbClr val="FFCCCC"/>
          </a:solidFill>
          <a:ln w="9525">
            <a:solidFill>
              <a:schemeClr val="tx1"/>
            </a:solidFill>
            <a:miter lim="800000"/>
            <a:headEnd/>
            <a:tailEnd/>
          </a:ln>
          <a:effectLst/>
        </p:spPr>
        <p:txBody>
          <a:bodyPr vert="eaVert" wrap="none" anchor="ctr"/>
          <a:lstStyle/>
          <a:p>
            <a:pPr algn="ctr"/>
            <a:r>
              <a:rPr lang="tr-TR" b="1"/>
              <a:t>1993</a:t>
            </a:r>
          </a:p>
        </p:txBody>
      </p:sp>
      <p:sp>
        <p:nvSpPr>
          <p:cNvPr id="55306" name="AutoShape 10"/>
          <p:cNvSpPr>
            <a:spLocks noChangeArrowheads="1"/>
          </p:cNvSpPr>
          <p:nvPr/>
        </p:nvSpPr>
        <p:spPr bwMode="auto">
          <a:xfrm>
            <a:off x="3201988" y="1700213"/>
            <a:ext cx="433387" cy="2376487"/>
          </a:xfrm>
          <a:prstGeom prst="downArrow">
            <a:avLst>
              <a:gd name="adj1" fmla="val 50000"/>
              <a:gd name="adj2" fmla="val 137088"/>
            </a:avLst>
          </a:prstGeom>
          <a:solidFill>
            <a:srgbClr val="FFCCCC"/>
          </a:solidFill>
          <a:ln w="9525">
            <a:solidFill>
              <a:schemeClr val="tx1"/>
            </a:solidFill>
            <a:miter lim="800000"/>
            <a:headEnd/>
            <a:tailEnd/>
          </a:ln>
          <a:effectLst/>
        </p:spPr>
        <p:txBody>
          <a:bodyPr vert="eaVert" wrap="none" anchor="ctr"/>
          <a:lstStyle/>
          <a:p>
            <a:pPr algn="ctr"/>
            <a:r>
              <a:rPr lang="tr-TR" b="1"/>
              <a:t>1994</a:t>
            </a:r>
          </a:p>
        </p:txBody>
      </p:sp>
      <p:sp>
        <p:nvSpPr>
          <p:cNvPr id="55307" name="Text Box 11"/>
          <p:cNvSpPr txBox="1">
            <a:spLocks noChangeArrowheads="1"/>
          </p:cNvSpPr>
          <p:nvPr/>
        </p:nvSpPr>
        <p:spPr bwMode="auto">
          <a:xfrm>
            <a:off x="2771775" y="222250"/>
            <a:ext cx="1655763" cy="1190625"/>
          </a:xfrm>
          <a:prstGeom prst="rect">
            <a:avLst/>
          </a:prstGeom>
          <a:noFill/>
          <a:ln w="9525">
            <a:noFill/>
            <a:miter lim="800000"/>
            <a:headEnd/>
            <a:tailEnd/>
          </a:ln>
          <a:effectLst/>
        </p:spPr>
        <p:txBody>
          <a:bodyPr>
            <a:spAutoFit/>
          </a:bodyPr>
          <a:lstStyle/>
          <a:p>
            <a:pPr>
              <a:spcBef>
                <a:spcPct val="50000"/>
              </a:spcBef>
            </a:pPr>
            <a:r>
              <a:rPr lang="tr-TR"/>
              <a:t>Sağlık reformu yasa taslaklarının hazırlanması</a:t>
            </a:r>
          </a:p>
        </p:txBody>
      </p:sp>
      <p:sp>
        <p:nvSpPr>
          <p:cNvPr id="55308" name="AutoShape 12"/>
          <p:cNvSpPr>
            <a:spLocks noChangeArrowheads="1"/>
          </p:cNvSpPr>
          <p:nvPr/>
        </p:nvSpPr>
        <p:spPr bwMode="auto">
          <a:xfrm>
            <a:off x="4354513" y="2565400"/>
            <a:ext cx="361950" cy="1439863"/>
          </a:xfrm>
          <a:prstGeom prst="downArrow">
            <a:avLst>
              <a:gd name="adj1" fmla="val 50000"/>
              <a:gd name="adj2" fmla="val 99452"/>
            </a:avLst>
          </a:prstGeom>
          <a:solidFill>
            <a:srgbClr val="FFCCCC"/>
          </a:solidFill>
          <a:ln w="9525">
            <a:solidFill>
              <a:schemeClr val="tx1"/>
            </a:solidFill>
            <a:miter lim="800000"/>
            <a:headEnd/>
            <a:tailEnd/>
          </a:ln>
          <a:effectLst/>
        </p:spPr>
        <p:txBody>
          <a:bodyPr vert="eaVert" wrap="none" anchor="ctr"/>
          <a:lstStyle/>
          <a:p>
            <a:pPr algn="ctr"/>
            <a:r>
              <a:rPr lang="tr-TR" b="1"/>
              <a:t>1995</a:t>
            </a:r>
          </a:p>
        </p:txBody>
      </p:sp>
      <p:sp>
        <p:nvSpPr>
          <p:cNvPr id="55309" name="AutoShape 13"/>
          <p:cNvSpPr>
            <a:spLocks noChangeArrowheads="1"/>
          </p:cNvSpPr>
          <p:nvPr/>
        </p:nvSpPr>
        <p:spPr bwMode="auto">
          <a:xfrm>
            <a:off x="5002213" y="2565400"/>
            <a:ext cx="361950" cy="1439863"/>
          </a:xfrm>
          <a:prstGeom prst="downArrow">
            <a:avLst>
              <a:gd name="adj1" fmla="val 50000"/>
              <a:gd name="adj2" fmla="val 99452"/>
            </a:avLst>
          </a:prstGeom>
          <a:solidFill>
            <a:srgbClr val="FFCCCC"/>
          </a:solidFill>
          <a:ln w="9525">
            <a:solidFill>
              <a:schemeClr val="tx1"/>
            </a:solidFill>
            <a:miter lim="800000"/>
            <a:headEnd/>
            <a:tailEnd/>
          </a:ln>
          <a:effectLst/>
        </p:spPr>
        <p:txBody>
          <a:bodyPr vert="eaVert" wrap="none" anchor="ctr"/>
          <a:lstStyle/>
          <a:p>
            <a:pPr algn="ctr"/>
            <a:r>
              <a:rPr lang="tr-TR" b="1"/>
              <a:t>1999</a:t>
            </a:r>
          </a:p>
        </p:txBody>
      </p:sp>
      <p:sp>
        <p:nvSpPr>
          <p:cNvPr id="55310" name="Text Box 14"/>
          <p:cNvSpPr txBox="1">
            <a:spLocks noChangeArrowheads="1"/>
          </p:cNvSpPr>
          <p:nvPr/>
        </p:nvSpPr>
        <p:spPr bwMode="auto">
          <a:xfrm>
            <a:off x="3779838" y="1446213"/>
            <a:ext cx="2016125" cy="1190625"/>
          </a:xfrm>
          <a:prstGeom prst="rect">
            <a:avLst/>
          </a:prstGeom>
          <a:noFill/>
          <a:ln w="9525">
            <a:noFill/>
            <a:miter lim="800000"/>
            <a:headEnd/>
            <a:tailEnd/>
          </a:ln>
          <a:effectLst/>
        </p:spPr>
        <p:txBody>
          <a:bodyPr>
            <a:spAutoFit/>
          </a:bodyPr>
          <a:lstStyle/>
          <a:p>
            <a:pPr>
              <a:spcBef>
                <a:spcPct val="50000"/>
              </a:spcBef>
            </a:pPr>
            <a:r>
              <a:rPr lang="tr-TR"/>
              <a:t>Erken genel seçimler nedeniyle sürecin aksaması</a:t>
            </a:r>
          </a:p>
        </p:txBody>
      </p:sp>
      <p:sp>
        <p:nvSpPr>
          <p:cNvPr id="55311" name="AutoShape 15"/>
          <p:cNvSpPr>
            <a:spLocks noChangeArrowheads="1"/>
          </p:cNvSpPr>
          <p:nvPr/>
        </p:nvSpPr>
        <p:spPr bwMode="auto">
          <a:xfrm>
            <a:off x="5794375" y="1628775"/>
            <a:ext cx="433388" cy="2376488"/>
          </a:xfrm>
          <a:prstGeom prst="downArrow">
            <a:avLst>
              <a:gd name="adj1" fmla="val 50000"/>
              <a:gd name="adj2" fmla="val 137088"/>
            </a:avLst>
          </a:prstGeom>
          <a:solidFill>
            <a:srgbClr val="FFCCCC"/>
          </a:solidFill>
          <a:ln w="9525">
            <a:solidFill>
              <a:schemeClr val="tx1"/>
            </a:solidFill>
            <a:miter lim="800000"/>
            <a:headEnd/>
            <a:tailEnd/>
          </a:ln>
          <a:effectLst/>
        </p:spPr>
        <p:txBody>
          <a:bodyPr vert="eaVert" wrap="none" anchor="ctr"/>
          <a:lstStyle/>
          <a:p>
            <a:pPr algn="ctr"/>
            <a:r>
              <a:rPr lang="tr-TR" b="1"/>
              <a:t>2002</a:t>
            </a:r>
          </a:p>
        </p:txBody>
      </p:sp>
      <p:sp>
        <p:nvSpPr>
          <p:cNvPr id="55312" name="Text Box 16"/>
          <p:cNvSpPr txBox="1">
            <a:spLocks noChangeArrowheads="1"/>
          </p:cNvSpPr>
          <p:nvPr/>
        </p:nvSpPr>
        <p:spPr bwMode="auto">
          <a:xfrm>
            <a:off x="5435600" y="620713"/>
            <a:ext cx="1223963" cy="925512"/>
          </a:xfrm>
          <a:prstGeom prst="rect">
            <a:avLst/>
          </a:prstGeom>
          <a:solidFill>
            <a:schemeClr val="hlink"/>
          </a:solidFill>
          <a:ln w="9525">
            <a:solidFill>
              <a:schemeClr val="hlink"/>
            </a:solidFill>
            <a:miter lim="800000"/>
            <a:headEnd/>
            <a:tailEnd/>
          </a:ln>
          <a:effectLst/>
        </p:spPr>
        <p:txBody>
          <a:bodyPr>
            <a:spAutoFit/>
          </a:bodyPr>
          <a:lstStyle/>
          <a:p>
            <a:pPr>
              <a:spcBef>
                <a:spcPct val="50000"/>
              </a:spcBef>
            </a:pPr>
            <a:r>
              <a:rPr lang="tr-TR">
                <a:solidFill>
                  <a:schemeClr val="accent1"/>
                </a:solidFill>
              </a:rPr>
              <a:t>Sağlıkta Dönüşüm Programı</a:t>
            </a:r>
          </a:p>
        </p:txBody>
      </p:sp>
      <p:sp>
        <p:nvSpPr>
          <p:cNvPr id="55313" name="AutoShape 17"/>
          <p:cNvSpPr>
            <a:spLocks noChangeArrowheads="1"/>
          </p:cNvSpPr>
          <p:nvPr/>
        </p:nvSpPr>
        <p:spPr bwMode="auto">
          <a:xfrm>
            <a:off x="7018338" y="2565400"/>
            <a:ext cx="361950" cy="1439863"/>
          </a:xfrm>
          <a:prstGeom prst="downArrow">
            <a:avLst>
              <a:gd name="adj1" fmla="val 50000"/>
              <a:gd name="adj2" fmla="val 99452"/>
            </a:avLst>
          </a:prstGeom>
          <a:solidFill>
            <a:srgbClr val="FFCCCC"/>
          </a:solidFill>
          <a:ln w="9525">
            <a:solidFill>
              <a:schemeClr val="tx1"/>
            </a:solidFill>
            <a:miter lim="800000"/>
            <a:headEnd/>
            <a:tailEnd/>
          </a:ln>
          <a:effectLst/>
        </p:spPr>
        <p:txBody>
          <a:bodyPr vert="eaVert" wrap="none" anchor="ctr"/>
          <a:lstStyle/>
          <a:p>
            <a:pPr algn="ctr"/>
            <a:r>
              <a:rPr lang="tr-TR" b="1"/>
              <a:t>2004</a:t>
            </a:r>
          </a:p>
        </p:txBody>
      </p:sp>
      <p:sp>
        <p:nvSpPr>
          <p:cNvPr id="55314" name="Text Box 18"/>
          <p:cNvSpPr txBox="1">
            <a:spLocks noChangeArrowheads="1"/>
          </p:cNvSpPr>
          <p:nvPr/>
        </p:nvSpPr>
        <p:spPr bwMode="auto">
          <a:xfrm>
            <a:off x="6299200" y="1700213"/>
            <a:ext cx="1944688" cy="641350"/>
          </a:xfrm>
          <a:prstGeom prst="rect">
            <a:avLst/>
          </a:prstGeom>
          <a:noFill/>
          <a:ln w="9525">
            <a:noFill/>
            <a:miter lim="800000"/>
            <a:headEnd/>
            <a:tailEnd/>
          </a:ln>
          <a:effectLst/>
        </p:spPr>
        <p:txBody>
          <a:bodyPr>
            <a:spAutoFit/>
          </a:bodyPr>
          <a:lstStyle/>
          <a:p>
            <a:pPr>
              <a:spcBef>
                <a:spcPct val="50000"/>
              </a:spcBef>
            </a:pPr>
            <a:r>
              <a:rPr lang="tr-TR"/>
              <a:t>Aile hekimliği yasasının kabulü</a:t>
            </a:r>
          </a:p>
        </p:txBody>
      </p:sp>
      <p:sp>
        <p:nvSpPr>
          <p:cNvPr id="55315" name="AutoShape 19"/>
          <p:cNvSpPr>
            <a:spLocks noChangeArrowheads="1"/>
          </p:cNvSpPr>
          <p:nvPr/>
        </p:nvSpPr>
        <p:spPr bwMode="auto">
          <a:xfrm>
            <a:off x="8027988" y="1628775"/>
            <a:ext cx="433387" cy="2376488"/>
          </a:xfrm>
          <a:prstGeom prst="downArrow">
            <a:avLst>
              <a:gd name="adj1" fmla="val 50000"/>
              <a:gd name="adj2" fmla="val 137088"/>
            </a:avLst>
          </a:prstGeom>
          <a:solidFill>
            <a:srgbClr val="FFCCCC"/>
          </a:solidFill>
          <a:ln w="9525">
            <a:solidFill>
              <a:schemeClr val="tx1"/>
            </a:solidFill>
            <a:miter lim="800000"/>
            <a:headEnd/>
            <a:tailEnd/>
          </a:ln>
          <a:effectLst/>
        </p:spPr>
        <p:txBody>
          <a:bodyPr vert="eaVert" wrap="none" anchor="ctr"/>
          <a:lstStyle/>
          <a:p>
            <a:pPr algn="ctr"/>
            <a:r>
              <a:rPr lang="tr-TR" b="1"/>
              <a:t>2005</a:t>
            </a:r>
          </a:p>
        </p:txBody>
      </p:sp>
      <p:sp>
        <p:nvSpPr>
          <p:cNvPr id="55316" name="Text Box 20"/>
          <p:cNvSpPr txBox="1">
            <a:spLocks noChangeArrowheads="1"/>
          </p:cNvSpPr>
          <p:nvPr/>
        </p:nvSpPr>
        <p:spPr bwMode="auto">
          <a:xfrm>
            <a:off x="7235825" y="476250"/>
            <a:ext cx="1908175" cy="915988"/>
          </a:xfrm>
          <a:prstGeom prst="rect">
            <a:avLst/>
          </a:prstGeom>
          <a:noFill/>
          <a:ln w="9525">
            <a:noFill/>
            <a:miter lim="800000"/>
            <a:headEnd/>
            <a:tailEnd/>
          </a:ln>
          <a:effectLst/>
        </p:spPr>
        <p:txBody>
          <a:bodyPr>
            <a:spAutoFit/>
          </a:bodyPr>
          <a:lstStyle/>
          <a:p>
            <a:pPr>
              <a:spcBef>
                <a:spcPct val="50000"/>
              </a:spcBef>
            </a:pPr>
            <a:r>
              <a:rPr lang="tr-TR"/>
              <a:t>GSS tasarısının Meclise gönderilmesi</a:t>
            </a:r>
          </a:p>
        </p:txBody>
      </p:sp>
      <p:sp>
        <p:nvSpPr>
          <p:cNvPr id="55317" name="AutoShape 21"/>
          <p:cNvSpPr>
            <a:spLocks noChangeArrowheads="1"/>
          </p:cNvSpPr>
          <p:nvPr/>
        </p:nvSpPr>
        <p:spPr bwMode="auto">
          <a:xfrm>
            <a:off x="1331913" y="4005263"/>
            <a:ext cx="503237" cy="1152525"/>
          </a:xfrm>
          <a:prstGeom prst="upArrow">
            <a:avLst>
              <a:gd name="adj1" fmla="val 50000"/>
              <a:gd name="adj2" fmla="val 57256"/>
            </a:avLst>
          </a:prstGeom>
          <a:solidFill>
            <a:srgbClr val="FFCCCC"/>
          </a:solidFill>
          <a:ln w="9525">
            <a:solidFill>
              <a:schemeClr val="tx1"/>
            </a:solidFill>
            <a:miter lim="800000"/>
            <a:headEnd/>
            <a:tailEnd/>
          </a:ln>
          <a:effectLst/>
        </p:spPr>
        <p:txBody>
          <a:bodyPr vert="eaVert" wrap="none" anchor="ctr"/>
          <a:lstStyle/>
          <a:p>
            <a:pPr algn="ctr"/>
            <a:r>
              <a:rPr lang="tr-TR" b="1"/>
              <a:t>1991</a:t>
            </a:r>
          </a:p>
        </p:txBody>
      </p:sp>
      <p:sp>
        <p:nvSpPr>
          <p:cNvPr id="55318" name="Text Box 22"/>
          <p:cNvSpPr txBox="1">
            <a:spLocks noChangeArrowheads="1"/>
          </p:cNvSpPr>
          <p:nvPr/>
        </p:nvSpPr>
        <p:spPr bwMode="auto">
          <a:xfrm>
            <a:off x="1042988" y="5300663"/>
            <a:ext cx="1079500" cy="641350"/>
          </a:xfrm>
          <a:prstGeom prst="rect">
            <a:avLst/>
          </a:prstGeom>
          <a:noFill/>
          <a:ln w="9525">
            <a:noFill/>
            <a:miter lim="800000"/>
            <a:headEnd/>
            <a:tailEnd/>
          </a:ln>
          <a:effectLst/>
        </p:spPr>
        <p:txBody>
          <a:bodyPr>
            <a:spAutoFit/>
          </a:bodyPr>
          <a:lstStyle/>
          <a:p>
            <a:pPr>
              <a:spcBef>
                <a:spcPct val="50000"/>
              </a:spcBef>
            </a:pPr>
            <a:r>
              <a:rPr lang="tr-TR"/>
              <a:t>I. Sağlık Projesi</a:t>
            </a:r>
          </a:p>
        </p:txBody>
      </p:sp>
      <p:sp>
        <p:nvSpPr>
          <p:cNvPr id="55319" name="AutoShape 23"/>
          <p:cNvSpPr>
            <a:spLocks noChangeArrowheads="1"/>
          </p:cNvSpPr>
          <p:nvPr/>
        </p:nvSpPr>
        <p:spPr bwMode="auto">
          <a:xfrm>
            <a:off x="2987675" y="4078288"/>
            <a:ext cx="647700" cy="1006475"/>
          </a:xfrm>
          <a:prstGeom prst="upArrow">
            <a:avLst>
              <a:gd name="adj1" fmla="val 50000"/>
              <a:gd name="adj2" fmla="val 38848"/>
            </a:avLst>
          </a:prstGeom>
          <a:solidFill>
            <a:srgbClr val="FFCCCC"/>
          </a:solidFill>
          <a:ln w="9525">
            <a:solidFill>
              <a:schemeClr val="tx1"/>
            </a:solidFill>
            <a:miter lim="800000"/>
            <a:headEnd/>
            <a:tailEnd/>
          </a:ln>
          <a:effectLst/>
        </p:spPr>
        <p:txBody>
          <a:bodyPr vert="eaVert" wrap="none" anchor="ctr"/>
          <a:lstStyle/>
          <a:p>
            <a:pPr algn="ctr"/>
            <a:r>
              <a:rPr lang="tr-TR" b="1"/>
              <a:t>1994</a:t>
            </a:r>
          </a:p>
        </p:txBody>
      </p:sp>
      <p:sp>
        <p:nvSpPr>
          <p:cNvPr id="55320" name="Text Box 24"/>
          <p:cNvSpPr txBox="1">
            <a:spLocks noChangeArrowheads="1"/>
          </p:cNvSpPr>
          <p:nvPr/>
        </p:nvSpPr>
        <p:spPr bwMode="auto">
          <a:xfrm>
            <a:off x="2843213" y="5229225"/>
            <a:ext cx="1295400" cy="641350"/>
          </a:xfrm>
          <a:prstGeom prst="rect">
            <a:avLst/>
          </a:prstGeom>
          <a:noFill/>
          <a:ln w="9525">
            <a:noFill/>
            <a:miter lim="800000"/>
            <a:headEnd/>
            <a:tailEnd/>
          </a:ln>
          <a:effectLst/>
        </p:spPr>
        <p:txBody>
          <a:bodyPr>
            <a:spAutoFit/>
          </a:bodyPr>
          <a:lstStyle/>
          <a:p>
            <a:pPr>
              <a:spcBef>
                <a:spcPct val="50000"/>
              </a:spcBef>
            </a:pPr>
            <a:r>
              <a:rPr lang="tr-TR"/>
              <a:t>II. Sağlık Projesi</a:t>
            </a:r>
          </a:p>
        </p:txBody>
      </p:sp>
      <p:sp>
        <p:nvSpPr>
          <p:cNvPr id="55321" name="AutoShape 25"/>
          <p:cNvSpPr>
            <a:spLocks noChangeArrowheads="1"/>
          </p:cNvSpPr>
          <p:nvPr/>
        </p:nvSpPr>
        <p:spPr bwMode="auto">
          <a:xfrm>
            <a:off x="4787900" y="4005263"/>
            <a:ext cx="504825" cy="936625"/>
          </a:xfrm>
          <a:prstGeom prst="upArrow">
            <a:avLst>
              <a:gd name="adj1" fmla="val 50000"/>
              <a:gd name="adj2" fmla="val 46384"/>
            </a:avLst>
          </a:prstGeom>
          <a:solidFill>
            <a:srgbClr val="FFCCCC"/>
          </a:solidFill>
          <a:ln w="9525">
            <a:solidFill>
              <a:schemeClr val="tx1"/>
            </a:solidFill>
            <a:miter lim="800000"/>
            <a:headEnd/>
            <a:tailEnd/>
          </a:ln>
          <a:effectLst/>
        </p:spPr>
        <p:txBody>
          <a:bodyPr vert="eaVert" wrap="none" anchor="ctr"/>
          <a:lstStyle/>
          <a:p>
            <a:pPr algn="ctr"/>
            <a:r>
              <a:rPr lang="tr-TR" b="1"/>
              <a:t>1998</a:t>
            </a:r>
          </a:p>
        </p:txBody>
      </p:sp>
      <p:sp>
        <p:nvSpPr>
          <p:cNvPr id="55322" name="Text Box 26"/>
          <p:cNvSpPr txBox="1">
            <a:spLocks noChangeArrowheads="1"/>
          </p:cNvSpPr>
          <p:nvPr/>
        </p:nvSpPr>
        <p:spPr bwMode="auto">
          <a:xfrm>
            <a:off x="4356100" y="4902200"/>
            <a:ext cx="1511300" cy="1190625"/>
          </a:xfrm>
          <a:prstGeom prst="rect">
            <a:avLst/>
          </a:prstGeom>
          <a:noFill/>
          <a:ln w="9525">
            <a:noFill/>
            <a:miter lim="800000"/>
            <a:headEnd/>
            <a:tailEnd/>
          </a:ln>
          <a:effectLst/>
        </p:spPr>
        <p:txBody>
          <a:bodyPr>
            <a:spAutoFit/>
          </a:bodyPr>
          <a:lstStyle/>
          <a:p>
            <a:pPr>
              <a:spcBef>
                <a:spcPct val="50000"/>
              </a:spcBef>
            </a:pPr>
            <a:r>
              <a:rPr lang="tr-TR"/>
              <a:t>Kişisel sağlık sigortasının meclise sunulması</a:t>
            </a:r>
          </a:p>
        </p:txBody>
      </p:sp>
      <p:sp>
        <p:nvSpPr>
          <p:cNvPr id="55323" name="AutoShape 27"/>
          <p:cNvSpPr>
            <a:spLocks noChangeArrowheads="1"/>
          </p:cNvSpPr>
          <p:nvPr/>
        </p:nvSpPr>
        <p:spPr bwMode="auto">
          <a:xfrm>
            <a:off x="6877050" y="4005263"/>
            <a:ext cx="574675" cy="936625"/>
          </a:xfrm>
          <a:prstGeom prst="upArrow">
            <a:avLst>
              <a:gd name="adj1" fmla="val 50000"/>
              <a:gd name="adj2" fmla="val 40746"/>
            </a:avLst>
          </a:prstGeom>
          <a:solidFill>
            <a:srgbClr val="FFCCCC"/>
          </a:solidFill>
          <a:ln w="9525">
            <a:solidFill>
              <a:schemeClr val="tx1"/>
            </a:solidFill>
            <a:miter lim="800000"/>
            <a:headEnd/>
            <a:tailEnd/>
          </a:ln>
          <a:effectLst/>
        </p:spPr>
        <p:txBody>
          <a:bodyPr vert="eaVert" wrap="none" anchor="ctr"/>
          <a:lstStyle/>
          <a:p>
            <a:pPr algn="ctr"/>
            <a:r>
              <a:rPr lang="tr-TR" b="1"/>
              <a:t>2004</a:t>
            </a:r>
          </a:p>
        </p:txBody>
      </p:sp>
      <p:sp>
        <p:nvSpPr>
          <p:cNvPr id="55324" name="Text Box 28"/>
          <p:cNvSpPr txBox="1">
            <a:spLocks noChangeArrowheads="1"/>
          </p:cNvSpPr>
          <p:nvPr/>
        </p:nvSpPr>
        <p:spPr bwMode="auto">
          <a:xfrm>
            <a:off x="6300788" y="4868863"/>
            <a:ext cx="2232025" cy="915987"/>
          </a:xfrm>
          <a:prstGeom prst="rect">
            <a:avLst/>
          </a:prstGeom>
          <a:noFill/>
          <a:ln w="9525">
            <a:noFill/>
            <a:miter lim="800000"/>
            <a:headEnd/>
            <a:tailEnd/>
          </a:ln>
          <a:effectLst/>
        </p:spPr>
        <p:txBody>
          <a:bodyPr>
            <a:spAutoFit/>
          </a:bodyPr>
          <a:lstStyle/>
          <a:p>
            <a:pPr>
              <a:spcBef>
                <a:spcPct val="50000"/>
              </a:spcBef>
            </a:pPr>
            <a:r>
              <a:rPr lang="tr-TR"/>
              <a:t>SSK ve Kamu hastanelerinin SB’na devri</a:t>
            </a:r>
          </a:p>
        </p:txBody>
      </p:sp>
      <p:sp>
        <p:nvSpPr>
          <p:cNvPr id="55325" name="Text Box 29"/>
          <p:cNvSpPr txBox="1">
            <a:spLocks noChangeArrowheads="1"/>
          </p:cNvSpPr>
          <p:nvPr/>
        </p:nvSpPr>
        <p:spPr bwMode="auto">
          <a:xfrm>
            <a:off x="0" y="6453188"/>
            <a:ext cx="9144000" cy="366712"/>
          </a:xfrm>
          <a:prstGeom prst="rect">
            <a:avLst/>
          </a:prstGeom>
          <a:noFill/>
          <a:ln w="9525">
            <a:noFill/>
            <a:miter lim="800000"/>
            <a:headEnd/>
            <a:tailEnd/>
          </a:ln>
          <a:effectLst/>
        </p:spPr>
        <p:txBody>
          <a:bodyPr>
            <a:spAutoFit/>
          </a:bodyPr>
          <a:lstStyle/>
          <a:p>
            <a:pPr>
              <a:spcBef>
                <a:spcPct val="50000"/>
              </a:spcBef>
            </a:pPr>
            <a:r>
              <a:rPr lang="tr-TR"/>
              <a:t>Bakar C, Akgün S (2005) Türkiye'de Sağlık Reformları; Sonu gelmeyen hikaye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9"/>
                                        </p:tgtEl>
                                        <p:attrNameLst>
                                          <p:attrName>style.visibility</p:attrName>
                                        </p:attrNameLst>
                                      </p:cBhvr>
                                      <p:to>
                                        <p:strVal val="visible"/>
                                      </p:to>
                                    </p:set>
                                    <p:animEffect transition="in" filter="blinds(horizontal)">
                                      <p:cBhvr>
                                        <p:cTn id="7" dur="500"/>
                                        <p:tgtEl>
                                          <p:spTgt spid="552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300"/>
                                        </p:tgtEl>
                                        <p:attrNameLst>
                                          <p:attrName>style.visibility</p:attrName>
                                        </p:attrNameLst>
                                      </p:cBhvr>
                                      <p:to>
                                        <p:strVal val="visible"/>
                                      </p:to>
                                    </p:set>
                                    <p:animEffect transition="in" filter="blinds(horizontal)">
                                      <p:cBhvr>
                                        <p:cTn id="12" dur="500"/>
                                        <p:tgtEl>
                                          <p:spTgt spid="5530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5301"/>
                                        </p:tgtEl>
                                        <p:attrNameLst>
                                          <p:attrName>style.visibility</p:attrName>
                                        </p:attrNameLst>
                                      </p:cBhvr>
                                      <p:to>
                                        <p:strVal val="visible"/>
                                      </p:to>
                                    </p:set>
                                    <p:animEffect transition="in" filter="blinds(horizontal)">
                                      <p:cBhvr>
                                        <p:cTn id="17" dur="500"/>
                                        <p:tgtEl>
                                          <p:spTgt spid="5530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5302"/>
                                        </p:tgtEl>
                                        <p:attrNameLst>
                                          <p:attrName>style.visibility</p:attrName>
                                        </p:attrNameLst>
                                      </p:cBhvr>
                                      <p:to>
                                        <p:strVal val="visible"/>
                                      </p:to>
                                    </p:set>
                                    <p:animEffect transition="in" filter="blinds(horizontal)">
                                      <p:cBhvr>
                                        <p:cTn id="22" dur="500"/>
                                        <p:tgtEl>
                                          <p:spTgt spid="5530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5317"/>
                                        </p:tgtEl>
                                        <p:attrNameLst>
                                          <p:attrName>style.visibility</p:attrName>
                                        </p:attrNameLst>
                                      </p:cBhvr>
                                      <p:to>
                                        <p:strVal val="visible"/>
                                      </p:to>
                                    </p:set>
                                    <p:animEffect transition="in" filter="blinds(horizontal)">
                                      <p:cBhvr>
                                        <p:cTn id="27" dur="500"/>
                                        <p:tgtEl>
                                          <p:spTgt spid="5531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5318"/>
                                        </p:tgtEl>
                                        <p:attrNameLst>
                                          <p:attrName>style.visibility</p:attrName>
                                        </p:attrNameLst>
                                      </p:cBhvr>
                                      <p:to>
                                        <p:strVal val="visible"/>
                                      </p:to>
                                    </p:set>
                                    <p:animEffect transition="in" filter="blinds(horizontal)">
                                      <p:cBhvr>
                                        <p:cTn id="32" dur="500"/>
                                        <p:tgtEl>
                                          <p:spTgt spid="5531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5303"/>
                                        </p:tgtEl>
                                        <p:attrNameLst>
                                          <p:attrName>style.visibility</p:attrName>
                                        </p:attrNameLst>
                                      </p:cBhvr>
                                      <p:to>
                                        <p:strVal val="visible"/>
                                      </p:to>
                                    </p:set>
                                    <p:animEffect transition="in" filter="blinds(horizontal)">
                                      <p:cBhvr>
                                        <p:cTn id="37" dur="500"/>
                                        <p:tgtEl>
                                          <p:spTgt spid="5530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5305"/>
                                        </p:tgtEl>
                                        <p:attrNameLst>
                                          <p:attrName>style.visibility</p:attrName>
                                        </p:attrNameLst>
                                      </p:cBhvr>
                                      <p:to>
                                        <p:strVal val="visible"/>
                                      </p:to>
                                    </p:set>
                                    <p:animEffect transition="in" filter="blinds(horizontal)">
                                      <p:cBhvr>
                                        <p:cTn id="42" dur="500"/>
                                        <p:tgtEl>
                                          <p:spTgt spid="55305"/>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55304"/>
                                        </p:tgtEl>
                                        <p:attrNameLst>
                                          <p:attrName>style.visibility</p:attrName>
                                        </p:attrNameLst>
                                      </p:cBhvr>
                                      <p:to>
                                        <p:strVal val="visible"/>
                                      </p:to>
                                    </p:set>
                                    <p:animEffect transition="in" filter="blinds(horizontal)">
                                      <p:cBhvr>
                                        <p:cTn id="47" dur="500"/>
                                        <p:tgtEl>
                                          <p:spTgt spid="5530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5306"/>
                                        </p:tgtEl>
                                        <p:attrNameLst>
                                          <p:attrName>style.visibility</p:attrName>
                                        </p:attrNameLst>
                                      </p:cBhvr>
                                      <p:to>
                                        <p:strVal val="visible"/>
                                      </p:to>
                                    </p:set>
                                    <p:animEffect transition="in" filter="blinds(horizontal)">
                                      <p:cBhvr>
                                        <p:cTn id="52" dur="500"/>
                                        <p:tgtEl>
                                          <p:spTgt spid="5530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55307"/>
                                        </p:tgtEl>
                                        <p:attrNameLst>
                                          <p:attrName>style.visibility</p:attrName>
                                        </p:attrNameLst>
                                      </p:cBhvr>
                                      <p:to>
                                        <p:strVal val="visible"/>
                                      </p:to>
                                    </p:set>
                                    <p:animEffect transition="in" filter="blinds(horizontal)">
                                      <p:cBhvr>
                                        <p:cTn id="57" dur="500"/>
                                        <p:tgtEl>
                                          <p:spTgt spid="55307"/>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55319"/>
                                        </p:tgtEl>
                                        <p:attrNameLst>
                                          <p:attrName>style.visibility</p:attrName>
                                        </p:attrNameLst>
                                      </p:cBhvr>
                                      <p:to>
                                        <p:strVal val="visible"/>
                                      </p:to>
                                    </p:set>
                                    <p:animEffect transition="in" filter="blinds(horizontal)">
                                      <p:cBhvr>
                                        <p:cTn id="62" dur="500"/>
                                        <p:tgtEl>
                                          <p:spTgt spid="55319"/>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55320"/>
                                        </p:tgtEl>
                                        <p:attrNameLst>
                                          <p:attrName>style.visibility</p:attrName>
                                        </p:attrNameLst>
                                      </p:cBhvr>
                                      <p:to>
                                        <p:strVal val="visible"/>
                                      </p:to>
                                    </p:set>
                                    <p:animEffect transition="in" filter="blinds(horizontal)">
                                      <p:cBhvr>
                                        <p:cTn id="67" dur="500"/>
                                        <p:tgtEl>
                                          <p:spTgt spid="55320"/>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55308"/>
                                        </p:tgtEl>
                                        <p:attrNameLst>
                                          <p:attrName>style.visibility</p:attrName>
                                        </p:attrNameLst>
                                      </p:cBhvr>
                                      <p:to>
                                        <p:strVal val="visible"/>
                                      </p:to>
                                    </p:set>
                                    <p:animEffect transition="in" filter="blinds(horizontal)">
                                      <p:cBhvr>
                                        <p:cTn id="72" dur="500"/>
                                        <p:tgtEl>
                                          <p:spTgt spid="55308"/>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55309"/>
                                        </p:tgtEl>
                                        <p:attrNameLst>
                                          <p:attrName>style.visibility</p:attrName>
                                        </p:attrNameLst>
                                      </p:cBhvr>
                                      <p:to>
                                        <p:strVal val="visible"/>
                                      </p:to>
                                    </p:set>
                                    <p:animEffect transition="in" filter="blinds(horizontal)">
                                      <p:cBhvr>
                                        <p:cTn id="75" dur="500"/>
                                        <p:tgtEl>
                                          <p:spTgt spid="55309"/>
                                        </p:tgtEl>
                                      </p:cBhvr>
                                    </p:animEffect>
                                  </p:childTnLst>
                                </p:cTn>
                              </p:par>
                            </p:childTnLst>
                          </p:cTn>
                        </p:par>
                      </p:childTnLst>
                    </p:cTn>
                  </p:par>
                  <p:par>
                    <p:cTn id="76" fill="hold">
                      <p:stCondLst>
                        <p:cond delay="indefinite"/>
                      </p:stCondLst>
                      <p:childTnLst>
                        <p:par>
                          <p:cTn id="77" fill="hold">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55310"/>
                                        </p:tgtEl>
                                        <p:attrNameLst>
                                          <p:attrName>style.visibility</p:attrName>
                                        </p:attrNameLst>
                                      </p:cBhvr>
                                      <p:to>
                                        <p:strVal val="visible"/>
                                      </p:to>
                                    </p:set>
                                    <p:animEffect transition="in" filter="blinds(horizontal)">
                                      <p:cBhvr>
                                        <p:cTn id="80" dur="500"/>
                                        <p:tgtEl>
                                          <p:spTgt spid="55310"/>
                                        </p:tgtEl>
                                      </p:cBhvr>
                                    </p:animEffect>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grpId="0" nodeType="clickEffect">
                                  <p:stCondLst>
                                    <p:cond delay="0"/>
                                  </p:stCondLst>
                                  <p:childTnLst>
                                    <p:set>
                                      <p:cBhvr>
                                        <p:cTn id="84" dur="1" fill="hold">
                                          <p:stCondLst>
                                            <p:cond delay="0"/>
                                          </p:stCondLst>
                                        </p:cTn>
                                        <p:tgtEl>
                                          <p:spTgt spid="55321"/>
                                        </p:tgtEl>
                                        <p:attrNameLst>
                                          <p:attrName>style.visibility</p:attrName>
                                        </p:attrNameLst>
                                      </p:cBhvr>
                                      <p:to>
                                        <p:strVal val="visible"/>
                                      </p:to>
                                    </p:set>
                                    <p:animEffect transition="in" filter="blinds(horizontal)">
                                      <p:cBhvr>
                                        <p:cTn id="85" dur="500"/>
                                        <p:tgtEl>
                                          <p:spTgt spid="55321"/>
                                        </p:tgtEl>
                                      </p:cBhvr>
                                    </p:animEffect>
                                  </p:childTnLst>
                                </p:cTn>
                              </p:par>
                            </p:childTnLst>
                          </p:cTn>
                        </p:par>
                      </p:childTnLst>
                    </p:cTn>
                  </p:par>
                  <p:par>
                    <p:cTn id="86" fill="hold">
                      <p:stCondLst>
                        <p:cond delay="indefinite"/>
                      </p:stCondLst>
                      <p:childTnLst>
                        <p:par>
                          <p:cTn id="87" fill="hold">
                            <p:stCondLst>
                              <p:cond delay="0"/>
                            </p:stCondLst>
                            <p:childTnLst>
                              <p:par>
                                <p:cTn id="88" presetID="3" presetClass="entr" presetSubtype="10" fill="hold" grpId="0" nodeType="clickEffect">
                                  <p:stCondLst>
                                    <p:cond delay="0"/>
                                  </p:stCondLst>
                                  <p:childTnLst>
                                    <p:set>
                                      <p:cBhvr>
                                        <p:cTn id="89" dur="1" fill="hold">
                                          <p:stCondLst>
                                            <p:cond delay="0"/>
                                          </p:stCondLst>
                                        </p:cTn>
                                        <p:tgtEl>
                                          <p:spTgt spid="55322"/>
                                        </p:tgtEl>
                                        <p:attrNameLst>
                                          <p:attrName>style.visibility</p:attrName>
                                        </p:attrNameLst>
                                      </p:cBhvr>
                                      <p:to>
                                        <p:strVal val="visible"/>
                                      </p:to>
                                    </p:set>
                                    <p:animEffect transition="in" filter="blinds(horizontal)">
                                      <p:cBhvr>
                                        <p:cTn id="90" dur="500"/>
                                        <p:tgtEl>
                                          <p:spTgt spid="55322"/>
                                        </p:tgtEl>
                                      </p:cBhvr>
                                    </p:animEffect>
                                  </p:childTnLst>
                                </p:cTn>
                              </p:par>
                            </p:childTnLst>
                          </p:cTn>
                        </p:par>
                      </p:childTnLst>
                    </p:cTn>
                  </p:par>
                  <p:par>
                    <p:cTn id="91" fill="hold">
                      <p:stCondLst>
                        <p:cond delay="indefinite"/>
                      </p:stCondLst>
                      <p:childTnLst>
                        <p:par>
                          <p:cTn id="92" fill="hold">
                            <p:stCondLst>
                              <p:cond delay="0"/>
                            </p:stCondLst>
                            <p:childTnLst>
                              <p:par>
                                <p:cTn id="93" presetID="3" presetClass="entr" presetSubtype="10" fill="hold" grpId="0" nodeType="clickEffect">
                                  <p:stCondLst>
                                    <p:cond delay="0"/>
                                  </p:stCondLst>
                                  <p:childTnLst>
                                    <p:set>
                                      <p:cBhvr>
                                        <p:cTn id="94" dur="1" fill="hold">
                                          <p:stCondLst>
                                            <p:cond delay="0"/>
                                          </p:stCondLst>
                                        </p:cTn>
                                        <p:tgtEl>
                                          <p:spTgt spid="55311"/>
                                        </p:tgtEl>
                                        <p:attrNameLst>
                                          <p:attrName>style.visibility</p:attrName>
                                        </p:attrNameLst>
                                      </p:cBhvr>
                                      <p:to>
                                        <p:strVal val="visible"/>
                                      </p:to>
                                    </p:set>
                                    <p:animEffect transition="in" filter="blinds(horizontal)">
                                      <p:cBhvr>
                                        <p:cTn id="95" dur="500"/>
                                        <p:tgtEl>
                                          <p:spTgt spid="55311"/>
                                        </p:tgtEl>
                                      </p:cBhvr>
                                    </p:animEffect>
                                  </p:childTnLst>
                                </p:cTn>
                              </p:par>
                            </p:childTnLst>
                          </p:cTn>
                        </p:par>
                      </p:childTnLst>
                    </p:cTn>
                  </p:par>
                  <p:par>
                    <p:cTn id="96" fill="hold">
                      <p:stCondLst>
                        <p:cond delay="indefinite"/>
                      </p:stCondLst>
                      <p:childTnLst>
                        <p:par>
                          <p:cTn id="97" fill="hold">
                            <p:stCondLst>
                              <p:cond delay="0"/>
                            </p:stCondLst>
                            <p:childTnLst>
                              <p:par>
                                <p:cTn id="98" presetID="3" presetClass="entr" presetSubtype="10" fill="hold" grpId="0" nodeType="clickEffect">
                                  <p:stCondLst>
                                    <p:cond delay="0"/>
                                  </p:stCondLst>
                                  <p:childTnLst>
                                    <p:set>
                                      <p:cBhvr>
                                        <p:cTn id="99" dur="1" fill="hold">
                                          <p:stCondLst>
                                            <p:cond delay="0"/>
                                          </p:stCondLst>
                                        </p:cTn>
                                        <p:tgtEl>
                                          <p:spTgt spid="55312"/>
                                        </p:tgtEl>
                                        <p:attrNameLst>
                                          <p:attrName>style.visibility</p:attrName>
                                        </p:attrNameLst>
                                      </p:cBhvr>
                                      <p:to>
                                        <p:strVal val="visible"/>
                                      </p:to>
                                    </p:set>
                                    <p:animEffect transition="in" filter="blinds(horizontal)">
                                      <p:cBhvr>
                                        <p:cTn id="100" dur="500"/>
                                        <p:tgtEl>
                                          <p:spTgt spid="55312"/>
                                        </p:tgtEl>
                                      </p:cBhvr>
                                    </p:animEffect>
                                  </p:childTnLst>
                                </p:cTn>
                              </p:par>
                            </p:childTnLst>
                          </p:cTn>
                        </p:par>
                      </p:childTnLst>
                    </p:cTn>
                  </p:par>
                  <p:par>
                    <p:cTn id="101" fill="hold">
                      <p:stCondLst>
                        <p:cond delay="indefinite"/>
                      </p:stCondLst>
                      <p:childTnLst>
                        <p:par>
                          <p:cTn id="102" fill="hold">
                            <p:stCondLst>
                              <p:cond delay="0"/>
                            </p:stCondLst>
                            <p:childTnLst>
                              <p:par>
                                <p:cTn id="103" presetID="3" presetClass="entr" presetSubtype="10" fill="hold" grpId="0" nodeType="clickEffect">
                                  <p:stCondLst>
                                    <p:cond delay="0"/>
                                  </p:stCondLst>
                                  <p:childTnLst>
                                    <p:set>
                                      <p:cBhvr>
                                        <p:cTn id="104" dur="1" fill="hold">
                                          <p:stCondLst>
                                            <p:cond delay="0"/>
                                          </p:stCondLst>
                                        </p:cTn>
                                        <p:tgtEl>
                                          <p:spTgt spid="55313"/>
                                        </p:tgtEl>
                                        <p:attrNameLst>
                                          <p:attrName>style.visibility</p:attrName>
                                        </p:attrNameLst>
                                      </p:cBhvr>
                                      <p:to>
                                        <p:strVal val="visible"/>
                                      </p:to>
                                    </p:set>
                                    <p:animEffect transition="in" filter="blinds(horizontal)">
                                      <p:cBhvr>
                                        <p:cTn id="105" dur="500"/>
                                        <p:tgtEl>
                                          <p:spTgt spid="55313"/>
                                        </p:tgtEl>
                                      </p:cBhvr>
                                    </p:animEffect>
                                  </p:childTnLst>
                                </p:cTn>
                              </p:par>
                            </p:childTnLst>
                          </p:cTn>
                        </p:par>
                      </p:childTnLst>
                    </p:cTn>
                  </p:par>
                  <p:par>
                    <p:cTn id="106" fill="hold">
                      <p:stCondLst>
                        <p:cond delay="indefinite"/>
                      </p:stCondLst>
                      <p:childTnLst>
                        <p:par>
                          <p:cTn id="107" fill="hold">
                            <p:stCondLst>
                              <p:cond delay="0"/>
                            </p:stCondLst>
                            <p:childTnLst>
                              <p:par>
                                <p:cTn id="108" presetID="3" presetClass="entr" presetSubtype="10" fill="hold" grpId="0" nodeType="clickEffect">
                                  <p:stCondLst>
                                    <p:cond delay="0"/>
                                  </p:stCondLst>
                                  <p:childTnLst>
                                    <p:set>
                                      <p:cBhvr>
                                        <p:cTn id="109" dur="1" fill="hold">
                                          <p:stCondLst>
                                            <p:cond delay="0"/>
                                          </p:stCondLst>
                                        </p:cTn>
                                        <p:tgtEl>
                                          <p:spTgt spid="55314"/>
                                        </p:tgtEl>
                                        <p:attrNameLst>
                                          <p:attrName>style.visibility</p:attrName>
                                        </p:attrNameLst>
                                      </p:cBhvr>
                                      <p:to>
                                        <p:strVal val="visible"/>
                                      </p:to>
                                    </p:set>
                                    <p:animEffect transition="in" filter="blinds(horizontal)">
                                      <p:cBhvr>
                                        <p:cTn id="110" dur="500"/>
                                        <p:tgtEl>
                                          <p:spTgt spid="55314"/>
                                        </p:tgtEl>
                                      </p:cBhvr>
                                    </p:animEffect>
                                  </p:childTnLst>
                                </p:cTn>
                              </p:par>
                            </p:childTnLst>
                          </p:cTn>
                        </p:par>
                      </p:childTnLst>
                    </p:cTn>
                  </p:par>
                  <p:par>
                    <p:cTn id="111" fill="hold">
                      <p:stCondLst>
                        <p:cond delay="indefinite"/>
                      </p:stCondLst>
                      <p:childTnLst>
                        <p:par>
                          <p:cTn id="112" fill="hold">
                            <p:stCondLst>
                              <p:cond delay="0"/>
                            </p:stCondLst>
                            <p:childTnLst>
                              <p:par>
                                <p:cTn id="113" presetID="3" presetClass="entr" presetSubtype="10" fill="hold" grpId="0" nodeType="clickEffect">
                                  <p:stCondLst>
                                    <p:cond delay="0"/>
                                  </p:stCondLst>
                                  <p:childTnLst>
                                    <p:set>
                                      <p:cBhvr>
                                        <p:cTn id="114" dur="1" fill="hold">
                                          <p:stCondLst>
                                            <p:cond delay="0"/>
                                          </p:stCondLst>
                                        </p:cTn>
                                        <p:tgtEl>
                                          <p:spTgt spid="55323"/>
                                        </p:tgtEl>
                                        <p:attrNameLst>
                                          <p:attrName>style.visibility</p:attrName>
                                        </p:attrNameLst>
                                      </p:cBhvr>
                                      <p:to>
                                        <p:strVal val="visible"/>
                                      </p:to>
                                    </p:set>
                                    <p:animEffect transition="in" filter="blinds(horizontal)">
                                      <p:cBhvr>
                                        <p:cTn id="115" dur="500"/>
                                        <p:tgtEl>
                                          <p:spTgt spid="55323"/>
                                        </p:tgtEl>
                                      </p:cBhvr>
                                    </p:animEffect>
                                  </p:childTnLst>
                                </p:cTn>
                              </p:par>
                            </p:childTnLst>
                          </p:cTn>
                        </p:par>
                      </p:childTnLst>
                    </p:cTn>
                  </p:par>
                  <p:par>
                    <p:cTn id="116" fill="hold">
                      <p:stCondLst>
                        <p:cond delay="indefinite"/>
                      </p:stCondLst>
                      <p:childTnLst>
                        <p:par>
                          <p:cTn id="117" fill="hold">
                            <p:stCondLst>
                              <p:cond delay="0"/>
                            </p:stCondLst>
                            <p:childTnLst>
                              <p:par>
                                <p:cTn id="118" presetID="3" presetClass="entr" presetSubtype="10" fill="hold" grpId="0" nodeType="clickEffect">
                                  <p:stCondLst>
                                    <p:cond delay="0"/>
                                  </p:stCondLst>
                                  <p:childTnLst>
                                    <p:set>
                                      <p:cBhvr>
                                        <p:cTn id="119" dur="1" fill="hold">
                                          <p:stCondLst>
                                            <p:cond delay="0"/>
                                          </p:stCondLst>
                                        </p:cTn>
                                        <p:tgtEl>
                                          <p:spTgt spid="55324"/>
                                        </p:tgtEl>
                                        <p:attrNameLst>
                                          <p:attrName>style.visibility</p:attrName>
                                        </p:attrNameLst>
                                      </p:cBhvr>
                                      <p:to>
                                        <p:strVal val="visible"/>
                                      </p:to>
                                    </p:set>
                                    <p:animEffect transition="in" filter="blinds(horizontal)">
                                      <p:cBhvr>
                                        <p:cTn id="120" dur="500"/>
                                        <p:tgtEl>
                                          <p:spTgt spid="55324"/>
                                        </p:tgtEl>
                                      </p:cBhvr>
                                    </p:animEffect>
                                  </p:childTnLst>
                                </p:cTn>
                              </p:par>
                            </p:childTnLst>
                          </p:cTn>
                        </p:par>
                      </p:childTnLst>
                    </p:cTn>
                  </p:par>
                  <p:par>
                    <p:cTn id="121" fill="hold">
                      <p:stCondLst>
                        <p:cond delay="indefinite"/>
                      </p:stCondLst>
                      <p:childTnLst>
                        <p:par>
                          <p:cTn id="122" fill="hold">
                            <p:stCondLst>
                              <p:cond delay="0"/>
                            </p:stCondLst>
                            <p:childTnLst>
                              <p:par>
                                <p:cTn id="123" presetID="3" presetClass="entr" presetSubtype="10" fill="hold" grpId="0" nodeType="clickEffect">
                                  <p:stCondLst>
                                    <p:cond delay="0"/>
                                  </p:stCondLst>
                                  <p:childTnLst>
                                    <p:set>
                                      <p:cBhvr>
                                        <p:cTn id="124" dur="1" fill="hold">
                                          <p:stCondLst>
                                            <p:cond delay="0"/>
                                          </p:stCondLst>
                                        </p:cTn>
                                        <p:tgtEl>
                                          <p:spTgt spid="55315"/>
                                        </p:tgtEl>
                                        <p:attrNameLst>
                                          <p:attrName>style.visibility</p:attrName>
                                        </p:attrNameLst>
                                      </p:cBhvr>
                                      <p:to>
                                        <p:strVal val="visible"/>
                                      </p:to>
                                    </p:set>
                                    <p:animEffect transition="in" filter="blinds(horizontal)">
                                      <p:cBhvr>
                                        <p:cTn id="125" dur="500"/>
                                        <p:tgtEl>
                                          <p:spTgt spid="55315"/>
                                        </p:tgtEl>
                                      </p:cBhvr>
                                    </p:animEffect>
                                  </p:childTnLst>
                                </p:cTn>
                              </p:par>
                            </p:childTnLst>
                          </p:cTn>
                        </p:par>
                      </p:childTnLst>
                    </p:cTn>
                  </p:par>
                  <p:par>
                    <p:cTn id="126" fill="hold">
                      <p:stCondLst>
                        <p:cond delay="indefinite"/>
                      </p:stCondLst>
                      <p:childTnLst>
                        <p:par>
                          <p:cTn id="127" fill="hold">
                            <p:stCondLst>
                              <p:cond delay="0"/>
                            </p:stCondLst>
                            <p:childTnLst>
                              <p:par>
                                <p:cTn id="128" presetID="3" presetClass="entr" presetSubtype="10" fill="hold" grpId="0" nodeType="clickEffect">
                                  <p:stCondLst>
                                    <p:cond delay="0"/>
                                  </p:stCondLst>
                                  <p:childTnLst>
                                    <p:set>
                                      <p:cBhvr>
                                        <p:cTn id="129" dur="1" fill="hold">
                                          <p:stCondLst>
                                            <p:cond delay="0"/>
                                          </p:stCondLst>
                                        </p:cTn>
                                        <p:tgtEl>
                                          <p:spTgt spid="55316"/>
                                        </p:tgtEl>
                                        <p:attrNameLst>
                                          <p:attrName>style.visibility</p:attrName>
                                        </p:attrNameLst>
                                      </p:cBhvr>
                                      <p:to>
                                        <p:strVal val="visible"/>
                                      </p:to>
                                    </p:set>
                                    <p:animEffect transition="in" filter="blinds(horizontal)">
                                      <p:cBhvr>
                                        <p:cTn id="130" dur="500"/>
                                        <p:tgtEl>
                                          <p:spTgt spid="55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animBg="1"/>
      <p:bldP spid="55300" grpId="0"/>
      <p:bldP spid="55301" grpId="0" animBg="1"/>
      <p:bldP spid="55302" grpId="0"/>
      <p:bldP spid="55303" grpId="0" animBg="1"/>
      <p:bldP spid="55304" grpId="0"/>
      <p:bldP spid="55305" grpId="0" animBg="1"/>
      <p:bldP spid="55306" grpId="0" animBg="1"/>
      <p:bldP spid="55307" grpId="0"/>
      <p:bldP spid="55308" grpId="0" animBg="1"/>
      <p:bldP spid="55309" grpId="0" animBg="1"/>
      <p:bldP spid="55310" grpId="0"/>
      <p:bldP spid="55311" grpId="0" animBg="1"/>
      <p:bldP spid="55312" grpId="0" animBg="1"/>
      <p:bldP spid="55313" grpId="0" animBg="1"/>
      <p:bldP spid="55314" grpId="0"/>
      <p:bldP spid="55315" grpId="0" animBg="1"/>
      <p:bldP spid="55316" grpId="0"/>
      <p:bldP spid="55317" grpId="0" animBg="1"/>
      <p:bldP spid="55318" grpId="0"/>
      <p:bldP spid="55319" grpId="0" animBg="1"/>
      <p:bldP spid="55320" grpId="0"/>
      <p:bldP spid="55321" grpId="0" animBg="1"/>
      <p:bldP spid="55322" grpId="0"/>
      <p:bldP spid="55323" grpId="0" animBg="1"/>
      <p:bldP spid="553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2"/>
          <p:cNvSpPr>
            <a:spLocks noGrp="1" noChangeArrowheads="1"/>
          </p:cNvSpPr>
          <p:nvPr>
            <p:ph type="title"/>
          </p:nvPr>
        </p:nvSpPr>
        <p:spPr>
          <a:ln>
            <a:solidFill>
              <a:schemeClr val="tx1"/>
            </a:solidFill>
          </a:ln>
        </p:spPr>
        <p:txBody>
          <a:bodyPr>
            <a:normAutofit/>
          </a:bodyPr>
          <a:lstStyle/>
          <a:p>
            <a:pPr algn="ctr"/>
            <a:r>
              <a:rPr lang="tr-TR" sz="2000" b="1">
                <a:solidFill>
                  <a:srgbClr val="FF0000"/>
                </a:solidFill>
              </a:rPr>
              <a:t>yeniden uyum programının</a:t>
            </a:r>
            <a:br>
              <a:rPr lang="tr-TR" sz="2000" b="1">
                <a:solidFill>
                  <a:srgbClr val="FF0000"/>
                </a:solidFill>
              </a:rPr>
            </a:br>
            <a:r>
              <a:rPr lang="tr-TR" sz="2000" b="1">
                <a:solidFill>
                  <a:srgbClr val="FF0000"/>
                </a:solidFill>
              </a:rPr>
              <a:t>DÜNYAYA HEDİYESİ</a:t>
            </a:r>
            <a:r>
              <a:rPr lang="tr-TR" sz="2400"/>
              <a:t> </a:t>
            </a:r>
            <a:br>
              <a:rPr lang="tr-TR" sz="2400"/>
            </a:br>
            <a:r>
              <a:rPr lang="tr-TR" sz="2400" b="1">
                <a:solidFill>
                  <a:srgbClr val="000099"/>
                </a:solidFill>
              </a:rPr>
              <a:t>Tıbbi  yoksulluk</a:t>
            </a:r>
            <a:r>
              <a:rPr lang="tr-TR" sz="2400"/>
              <a:t> (Medical poverty)</a:t>
            </a:r>
          </a:p>
        </p:txBody>
      </p:sp>
      <p:sp>
        <p:nvSpPr>
          <p:cNvPr id="371715" name="Rectangle 3"/>
          <p:cNvSpPr>
            <a:spLocks noGrp="1" noChangeArrowheads="1"/>
          </p:cNvSpPr>
          <p:nvPr>
            <p:ph idx="1"/>
          </p:nvPr>
        </p:nvSpPr>
        <p:spPr>
          <a:ln>
            <a:solidFill>
              <a:schemeClr val="tx1"/>
            </a:solidFill>
          </a:ln>
        </p:spPr>
        <p:txBody>
          <a:bodyPr>
            <a:normAutofit/>
          </a:bodyPr>
          <a:lstStyle/>
          <a:p>
            <a:pPr>
              <a:lnSpc>
                <a:spcPct val="200000"/>
              </a:lnSpc>
              <a:buFont typeface="Wingdings" pitchFamily="2" charset="2"/>
              <a:buNone/>
            </a:pPr>
            <a:r>
              <a:rPr lang="tr-TR" b="1" dirty="0">
                <a:latin typeface="+mj-lt"/>
              </a:rPr>
              <a:t>     Kamu ve özel sağlık hizmetlerinde </a:t>
            </a:r>
            <a:r>
              <a:rPr lang="tr-TR" b="1" dirty="0">
                <a:solidFill>
                  <a:srgbClr val="FF0000"/>
                </a:solidFill>
                <a:latin typeface="+mj-lt"/>
              </a:rPr>
              <a:t>cepten</a:t>
            </a:r>
            <a:r>
              <a:rPr lang="tr-TR" b="1" dirty="0">
                <a:latin typeface="+mj-lt"/>
              </a:rPr>
              <a:t> </a:t>
            </a:r>
            <a:r>
              <a:rPr lang="tr-TR" b="1" dirty="0">
                <a:solidFill>
                  <a:srgbClr val="FF0000"/>
                </a:solidFill>
                <a:latin typeface="+mj-lt"/>
              </a:rPr>
              <a:t>harcamaların yükselişi</a:t>
            </a:r>
            <a:r>
              <a:rPr lang="tr-TR" b="1" dirty="0">
                <a:latin typeface="+mj-lt"/>
              </a:rPr>
              <a:t>, aileleri yoksulluğa sürüklemekte ve zaten </a:t>
            </a:r>
            <a:r>
              <a:rPr lang="tr-TR" b="1" dirty="0">
                <a:solidFill>
                  <a:srgbClr val="FF0000"/>
                </a:solidFill>
                <a:latin typeface="+mj-lt"/>
              </a:rPr>
              <a:t>yoksul olanların yoksulluğunu artırmaktadır</a:t>
            </a:r>
            <a:r>
              <a:rPr lang="tr-TR" dirty="0">
                <a:solidFill>
                  <a:srgbClr val="FF0000"/>
                </a:solidFill>
                <a:latin typeface="+mj-lt"/>
              </a:rPr>
              <a: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19113" y="620713"/>
            <a:ext cx="7508875" cy="1079500"/>
          </a:xfrm>
          <a:ln>
            <a:solidFill>
              <a:schemeClr val="tx1"/>
            </a:solidFill>
          </a:ln>
        </p:spPr>
        <p:txBody>
          <a:bodyPr/>
          <a:lstStyle/>
          <a:p>
            <a:r>
              <a:rPr lang="tr-TR" b="1" dirty="0" smtClean="0">
                <a:solidFill>
                  <a:srgbClr val="CC3399"/>
                </a:solidFill>
              </a:rPr>
              <a:t> Tıbbi </a:t>
            </a:r>
            <a:r>
              <a:rPr lang="tr-TR" b="1" dirty="0">
                <a:solidFill>
                  <a:srgbClr val="CC3399"/>
                </a:solidFill>
              </a:rPr>
              <a:t>yoksulluğun etkileri </a:t>
            </a:r>
          </a:p>
        </p:txBody>
      </p:sp>
      <p:sp>
        <p:nvSpPr>
          <p:cNvPr id="26627" name="Rectangle 3"/>
          <p:cNvSpPr>
            <a:spLocks noGrp="1" noChangeArrowheads="1"/>
          </p:cNvSpPr>
          <p:nvPr>
            <p:ph idx="1"/>
          </p:nvPr>
        </p:nvSpPr>
        <p:spPr>
          <a:xfrm>
            <a:off x="468313" y="2044700"/>
            <a:ext cx="7559675" cy="3760788"/>
          </a:xfrm>
          <a:ln>
            <a:solidFill>
              <a:schemeClr val="tx1"/>
            </a:solidFill>
          </a:ln>
        </p:spPr>
        <p:txBody>
          <a:bodyPr/>
          <a:lstStyle/>
          <a:p>
            <a:pPr>
              <a:lnSpc>
                <a:spcPct val="150000"/>
              </a:lnSpc>
            </a:pPr>
            <a:r>
              <a:rPr lang="tr-TR" b="1">
                <a:solidFill>
                  <a:srgbClr val="000099"/>
                </a:solidFill>
                <a:latin typeface="+mj-lt"/>
              </a:rPr>
              <a:t>Tedavi edilmemiş hastalık</a:t>
            </a:r>
          </a:p>
          <a:p>
            <a:pPr>
              <a:lnSpc>
                <a:spcPct val="150000"/>
              </a:lnSpc>
            </a:pPr>
            <a:r>
              <a:rPr lang="tr-TR" b="1">
                <a:solidFill>
                  <a:srgbClr val="FF0000"/>
                </a:solidFill>
                <a:latin typeface="+mj-lt"/>
              </a:rPr>
              <a:t>Sağlık hizmeti kullanımında azalma</a:t>
            </a:r>
          </a:p>
          <a:p>
            <a:pPr>
              <a:lnSpc>
                <a:spcPct val="150000"/>
              </a:lnSpc>
            </a:pPr>
            <a:r>
              <a:rPr lang="tr-TR" b="1">
                <a:solidFill>
                  <a:srgbClr val="000099"/>
                </a:solidFill>
                <a:latin typeface="+mj-lt"/>
              </a:rPr>
              <a:t>Uzun dönem yoksullaşma</a:t>
            </a:r>
          </a:p>
          <a:p>
            <a:pPr>
              <a:lnSpc>
                <a:spcPct val="150000"/>
              </a:lnSpc>
            </a:pPr>
            <a:r>
              <a:rPr lang="tr-TR" b="1">
                <a:solidFill>
                  <a:srgbClr val="FF0000"/>
                </a:solidFill>
                <a:latin typeface="+mj-lt"/>
              </a:rPr>
              <a:t>Bilinçsiz ilaç kullanımı</a:t>
            </a:r>
            <a:r>
              <a:rPr lang="tr-TR" b="1">
                <a:latin typeface="+mj-lt"/>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55650" y="557213"/>
            <a:ext cx="8208963" cy="1071562"/>
          </a:xfrm>
        </p:spPr>
        <p:txBody>
          <a:bodyPr>
            <a:normAutofit fontScale="90000"/>
          </a:bodyPr>
          <a:lstStyle/>
          <a:p>
            <a:pPr algn="ctr"/>
            <a:r>
              <a:rPr lang="tr-TR" sz="3200" b="1" dirty="0">
                <a:solidFill>
                  <a:srgbClr val="CC3399"/>
                </a:solidFill>
              </a:rPr>
              <a:t>YUP’ un sağlık durumu üzerine olan etkileri</a:t>
            </a:r>
            <a:r>
              <a:rPr lang="tr-TR" sz="3200" dirty="0">
                <a:solidFill>
                  <a:srgbClr val="CC3399"/>
                </a:solidFill>
              </a:rPr>
              <a:t>    </a:t>
            </a:r>
            <a:r>
              <a:rPr lang="tr-TR" sz="3200" dirty="0" smtClean="0">
                <a:solidFill>
                  <a:srgbClr val="CC3399"/>
                </a:solidFill>
              </a:rPr>
              <a:t>                                   </a:t>
            </a:r>
            <a:r>
              <a:rPr lang="tr-TR" sz="1900" dirty="0" smtClean="0">
                <a:solidFill>
                  <a:srgbClr val="000099"/>
                </a:solidFill>
              </a:rPr>
              <a:t>IMF/WB </a:t>
            </a:r>
            <a:r>
              <a:rPr lang="tr-TR" sz="1900" dirty="0">
                <a:solidFill>
                  <a:srgbClr val="000099"/>
                </a:solidFill>
              </a:rPr>
              <a:t>programlarını uygulayan bazı ülkelerde </a:t>
            </a:r>
            <a:r>
              <a:rPr lang="tr-TR" sz="1900" dirty="0" err="1">
                <a:solidFill>
                  <a:srgbClr val="000099"/>
                </a:solidFill>
              </a:rPr>
              <a:t>BÖH’ün</a:t>
            </a:r>
            <a:r>
              <a:rPr lang="tr-TR" sz="1900" dirty="0">
                <a:solidFill>
                  <a:srgbClr val="000099"/>
                </a:solidFill>
              </a:rPr>
              <a:t> değişimi</a:t>
            </a:r>
            <a:r>
              <a:rPr lang="tr-TR" sz="3600" dirty="0">
                <a:solidFill>
                  <a:srgbClr val="CC3399"/>
                </a:solidFill>
              </a:rPr>
              <a:t> </a:t>
            </a:r>
          </a:p>
        </p:txBody>
      </p:sp>
      <p:graphicFrame>
        <p:nvGraphicFramePr>
          <p:cNvPr id="27710" name="Group 62"/>
          <p:cNvGraphicFramePr>
            <a:graphicFrameLocks noGrp="1"/>
          </p:cNvGraphicFramePr>
          <p:nvPr>
            <p:ph type="tbl" idx="1"/>
          </p:nvPr>
        </p:nvGraphicFramePr>
        <p:xfrm>
          <a:off x="323850" y="1628775"/>
          <a:ext cx="8485188" cy="5175504"/>
        </p:xfrm>
        <a:graphic>
          <a:graphicData uri="http://schemas.openxmlformats.org/drawingml/2006/table">
            <a:tbl>
              <a:tblPr/>
              <a:tblGrid>
                <a:gridCol w="2095500"/>
                <a:gridCol w="2093913"/>
                <a:gridCol w="2095500"/>
                <a:gridCol w="2200275"/>
              </a:tblGrid>
              <a:tr h="985838">
                <a:tc rowSpan="2">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endParaRPr kumimoji="0" lang="tr-TR" sz="2800" b="0" i="0" u="none" strike="noStrike" cap="none" normalizeH="0" baseline="0" dirty="0" smtClean="0">
                        <a:ln>
                          <a:noFill/>
                        </a:ln>
                        <a:solidFill>
                          <a:schemeClr val="tx1"/>
                        </a:solidFill>
                        <a:effectLst/>
                        <a:latin typeface="Times New Roman" pitchFamily="18" charset="0"/>
                      </a:endParaRPr>
                    </a:p>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dirty="0" smtClean="0">
                          <a:ln>
                            <a:noFill/>
                          </a:ln>
                          <a:solidFill>
                            <a:schemeClr val="tx1"/>
                          </a:solidFill>
                          <a:effectLst/>
                          <a:latin typeface="Times New Roman" pitchFamily="18" charset="0"/>
                        </a:rPr>
                        <a:t>Ülke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endParaRPr kumimoji="0" lang="tr-TR" sz="2800" b="0" i="0" u="none" strike="noStrike" cap="none" normalizeH="0" baseline="0" smtClean="0">
                        <a:ln>
                          <a:noFill/>
                        </a:ln>
                        <a:solidFill>
                          <a:schemeClr val="tx1"/>
                        </a:solidFill>
                        <a:effectLst/>
                        <a:latin typeface="Times New Roman" pitchFamily="18" charset="0"/>
                      </a:endParaRPr>
                    </a:p>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Bebek ölüm hızı (Binde)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tr-TR"/>
                    </a:p>
                  </a:txBody>
                  <a:tcPr/>
                </a:tc>
                <a:tc rowSpan="2">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endParaRPr kumimoji="0" lang="tr-TR" sz="2800" b="1" i="0" u="none" strike="noStrike" cap="none" normalizeH="0" baseline="0" smtClean="0">
                        <a:ln>
                          <a:noFill/>
                        </a:ln>
                        <a:solidFill>
                          <a:schemeClr val="tx1"/>
                        </a:solidFill>
                        <a:effectLst/>
                        <a:latin typeface="Times New Roman" pitchFamily="18" charset="0"/>
                      </a:endParaRPr>
                    </a:p>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chemeClr val="tx1"/>
                          </a:solidFill>
                          <a:effectLst/>
                          <a:latin typeface="Times New Roman" pitchFamily="18" charset="0"/>
                        </a:rPr>
                        <a:t>Değişim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vMerge="1">
                  <a:txBody>
                    <a:bodyPr/>
                    <a:lstStyle/>
                    <a:p>
                      <a:endParaRPr lang="tr-TR"/>
                    </a:p>
                  </a:txBody>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074602"/>
                          </a:solidFill>
                          <a:effectLst/>
                          <a:latin typeface="Times New Roman" pitchFamily="18" charset="0"/>
                        </a:rPr>
                        <a:t>1980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074602"/>
                          </a:solidFill>
                          <a:effectLst/>
                          <a:latin typeface="Times New Roman" pitchFamily="18" charset="0"/>
                        </a:rPr>
                        <a:t>1985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tr-TR"/>
                    </a:p>
                  </a:txBody>
                  <a:tcPr/>
                </a:tc>
              </a:tr>
              <a:tr h="503238">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Etyopya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146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168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FF0000"/>
                          </a:solidFill>
                          <a:effectLst/>
                          <a:latin typeface="Times New Roman" pitchFamily="18" charset="0"/>
                        </a:rPr>
                        <a:t>+</a:t>
                      </a:r>
                      <a:r>
                        <a:rPr kumimoji="0" lang="tr-TR" sz="2800" b="0" i="0" u="none" strike="noStrike" cap="none" normalizeH="0" baseline="0" smtClean="0">
                          <a:ln>
                            <a:noFill/>
                          </a:ln>
                          <a:solidFill>
                            <a:schemeClr val="tx1"/>
                          </a:solidFill>
                          <a:effectLst/>
                          <a:latin typeface="Times New Roman" pitchFamily="18" charset="0"/>
                        </a:rPr>
                        <a:t>  15,1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Mali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154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174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FF0000"/>
                          </a:solidFill>
                          <a:effectLst/>
                          <a:latin typeface="Times New Roman" pitchFamily="18" charset="0"/>
                        </a:rPr>
                        <a:t>+</a:t>
                      </a:r>
                      <a:r>
                        <a:rPr kumimoji="0" lang="tr-TR" sz="2800" b="0" i="0" u="none" strike="noStrike" cap="none" normalizeH="0" baseline="0" smtClean="0">
                          <a:ln>
                            <a:noFill/>
                          </a:ln>
                          <a:solidFill>
                            <a:schemeClr val="tx1"/>
                          </a:solidFill>
                          <a:effectLst/>
                          <a:latin typeface="Times New Roman" pitchFamily="18" charset="0"/>
                        </a:rPr>
                        <a:t>  26,5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25">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Madagaskar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71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109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FF0000"/>
                          </a:solidFill>
                          <a:effectLst/>
                          <a:latin typeface="Times New Roman" pitchFamily="18" charset="0"/>
                        </a:rPr>
                        <a:t>+</a:t>
                      </a:r>
                      <a:r>
                        <a:rPr kumimoji="0" lang="tr-TR" sz="2800" b="0" i="0" u="none" strike="noStrike" cap="none" normalizeH="0" baseline="0" smtClean="0">
                          <a:ln>
                            <a:noFill/>
                          </a:ln>
                          <a:solidFill>
                            <a:schemeClr val="tx1"/>
                          </a:solidFill>
                          <a:effectLst/>
                          <a:latin typeface="Times New Roman" pitchFamily="18" charset="0"/>
                        </a:rPr>
                        <a:t>  53,5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Uganda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97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108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FF0000"/>
                          </a:solidFill>
                          <a:effectLst/>
                          <a:latin typeface="Times New Roman" pitchFamily="18" charset="0"/>
                        </a:rPr>
                        <a:t>+</a:t>
                      </a:r>
                      <a:r>
                        <a:rPr kumimoji="0" lang="tr-TR" sz="2800" b="0" i="0" u="none" strike="noStrike" cap="none" normalizeH="0" baseline="0" smtClean="0">
                          <a:ln>
                            <a:noFill/>
                          </a:ln>
                          <a:solidFill>
                            <a:schemeClr val="tx1"/>
                          </a:solidFill>
                          <a:effectLst/>
                          <a:latin typeface="Times New Roman" pitchFamily="18" charset="0"/>
                        </a:rPr>
                        <a:t>  11,3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Tanzanya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103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110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FF0000"/>
                          </a:solidFill>
                          <a:effectLst/>
                          <a:latin typeface="Times New Roman" pitchFamily="18" charset="0"/>
                        </a:rPr>
                        <a:t>+</a:t>
                      </a:r>
                      <a:r>
                        <a:rPr kumimoji="0" lang="tr-TR" sz="2800" b="0" i="0" u="none" strike="noStrike" cap="none" normalizeH="0" baseline="0" smtClean="0">
                          <a:ln>
                            <a:noFill/>
                          </a:ln>
                          <a:solidFill>
                            <a:schemeClr val="tx1"/>
                          </a:solidFill>
                          <a:effectLst/>
                          <a:latin typeface="Times New Roman" pitchFamily="18" charset="0"/>
                        </a:rPr>
                        <a:t>   6,8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Somali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146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152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FF0000"/>
                          </a:solidFill>
                          <a:effectLst/>
                          <a:latin typeface="Times New Roman" pitchFamily="18" charset="0"/>
                        </a:rPr>
                        <a:t>+</a:t>
                      </a:r>
                      <a:r>
                        <a:rPr kumimoji="0" lang="tr-TR" sz="2800" b="0" i="0" u="none" strike="noStrike" cap="none" normalizeH="0" baseline="0" smtClean="0">
                          <a:ln>
                            <a:noFill/>
                          </a:ln>
                          <a:solidFill>
                            <a:schemeClr val="tx1"/>
                          </a:solidFill>
                          <a:effectLst/>
                          <a:latin typeface="Times New Roman" pitchFamily="18" charset="0"/>
                        </a:rPr>
                        <a:t>  4,1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chemeClr val="tx1"/>
                          </a:solidFill>
                          <a:effectLst/>
                          <a:latin typeface="Times New Roman" pitchFamily="18" charset="0"/>
                        </a:rPr>
                        <a:t>Kenya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smtClean="0">
                          <a:ln>
                            <a:noFill/>
                          </a:ln>
                          <a:solidFill>
                            <a:srgbClr val="000099"/>
                          </a:solidFill>
                          <a:effectLst/>
                          <a:latin typeface="Times New Roman" pitchFamily="18" charset="0"/>
                        </a:rPr>
                        <a:t>87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1" i="0" u="none" strike="noStrike" cap="none" normalizeH="0" baseline="0" smtClean="0">
                          <a:ln>
                            <a:noFill/>
                          </a:ln>
                          <a:solidFill>
                            <a:srgbClr val="FF0000"/>
                          </a:solidFill>
                          <a:effectLst/>
                          <a:latin typeface="Times New Roman" pitchFamily="18" charset="0"/>
                        </a:rPr>
                        <a:t>91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bg2"/>
                        </a:buClr>
                        <a:buSzPct val="70000"/>
                        <a:buFont typeface="Wingdings" pitchFamily="2" charset="2"/>
                        <a:buNone/>
                        <a:tabLst/>
                      </a:pPr>
                      <a:r>
                        <a:rPr kumimoji="0" lang="tr-TR" sz="2800" b="0" i="0" u="none" strike="noStrike" cap="none" normalizeH="0" baseline="0" dirty="0" smtClean="0">
                          <a:ln>
                            <a:noFill/>
                          </a:ln>
                          <a:solidFill>
                            <a:srgbClr val="FF0000"/>
                          </a:solidFill>
                          <a:effectLst/>
                          <a:latin typeface="Times New Roman" pitchFamily="18" charset="0"/>
                        </a:rPr>
                        <a:t>+</a:t>
                      </a:r>
                      <a:r>
                        <a:rPr kumimoji="0" lang="tr-TR" sz="2800" b="0" i="0" u="none" strike="noStrike" cap="none" normalizeH="0" baseline="0" dirty="0" smtClean="0">
                          <a:ln>
                            <a:noFill/>
                          </a:ln>
                          <a:solidFill>
                            <a:schemeClr val="tx1"/>
                          </a:solidFill>
                          <a:effectLst/>
                          <a:latin typeface="Times New Roman" pitchFamily="18" charset="0"/>
                        </a:rPr>
                        <a:t>  4,6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7700" name="Comment 52"/>
          <p:cNvSpPr>
            <a:spLocks noChangeArrowheads="1"/>
          </p:cNvSpPr>
          <p:nvPr/>
        </p:nvSpPr>
        <p:spPr bwMode="auto">
          <a:xfrm>
            <a:off x="2997200" y="1787525"/>
            <a:ext cx="2727325" cy="346075"/>
          </a:xfrm>
          <a:prstGeom prst="rect">
            <a:avLst/>
          </a:prstGeom>
          <a:solidFill>
            <a:srgbClr val="FCFF91"/>
          </a:solidFill>
          <a:ln w="9525">
            <a:solidFill>
              <a:srgbClr val="000000"/>
            </a:solidFill>
            <a:miter lim="800000"/>
            <a:headEnd/>
            <a:tailEnd/>
          </a:ln>
          <a:effectLst>
            <a:outerShdw dist="107763" dir="2700000" algn="ctr" rotWithShape="0">
              <a:srgbClr val="808080"/>
            </a:outerShdw>
          </a:effectLst>
        </p:spPr>
        <p:txBody>
          <a:bodyPr>
            <a:spAutoFit/>
          </a:bodyPr>
          <a:lstStyle/>
          <a:p>
            <a:pPr eaLnBrk="1" hangingPunct="1">
              <a:spcBef>
                <a:spcPct val="50000"/>
              </a:spcBef>
            </a:pPr>
            <a:r>
              <a:rPr lang="tr-TR" sz="1600" b="1">
                <a:solidFill>
                  <a:srgbClr val="000000"/>
                </a:solidFill>
                <a:latin typeface="+mj-lt"/>
              </a:rPr>
              <a:t>Kaynak : Loewenson 1993</a:t>
            </a:r>
            <a:endParaRPr lang="tr-TR" sz="1600">
              <a:solidFill>
                <a:srgbClr val="000000"/>
              </a:solidFill>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14282" y="714356"/>
            <a:ext cx="8643998" cy="714372"/>
          </a:xfrm>
        </p:spPr>
        <p:txBody>
          <a:bodyPr>
            <a:noAutofit/>
          </a:bodyPr>
          <a:lstStyle/>
          <a:p>
            <a:r>
              <a:rPr lang="tr-TR" sz="4400" dirty="0" smtClean="0"/>
              <a:t>SAĞLIK REFORMU DEĞERLENDİRMESİ</a:t>
            </a:r>
            <a:endParaRPr lang="tr-TR" sz="4400" dirty="0"/>
          </a:p>
        </p:txBody>
      </p:sp>
      <p:sp>
        <p:nvSpPr>
          <p:cNvPr id="3" name="2 İçerik Yer Tutucusu"/>
          <p:cNvSpPr>
            <a:spLocks noGrp="1"/>
          </p:cNvSpPr>
          <p:nvPr>
            <p:ph idx="1"/>
          </p:nvPr>
        </p:nvSpPr>
        <p:spPr>
          <a:xfrm>
            <a:off x="457200" y="2428868"/>
            <a:ext cx="8229600" cy="3467104"/>
          </a:xfrm>
        </p:spPr>
        <p:txBody>
          <a:bodyPr>
            <a:noAutofit/>
          </a:bodyPr>
          <a:lstStyle/>
          <a:p>
            <a:pPr>
              <a:buNone/>
            </a:pPr>
            <a:r>
              <a:rPr lang="tr-TR" sz="2400" b="1" dirty="0" smtClean="0">
                <a:solidFill>
                  <a:srgbClr val="FF0000"/>
                </a:solidFill>
              </a:rPr>
              <a:t>Birinci basamak sağlık hizmetlerinin özellikleri;</a:t>
            </a:r>
          </a:p>
          <a:p>
            <a:pPr>
              <a:buNone/>
            </a:pPr>
            <a:r>
              <a:rPr lang="tr-TR" sz="2400" b="1" dirty="0" smtClean="0"/>
              <a:t>Yapısal Özellikler</a:t>
            </a:r>
          </a:p>
          <a:p>
            <a:r>
              <a:rPr lang="tr-TR" sz="2400" dirty="0" smtClean="0"/>
              <a:t>1. Alt yapı ve insan gücü dağılımı</a:t>
            </a:r>
          </a:p>
          <a:p>
            <a:r>
              <a:rPr lang="tr-TR" sz="2400" dirty="0" smtClean="0"/>
              <a:t>2. Finansman</a:t>
            </a:r>
          </a:p>
          <a:p>
            <a:r>
              <a:rPr lang="tr-TR" sz="2400" dirty="0" smtClean="0"/>
              <a:t>3. Birinci basamak hizmetini sunan sağlık çalışanı</a:t>
            </a:r>
          </a:p>
          <a:p>
            <a:pPr>
              <a:buNone/>
            </a:pPr>
            <a:r>
              <a:rPr lang="tr-TR" sz="2400" b="1" dirty="0" smtClean="0"/>
              <a:t>Uygulama Özellikleri</a:t>
            </a:r>
          </a:p>
          <a:p>
            <a:r>
              <a:rPr lang="tr-TR" sz="2400" dirty="0" smtClean="0"/>
              <a:t>1. İlk başvuru</a:t>
            </a:r>
          </a:p>
          <a:p>
            <a:r>
              <a:rPr lang="tr-TR" sz="2400" dirty="0" smtClean="0"/>
              <a:t>2. Kapsayıcılık</a:t>
            </a:r>
          </a:p>
          <a:p>
            <a:r>
              <a:rPr lang="tr-TR" sz="2400" dirty="0" smtClean="0"/>
              <a:t>3. Süreklilik</a:t>
            </a:r>
          </a:p>
          <a:p>
            <a:r>
              <a:rPr lang="tr-TR" sz="2400" dirty="0" smtClean="0"/>
              <a:t>4. Eşgüdüm</a:t>
            </a:r>
          </a:p>
          <a:p>
            <a:endParaRPr lang="tr-TR" sz="2400" dirty="0"/>
          </a:p>
        </p:txBody>
      </p:sp>
      <p:sp>
        <p:nvSpPr>
          <p:cNvPr id="4" name="2 İçerik Yer Tutucusu"/>
          <p:cNvSpPr txBox="1">
            <a:spLocks/>
          </p:cNvSpPr>
          <p:nvPr/>
        </p:nvSpPr>
        <p:spPr>
          <a:xfrm>
            <a:off x="485804" y="1643050"/>
            <a:ext cx="8229600" cy="1000132"/>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tabLst/>
              <a:defRPr/>
            </a:pPr>
            <a:r>
              <a:rPr kumimoji="0" lang="tr-TR" sz="2400" b="0" i="0" u="none" strike="noStrike" kern="1200" cap="none" spc="0" normalizeH="0" baseline="0" noProof="0" dirty="0" smtClean="0">
                <a:ln>
                  <a:noFill/>
                </a:ln>
                <a:solidFill>
                  <a:schemeClr val="tx1"/>
                </a:solidFill>
                <a:effectLst/>
                <a:uLnTx/>
                <a:uFillTx/>
                <a:latin typeface="+mn-lt"/>
                <a:ea typeface="+mn-ea"/>
                <a:cs typeface="+mn-cs"/>
              </a:rPr>
              <a:t>Sağlık sistemi reformlarının kısa vadede sadece sağlık çıktıları ile analizi</a:t>
            </a:r>
            <a:r>
              <a:rPr kumimoji="0" lang="tr-TR" sz="2400" b="0" i="0" u="none" strike="noStrike" kern="1200" cap="none" spc="0" normalizeH="0" noProof="0" dirty="0" smtClean="0">
                <a:ln>
                  <a:noFill/>
                </a:ln>
                <a:solidFill>
                  <a:schemeClr val="tx1"/>
                </a:solidFill>
                <a:effectLst/>
                <a:uLnTx/>
                <a:uFillTx/>
                <a:latin typeface="+mn-lt"/>
                <a:ea typeface="+mn-ea"/>
                <a:cs typeface="+mn-cs"/>
              </a:rPr>
              <a:t> olanaklı değildir.      </a:t>
            </a:r>
            <a:r>
              <a:rPr kumimoji="0" lang="tr-TR" b="0" i="1" u="none" strike="noStrike" kern="1200" cap="none" spc="0" normalizeH="0" noProof="0" dirty="0" smtClean="0">
                <a:ln>
                  <a:noFill/>
                </a:ln>
                <a:solidFill>
                  <a:schemeClr val="tx1"/>
                </a:solidFill>
                <a:effectLst/>
                <a:uLnTx/>
                <a:uFillTx/>
                <a:latin typeface="+mn-lt"/>
                <a:ea typeface="+mn-ea"/>
                <a:cs typeface="+mn-cs"/>
              </a:rPr>
              <a:t>(</a:t>
            </a:r>
            <a:r>
              <a:rPr kumimoji="0" lang="tr-TR" b="0" i="1" u="none" strike="noStrike" kern="1200" cap="none" spc="0" normalizeH="0" noProof="0" dirty="0" err="1" smtClean="0">
                <a:ln>
                  <a:noFill/>
                </a:ln>
                <a:solidFill>
                  <a:schemeClr val="tx1"/>
                </a:solidFill>
                <a:effectLst/>
                <a:uLnTx/>
                <a:uFillTx/>
                <a:latin typeface="+mn-lt"/>
                <a:ea typeface="+mn-ea"/>
                <a:cs typeface="+mn-cs"/>
              </a:rPr>
              <a:t>Guy</a:t>
            </a:r>
            <a:r>
              <a:rPr kumimoji="0" lang="tr-TR" b="0" i="1" u="none" strike="noStrike" kern="1200" cap="none" spc="0" normalizeH="0" noProof="0" dirty="0" smtClean="0">
                <a:ln>
                  <a:noFill/>
                </a:ln>
                <a:solidFill>
                  <a:schemeClr val="tx1"/>
                </a:solidFill>
                <a:effectLst/>
                <a:uLnTx/>
                <a:uFillTx/>
                <a:latin typeface="+mn-lt"/>
                <a:ea typeface="+mn-ea"/>
                <a:cs typeface="+mn-cs"/>
              </a:rPr>
              <a:t> </a:t>
            </a:r>
            <a:r>
              <a:rPr kumimoji="0" lang="tr-TR" b="0" i="1" u="none" strike="noStrike" kern="1200" cap="none" spc="0" normalizeH="0" noProof="0" dirty="0" err="1" smtClean="0">
                <a:ln>
                  <a:noFill/>
                </a:ln>
                <a:solidFill>
                  <a:schemeClr val="tx1"/>
                </a:solidFill>
                <a:effectLst/>
                <a:uLnTx/>
                <a:uFillTx/>
                <a:latin typeface="+mn-lt"/>
                <a:ea typeface="+mn-ea"/>
                <a:cs typeface="+mn-cs"/>
              </a:rPr>
              <a:t>Hutton</a:t>
            </a:r>
            <a:r>
              <a:rPr kumimoji="0" lang="tr-TR" b="0" i="1" u="none" strike="noStrike" kern="1200" cap="none" spc="0" normalizeH="0" noProof="0" dirty="0" smtClean="0">
                <a:ln>
                  <a:noFill/>
                </a:ln>
                <a:solidFill>
                  <a:schemeClr val="tx1"/>
                </a:solidFill>
                <a:effectLst/>
                <a:uLnTx/>
                <a:uFillTx/>
                <a:latin typeface="+mn-lt"/>
                <a:ea typeface="+mn-ea"/>
                <a:cs typeface="+mn-cs"/>
              </a:rPr>
              <a:t>,2000)</a:t>
            </a:r>
            <a:endParaRPr kumimoji="0" lang="tr-TR" sz="2400" b="0" i="1"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nvGraphicFramePr>
        <p:xfrm>
          <a:off x="0" y="-4"/>
          <a:ext cx="9144000" cy="6498524"/>
        </p:xfrm>
        <a:graphic>
          <a:graphicData uri="http://schemas.openxmlformats.org/drawingml/2006/table">
            <a:tbl>
              <a:tblPr firstRow="1" bandRow="1">
                <a:tableStyleId>{5C22544A-7EE6-4342-B048-85BDC9FD1C3A}</a:tableStyleId>
              </a:tblPr>
              <a:tblGrid>
                <a:gridCol w="1285852"/>
                <a:gridCol w="2214578"/>
                <a:gridCol w="2500330"/>
                <a:gridCol w="3143240"/>
              </a:tblGrid>
              <a:tr h="357170">
                <a:tc>
                  <a:txBody>
                    <a:bodyPr/>
                    <a:lstStyle/>
                    <a:p>
                      <a:r>
                        <a:rPr lang="tr-TR" sz="1800" b="1" dirty="0" smtClean="0"/>
                        <a:t>Özellik</a:t>
                      </a:r>
                      <a:endParaRPr lang="tr-T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800" b="1" dirty="0" smtClean="0"/>
                        <a:t>Değişken</a:t>
                      </a:r>
                      <a:endParaRPr lang="tr-T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800" b="1" dirty="0" smtClean="0"/>
                        <a:t>Ölçümler</a:t>
                      </a:r>
                      <a:endParaRPr lang="tr-T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800" b="1" dirty="0" smtClean="0"/>
                        <a:t>İşlevsel tanımlama</a:t>
                      </a:r>
                      <a:endParaRPr lang="tr-TR"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85326">
                <a:tc rowSpan="7">
                  <a:txBody>
                    <a:bodyPr/>
                    <a:lstStyle/>
                    <a:p>
                      <a:r>
                        <a:rPr lang="tr-TR" sz="1600" dirty="0" smtClean="0"/>
                        <a:t>Erişim</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rowSpan="2">
                  <a:txBody>
                    <a:bodyPr/>
                    <a:lstStyle/>
                    <a:p>
                      <a:r>
                        <a:rPr lang="tr-TR" sz="1600" dirty="0" smtClean="0"/>
                        <a:t>Erişebilirlik</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Doktor muayenesine kadar geçen süre</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t>Aynı gün muayene edilme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r>
              <a:tr h="343368">
                <a:tc vMerge="1">
                  <a:txBody>
                    <a:bodyPr/>
                    <a:lstStyle/>
                    <a:p>
                      <a:endParaRPr lang="tr-TR"/>
                    </a:p>
                  </a:txBody>
                  <a:tcPr/>
                </a:tc>
                <a:tc vMerge="1">
                  <a:txBody>
                    <a:bodyPr/>
                    <a:lstStyle/>
                    <a:p>
                      <a:endParaRPr lang="tr-TR"/>
                    </a:p>
                  </a:txBody>
                  <a:tcPr/>
                </a:tc>
                <a:tc>
                  <a:txBody>
                    <a:bodyPr/>
                    <a:lstStyle/>
                    <a:p>
                      <a:r>
                        <a:rPr lang="tr-TR" sz="1600" dirty="0" smtClean="0"/>
                        <a:t>Klinikte bekleme süresi</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dirty="0" smtClean="0"/>
                        <a:t>15 </a:t>
                      </a:r>
                      <a:r>
                        <a:rPr lang="tr-TR" sz="1600" dirty="0" err="1" smtClean="0"/>
                        <a:t>dk’dan</a:t>
                      </a:r>
                      <a:r>
                        <a:rPr lang="tr-TR" sz="1600" dirty="0" smtClean="0"/>
                        <a:t> az bekleme</a:t>
                      </a:r>
                      <a:r>
                        <a:rPr lang="tr-TR" sz="1600" baseline="0" dirty="0" smtClean="0"/>
                        <a:t>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530385">
                <a:tc vMerge="1">
                  <a:txBody>
                    <a:bodyPr/>
                    <a:lstStyle/>
                    <a:p>
                      <a:endParaRPr lang="tr-TR"/>
                    </a:p>
                  </a:txBody>
                  <a:tcPr/>
                </a:tc>
                <a:tc rowSpan="3">
                  <a:txBody>
                    <a:bodyPr/>
                    <a:lstStyle/>
                    <a:p>
                      <a:r>
                        <a:rPr lang="tr-TR" sz="1600" dirty="0" smtClean="0"/>
                        <a:t>Hasta görüşü</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dirty="0" smtClean="0"/>
                        <a:t>Kliniğe yakınlık</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Kliniğin yakında ya da çok yakında olma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r>
              <a:tr h="142876">
                <a:tc vMerge="1">
                  <a:txBody>
                    <a:bodyPr/>
                    <a:lstStyle/>
                    <a:p>
                      <a:endParaRPr lang="tr-TR"/>
                    </a:p>
                  </a:txBody>
                  <a:tcPr/>
                </a:tc>
                <a:tc vMerge="1">
                  <a:txBody>
                    <a:bodyPr/>
                    <a:lstStyle/>
                    <a:p>
                      <a:endParaRPr lang="tr-T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t>Kliniğin çalışma süresi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dirty="0" smtClean="0"/>
                        <a:t>Çalışma saatlerini kullanışlı bulma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563888">
                <a:tc vMerge="1">
                  <a:txBody>
                    <a:bodyPr/>
                    <a:lstStyle/>
                    <a:p>
                      <a:endParaRPr lang="tr-TR"/>
                    </a:p>
                  </a:txBody>
                  <a:tcPr/>
                </a:tc>
                <a:tc vMerge="1">
                  <a:txBody>
                    <a:bodyPr/>
                    <a:lstStyle/>
                    <a:p>
                      <a:endParaRPr lang="tr-T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1600" dirty="0" smtClean="0"/>
                        <a:t>Memnuniyet</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Hizmete ulaşımdan çok memnun olma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r>
              <a:tr h="338873">
                <a:tc vMerge="1">
                  <a:txBody>
                    <a:bodyPr/>
                    <a:lstStyle/>
                    <a:p>
                      <a:endParaRPr lang="tr-TR"/>
                    </a:p>
                  </a:txBody>
                  <a:tcPr/>
                </a:tc>
                <a:tc rowSpan="2">
                  <a:txBody>
                    <a:bodyPr/>
                    <a:lstStyle/>
                    <a:p>
                      <a:r>
                        <a:rPr kumimoji="0" lang="tr-TR" sz="1600" kern="1200" dirty="0" smtClean="0"/>
                        <a:t>Özel</a:t>
                      </a:r>
                      <a:r>
                        <a:rPr lang="tr-TR" sz="1600" dirty="0" smtClean="0"/>
                        <a:t> bakım</a:t>
                      </a:r>
                      <a:r>
                        <a:rPr lang="tr-TR" sz="1600" baseline="0" dirty="0" smtClean="0"/>
                        <a:t> yeterliliği</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Acil bakımın kullanımı</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dirty="0" smtClean="0"/>
                        <a:t>Bir yılda acil bakım kullanma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0">
                <a:tc vMerge="1">
                  <a:txBody>
                    <a:bodyPr/>
                    <a:lstStyle/>
                    <a:p>
                      <a:endParaRPr lang="tr-TR"/>
                    </a:p>
                  </a:txBody>
                  <a:tcPr/>
                </a:tc>
                <a:tc vMerge="1">
                  <a:txBody>
                    <a:bodyPr/>
                    <a:lstStyle/>
                    <a:p>
                      <a:endParaRPr lang="tr-TR"/>
                    </a:p>
                  </a:txBody>
                  <a:tcPr/>
                </a:tc>
                <a:tc>
                  <a:txBody>
                    <a:bodyPr/>
                    <a:lstStyle/>
                    <a:p>
                      <a:r>
                        <a:rPr lang="tr-TR" sz="1600" dirty="0" smtClean="0"/>
                        <a:t>Hastane bakımı kullanımı</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Bir yılda hastaneye yatma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r>
              <a:tr h="338873">
                <a:tc rowSpan="4">
                  <a:txBody>
                    <a:bodyPr/>
                    <a:lstStyle/>
                    <a:p>
                      <a:r>
                        <a:rPr lang="tr-TR" sz="1600" dirty="0" smtClean="0"/>
                        <a:t>Kapsayıcılık</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4">
                  <a:txBody>
                    <a:bodyPr/>
                    <a:lstStyle/>
                    <a:p>
                      <a:r>
                        <a:rPr lang="tr-TR" sz="1600" dirty="0" smtClean="0"/>
                        <a:t>Koruyucu</a:t>
                      </a:r>
                      <a:r>
                        <a:rPr lang="tr-TR" sz="1600" baseline="0" dirty="0" smtClean="0"/>
                        <a:t> hizmetlerin kullanımı</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dirty="0" smtClean="0"/>
                        <a:t>Kan basıncı ölçümü</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baseline="0" dirty="0" smtClean="0"/>
                        <a:t>Bir yıldaki TA bakım</a:t>
                      </a:r>
                      <a:r>
                        <a:rPr lang="tr-TR" sz="1600" dirty="0" smtClean="0"/>
                        <a:t>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38873">
                <a:tc vMerge="1">
                  <a:txBody>
                    <a:bodyPr/>
                    <a:lstStyle/>
                    <a:p>
                      <a:endParaRPr lang="tr-TR"/>
                    </a:p>
                  </a:txBody>
                  <a:tcPr/>
                </a:tc>
                <a:tc vMerge="1">
                  <a:txBody>
                    <a:bodyPr/>
                    <a:lstStyle/>
                    <a:p>
                      <a:endParaRPr lang="tr-TR"/>
                    </a:p>
                  </a:txBody>
                  <a:tcPr/>
                </a:tc>
                <a:tc>
                  <a:txBody>
                    <a:bodyPr/>
                    <a:lstStyle/>
                    <a:p>
                      <a:r>
                        <a:rPr lang="tr-TR" sz="1600" dirty="0" err="1" smtClean="0"/>
                        <a:t>Bağışıklama</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Bir yıldaki </a:t>
                      </a:r>
                      <a:r>
                        <a:rPr lang="tr-TR" sz="1600" dirty="0" err="1" smtClean="0"/>
                        <a:t>bağışıklama</a:t>
                      </a:r>
                      <a:r>
                        <a:rPr lang="tr-TR" sz="1600" dirty="0" smtClean="0"/>
                        <a:t>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r>
              <a:tr h="338873">
                <a:tc vMerge="1">
                  <a:txBody>
                    <a:bodyPr/>
                    <a:lstStyle/>
                    <a:p>
                      <a:endParaRPr lang="tr-TR"/>
                    </a:p>
                  </a:txBody>
                  <a:tcPr/>
                </a:tc>
                <a:tc vMerge="1">
                  <a:txBody>
                    <a:bodyPr/>
                    <a:lstStyle/>
                    <a:p>
                      <a:endParaRPr lang="tr-TR"/>
                    </a:p>
                  </a:txBody>
                  <a:tcPr/>
                </a:tc>
                <a:tc>
                  <a:txBody>
                    <a:bodyPr/>
                    <a:lstStyle/>
                    <a:p>
                      <a:r>
                        <a:rPr lang="tr-TR" sz="1600" dirty="0" smtClean="0"/>
                        <a:t>Mamografi</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baseline="0" dirty="0" smtClean="0"/>
                        <a:t>3 </a:t>
                      </a:r>
                      <a:r>
                        <a:rPr lang="tr-TR" sz="1600" dirty="0" smtClean="0"/>
                        <a:t>yıldaki mamografi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38873">
                <a:tc vMerge="1">
                  <a:txBody>
                    <a:bodyPr/>
                    <a:lstStyle/>
                    <a:p>
                      <a:endParaRPr lang="tr-TR"/>
                    </a:p>
                  </a:txBody>
                  <a:tcPr/>
                </a:tc>
                <a:tc vMerge="1">
                  <a:txBody>
                    <a:bodyPr/>
                    <a:lstStyle/>
                    <a:p>
                      <a:endParaRPr lang="tr-TR"/>
                    </a:p>
                  </a:txBody>
                  <a:tcPr/>
                </a:tc>
                <a:tc>
                  <a:txBody>
                    <a:bodyPr/>
                    <a:lstStyle/>
                    <a:p>
                      <a:r>
                        <a:rPr lang="tr-TR" sz="1600" dirty="0" smtClean="0"/>
                        <a:t>PAP </a:t>
                      </a:r>
                      <a:r>
                        <a:rPr lang="tr-TR" sz="1600" dirty="0" err="1" smtClean="0"/>
                        <a:t>smear</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3 yıldaki PAP </a:t>
                      </a:r>
                      <a:r>
                        <a:rPr lang="tr-TR" sz="1600" dirty="0" err="1" smtClean="0"/>
                        <a:t>smear</a:t>
                      </a:r>
                      <a:r>
                        <a:rPr lang="tr-TR" sz="1600" baseline="0" dirty="0" smtClean="0"/>
                        <a:t>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r>
              <a:tr h="585326">
                <a:tc>
                  <a:txBody>
                    <a:bodyPr/>
                    <a:lstStyle/>
                    <a:p>
                      <a:r>
                        <a:rPr lang="tr-TR" sz="1600" dirty="0" smtClean="0"/>
                        <a:t>Süreklilik</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7E3D8"/>
                    </a:solidFill>
                  </a:tcPr>
                </a:tc>
                <a:tc>
                  <a:txBody>
                    <a:bodyPr/>
                    <a:lstStyle/>
                    <a:p>
                      <a:r>
                        <a:rPr lang="tr-TR" sz="1600" dirty="0" smtClean="0"/>
                        <a:t>Bakım kaynaklarını düzenli kullanma</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600" dirty="0" err="1" smtClean="0"/>
                        <a:t>Eksra</a:t>
                      </a:r>
                      <a:r>
                        <a:rPr lang="tr-TR" sz="1600" dirty="0" smtClean="0"/>
                        <a:t> özel sigorta</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600" dirty="0" err="1" smtClean="0"/>
                        <a:t>Eksra</a:t>
                      </a:r>
                      <a:r>
                        <a:rPr lang="tr-TR" sz="1600" dirty="0" smtClean="0"/>
                        <a:t> özel </a:t>
                      </a:r>
                      <a:r>
                        <a:rPr lang="tr-TR" sz="1600" dirty="0" err="1" smtClean="0"/>
                        <a:t>sig</a:t>
                      </a:r>
                      <a:r>
                        <a:rPr lang="tr-TR" sz="1600" dirty="0" smtClean="0"/>
                        <a:t>. Satın alma%</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12866">
                <a:tc rowSpan="2">
                  <a:txBody>
                    <a:bodyPr/>
                    <a:lstStyle/>
                    <a:p>
                      <a:r>
                        <a:rPr lang="tr-TR" sz="1600" dirty="0" smtClean="0"/>
                        <a:t>Teknik </a:t>
                      </a:r>
                      <a:r>
                        <a:rPr lang="tr-TR" sz="1600" baseline="0" dirty="0" smtClean="0"/>
                        <a:t> kalite</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tr-TR" sz="1600" dirty="0" smtClean="0"/>
                        <a:t>Muayene uzunluğu</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600" dirty="0" smtClean="0"/>
                        <a:t>Kapsamlı muayene</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600" dirty="0" smtClean="0"/>
                        <a:t>10 </a:t>
                      </a:r>
                      <a:r>
                        <a:rPr lang="tr-TR" sz="1600" dirty="0" err="1" smtClean="0"/>
                        <a:t>dk’dan</a:t>
                      </a:r>
                      <a:r>
                        <a:rPr lang="tr-TR" sz="1600" dirty="0" smtClean="0"/>
                        <a:t> fazla süren muayene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38873">
                <a:tc vMerge="1">
                  <a:txBody>
                    <a:bodyPr/>
                    <a:lstStyle/>
                    <a:p>
                      <a:endParaRPr lang="tr-TR"/>
                    </a:p>
                  </a:txBody>
                  <a:tcPr/>
                </a:tc>
                <a:tc>
                  <a:txBody>
                    <a:bodyPr/>
                    <a:lstStyle/>
                    <a:p>
                      <a:r>
                        <a:rPr lang="tr-TR" sz="1600" dirty="0" smtClean="0"/>
                        <a:t>Kullanıcı</a:t>
                      </a:r>
                      <a:r>
                        <a:rPr lang="tr-TR" sz="1600" baseline="0" dirty="0" smtClean="0"/>
                        <a:t> memnuniyeti</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600" dirty="0" smtClean="0"/>
                        <a:t>Muayeneden memnuniyet</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tr-TR" sz="1600" dirty="0" smtClean="0"/>
                        <a:t>Muayeneden çok memnun olan %</a:t>
                      </a:r>
                      <a:endParaRPr lang="tr-TR"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5" name="4 Metin kutusu"/>
          <p:cNvSpPr txBox="1"/>
          <p:nvPr/>
        </p:nvSpPr>
        <p:spPr>
          <a:xfrm>
            <a:off x="4357686" y="6500834"/>
            <a:ext cx="4500594" cy="307777"/>
          </a:xfrm>
          <a:prstGeom prst="rect">
            <a:avLst/>
          </a:prstGeom>
          <a:noFill/>
        </p:spPr>
        <p:txBody>
          <a:bodyPr wrap="square" rtlCol="0">
            <a:spAutoFit/>
          </a:bodyPr>
          <a:lstStyle/>
          <a:p>
            <a:r>
              <a:rPr lang="tr-TR" sz="1400" i="1" dirty="0" smtClean="0"/>
              <a:t>I.</a:t>
            </a:r>
            <a:r>
              <a:rPr lang="tr-TR" sz="1400" i="1" dirty="0" err="1" smtClean="0"/>
              <a:t>Larizgoitia</a:t>
            </a:r>
            <a:r>
              <a:rPr lang="tr-TR" sz="1400" i="1" dirty="0" smtClean="0"/>
              <a:t>, B.</a:t>
            </a:r>
            <a:r>
              <a:rPr lang="tr-TR" sz="1400" i="1" dirty="0" err="1" smtClean="0"/>
              <a:t>Starfield</a:t>
            </a:r>
            <a:r>
              <a:rPr lang="tr-TR" sz="1400" i="1" dirty="0" smtClean="0"/>
              <a:t>/</a:t>
            </a:r>
            <a:r>
              <a:rPr lang="tr-TR" sz="1400" i="1" dirty="0" err="1" smtClean="0"/>
              <a:t>Health</a:t>
            </a:r>
            <a:r>
              <a:rPr lang="tr-TR" sz="1400" i="1" dirty="0" smtClean="0"/>
              <a:t> </a:t>
            </a:r>
            <a:r>
              <a:rPr lang="tr-TR" sz="1400" i="1" dirty="0" err="1" smtClean="0"/>
              <a:t>Policy</a:t>
            </a:r>
            <a:r>
              <a:rPr lang="tr-TR" sz="1400" i="1" dirty="0" smtClean="0"/>
              <a:t> 41 (1997) 121-137</a:t>
            </a:r>
            <a:endParaRPr lang="tr-TR" sz="1400" i="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14356"/>
            <a:ext cx="8229600" cy="1143000"/>
          </a:xfrm>
        </p:spPr>
        <p:txBody>
          <a:bodyPr>
            <a:noAutofit/>
          </a:bodyPr>
          <a:lstStyle/>
          <a:p>
            <a:r>
              <a:rPr lang="tr-TR" sz="3600" dirty="0" smtClean="0"/>
              <a:t>SAĞLIK REFORMLARININ EŞİTLİK VE YETERLİLİĞE ETKİSİNİ AÇIKLAYAN ÇERÇEVE</a:t>
            </a:r>
            <a:endParaRPr lang="tr-TR" sz="3600" dirty="0"/>
          </a:p>
        </p:txBody>
      </p:sp>
      <p:sp>
        <p:nvSpPr>
          <p:cNvPr id="3" name="2 İçerik Yer Tutucusu"/>
          <p:cNvSpPr>
            <a:spLocks noGrp="1"/>
          </p:cNvSpPr>
          <p:nvPr>
            <p:ph idx="1"/>
          </p:nvPr>
        </p:nvSpPr>
        <p:spPr>
          <a:xfrm>
            <a:off x="457200" y="2143116"/>
            <a:ext cx="8229600" cy="4181484"/>
          </a:xfrm>
        </p:spPr>
        <p:txBody>
          <a:bodyPr>
            <a:normAutofit/>
          </a:bodyPr>
          <a:lstStyle/>
          <a:p>
            <a:pPr>
              <a:buNone/>
            </a:pPr>
            <a:r>
              <a:rPr lang="tr-TR" dirty="0" smtClean="0"/>
              <a:t>İzlem Kriterleri</a:t>
            </a:r>
          </a:p>
          <a:p>
            <a:r>
              <a:rPr lang="tr-TR" dirty="0" smtClean="0"/>
              <a:t>Nüfusun sağlık düzeyi </a:t>
            </a:r>
            <a:r>
              <a:rPr lang="tr-TR" sz="2400" i="1" dirty="0" smtClean="0"/>
              <a:t>(</a:t>
            </a:r>
            <a:r>
              <a:rPr lang="tr-TR" sz="2400" i="1" dirty="0" err="1" smtClean="0"/>
              <a:t>mortalite</a:t>
            </a:r>
            <a:r>
              <a:rPr lang="tr-TR" sz="2400" i="1" dirty="0" smtClean="0"/>
              <a:t>, 2500 gr altı doğumlar, bulaşıcı hastalık </a:t>
            </a:r>
            <a:r>
              <a:rPr lang="tr-TR" sz="2400" i="1" dirty="0" err="1" smtClean="0"/>
              <a:t>prevalansı</a:t>
            </a:r>
            <a:r>
              <a:rPr lang="tr-TR" sz="2400" i="1" dirty="0" smtClean="0"/>
              <a:t> gibi)</a:t>
            </a:r>
            <a:endParaRPr lang="tr-TR" i="1" dirty="0" smtClean="0"/>
          </a:p>
          <a:p>
            <a:r>
              <a:rPr lang="tr-TR" dirty="0" smtClean="0"/>
              <a:t>Bakıma erişim</a:t>
            </a:r>
          </a:p>
          <a:p>
            <a:r>
              <a:rPr lang="tr-TR" dirty="0" smtClean="0"/>
              <a:t>Bakım kalitesi</a:t>
            </a:r>
          </a:p>
          <a:p>
            <a:r>
              <a:rPr lang="tr-TR" dirty="0" smtClean="0"/>
              <a:t>Sistem kapasitesi</a:t>
            </a:r>
          </a:p>
          <a:p>
            <a:r>
              <a:rPr lang="tr-TR" dirty="0" smtClean="0"/>
              <a:t>Sunumda eşitsizlikler</a:t>
            </a:r>
          </a:p>
          <a:p>
            <a:endParaRPr lang="tr-TR" dirty="0"/>
          </a:p>
        </p:txBody>
      </p:sp>
      <p:sp>
        <p:nvSpPr>
          <p:cNvPr id="4" name="3 Metin kutusu"/>
          <p:cNvSpPr txBox="1"/>
          <p:nvPr/>
        </p:nvSpPr>
        <p:spPr>
          <a:xfrm>
            <a:off x="3857620" y="5715016"/>
            <a:ext cx="4929222" cy="307777"/>
          </a:xfrm>
          <a:prstGeom prst="rect">
            <a:avLst/>
          </a:prstGeom>
          <a:noFill/>
        </p:spPr>
        <p:txBody>
          <a:bodyPr wrap="square" rtlCol="0">
            <a:spAutoFit/>
          </a:bodyPr>
          <a:lstStyle/>
          <a:p>
            <a:r>
              <a:rPr lang="tr-TR" sz="1400" i="1" dirty="0" err="1" smtClean="0"/>
              <a:t>Brownell</a:t>
            </a:r>
            <a:r>
              <a:rPr lang="tr-TR" sz="1400" i="1" dirty="0" smtClean="0"/>
              <a:t> et al. </a:t>
            </a:r>
            <a:r>
              <a:rPr lang="tr-TR" sz="1400" i="1" dirty="0" err="1" smtClean="0"/>
              <a:t>Social</a:t>
            </a:r>
            <a:r>
              <a:rPr lang="tr-TR" sz="1400" i="1" dirty="0" smtClean="0"/>
              <a:t> </a:t>
            </a:r>
            <a:r>
              <a:rPr lang="tr-TR" sz="1400" i="1" dirty="0" err="1" smtClean="0"/>
              <a:t>Science</a:t>
            </a:r>
            <a:r>
              <a:rPr lang="tr-TR" sz="1400" i="1" dirty="0" smtClean="0"/>
              <a:t> </a:t>
            </a:r>
            <a:r>
              <a:rPr lang="tr-TR" sz="1400" i="1" dirty="0" err="1" smtClean="0"/>
              <a:t>and</a:t>
            </a:r>
            <a:r>
              <a:rPr lang="tr-TR" sz="1400" i="1" dirty="0" smtClean="0"/>
              <a:t> </a:t>
            </a:r>
            <a:r>
              <a:rPr lang="tr-TR" sz="1400" i="1" dirty="0" err="1" smtClean="0"/>
              <a:t>Medicine</a:t>
            </a:r>
            <a:r>
              <a:rPr lang="tr-TR" sz="1400" i="1" dirty="0" smtClean="0"/>
              <a:t> 52 (2001) 657-670</a:t>
            </a:r>
            <a:endParaRPr lang="tr-TR" sz="1400" i="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00034" y="704088"/>
            <a:ext cx="8186766" cy="1143000"/>
          </a:xfrm>
        </p:spPr>
        <p:txBody>
          <a:bodyPr>
            <a:noAutofit/>
          </a:bodyPr>
          <a:lstStyle/>
          <a:p>
            <a:r>
              <a:rPr lang="tr-TR" sz="4000" dirty="0" smtClean="0"/>
              <a:t>SAĞLIK REFORMLARININ SONUÇLARI İTİBARİYLE DEĞERLENDİRİLMESİ</a:t>
            </a:r>
            <a:endParaRPr lang="tr-TR" sz="4000" dirty="0"/>
          </a:p>
        </p:txBody>
      </p:sp>
      <p:sp>
        <p:nvSpPr>
          <p:cNvPr id="3" name="2 İçerik Yer Tutucusu"/>
          <p:cNvSpPr>
            <a:spLocks noGrp="1"/>
          </p:cNvSpPr>
          <p:nvPr>
            <p:ph idx="1"/>
          </p:nvPr>
        </p:nvSpPr>
        <p:spPr/>
        <p:txBody>
          <a:bodyPr/>
          <a:lstStyle/>
          <a:p>
            <a:r>
              <a:rPr lang="tr-TR" dirty="0" smtClean="0"/>
              <a:t>Sürdürülebilirlik </a:t>
            </a:r>
            <a:r>
              <a:rPr lang="tr-TR" sz="2000" dirty="0" smtClean="0"/>
              <a:t>(sistemin dışarıdan müdahale olmadan işleyişini sürdürebilme kapasitesi)</a:t>
            </a:r>
          </a:p>
          <a:p>
            <a:r>
              <a:rPr lang="tr-TR" dirty="0" smtClean="0"/>
              <a:t>Erişim </a:t>
            </a:r>
            <a:r>
              <a:rPr lang="tr-TR" sz="2000" dirty="0" smtClean="0"/>
              <a:t>(sağlık hizmetleri kullanımında karşılaşılabilecek fiziksel ve ekonomik engellerin düzeyi)</a:t>
            </a:r>
            <a:endParaRPr lang="tr-TR" dirty="0" smtClean="0"/>
          </a:p>
          <a:p>
            <a:r>
              <a:rPr lang="tr-TR" dirty="0" smtClean="0"/>
              <a:t>Hakkaniyet </a:t>
            </a:r>
            <a:r>
              <a:rPr lang="tr-TR" sz="2000" dirty="0" smtClean="0"/>
              <a:t> (sağlık durumu, sağlık hizmetleri kullanımı ve erişimi konularında farklı </a:t>
            </a:r>
            <a:r>
              <a:rPr lang="tr-TR" sz="2000" dirty="0" err="1" smtClean="0"/>
              <a:t>sosyo</a:t>
            </a:r>
            <a:r>
              <a:rPr lang="tr-TR" sz="2000" dirty="0" smtClean="0"/>
              <a:t>-ekonomik veya bölgesel gruplar arasında farklılık olmaması)</a:t>
            </a:r>
          </a:p>
          <a:p>
            <a:r>
              <a:rPr lang="tr-TR" dirty="0" smtClean="0"/>
              <a:t>Kalite </a:t>
            </a:r>
            <a:r>
              <a:rPr lang="tr-TR" sz="2000" dirty="0" smtClean="0"/>
              <a:t>(sağlık sisteminin işleyişi için gerekli kaynakların varlığı-yapısal kalite-, sistem tarafından kaliteli hizmet sunumu-süreç kalitesi-, kullanıcılar tarafından algılanan kalite-çıktı kalitesi-)</a:t>
            </a:r>
            <a:endParaRPr lang="tr-TR" dirty="0" smtClean="0"/>
          </a:p>
          <a:p>
            <a:r>
              <a:rPr lang="tr-TR" dirty="0" smtClean="0"/>
              <a:t>Etkililik ve Etkinlik </a:t>
            </a:r>
            <a:r>
              <a:rPr lang="tr-TR" sz="2000" dirty="0" smtClean="0"/>
              <a:t>(sağlık hizmetlerinin amaçlarına ulaşması)</a:t>
            </a:r>
            <a:endParaRPr lang="tr-TR" dirty="0"/>
          </a:p>
        </p:txBody>
      </p:sp>
      <p:sp>
        <p:nvSpPr>
          <p:cNvPr id="4" name="3 Metin kutusu"/>
          <p:cNvSpPr txBox="1"/>
          <p:nvPr/>
        </p:nvSpPr>
        <p:spPr>
          <a:xfrm>
            <a:off x="4643438" y="6193057"/>
            <a:ext cx="4143404" cy="307777"/>
          </a:xfrm>
          <a:prstGeom prst="rect">
            <a:avLst/>
          </a:prstGeom>
          <a:noFill/>
        </p:spPr>
        <p:txBody>
          <a:bodyPr wrap="square" rtlCol="0">
            <a:spAutoFit/>
          </a:bodyPr>
          <a:lstStyle/>
          <a:p>
            <a:r>
              <a:rPr lang="tr-TR" sz="1400" i="1" dirty="0" err="1" smtClean="0"/>
              <a:t>Teksöz</a:t>
            </a:r>
            <a:r>
              <a:rPr lang="tr-TR" sz="1400" i="1" dirty="0" smtClean="0"/>
              <a:t>, Kaya, </a:t>
            </a:r>
            <a:r>
              <a:rPr lang="tr-TR" sz="1400" i="1" dirty="0" err="1" smtClean="0"/>
              <a:t>Helvacıoğlu</a:t>
            </a:r>
            <a:r>
              <a:rPr lang="tr-TR" sz="1400" i="1" dirty="0" smtClean="0"/>
              <a:t>. TEPAV 26.03.2009</a:t>
            </a:r>
            <a:endParaRPr lang="tr-TR" sz="1400" i="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r>
              <a:rPr lang="tr-TR" sz="3600" cap="all" dirty="0" err="1" smtClean="0"/>
              <a:t>Bİrİncİ</a:t>
            </a:r>
            <a:r>
              <a:rPr lang="tr-TR" sz="3600" cap="all" dirty="0" smtClean="0"/>
              <a:t> Basamak </a:t>
            </a:r>
            <a:r>
              <a:rPr lang="tr-TR" sz="3600" cap="all" dirty="0" err="1" smtClean="0"/>
              <a:t>SağlIk</a:t>
            </a:r>
            <a:r>
              <a:rPr lang="tr-TR" sz="3600" cap="all" dirty="0" smtClean="0"/>
              <a:t> </a:t>
            </a:r>
            <a:r>
              <a:rPr lang="tr-TR" sz="3600" cap="all" dirty="0" err="1" smtClean="0"/>
              <a:t>Hİzmetlerİnİn</a:t>
            </a:r>
            <a:r>
              <a:rPr lang="tr-TR" sz="3600" cap="all" dirty="0" smtClean="0"/>
              <a:t> </a:t>
            </a:r>
            <a:r>
              <a:rPr lang="tr-TR" sz="3600" cap="all" dirty="0" err="1" smtClean="0"/>
              <a:t>değerlendİrİlmesİnde</a:t>
            </a:r>
            <a:r>
              <a:rPr lang="tr-TR" sz="3600" cap="all" dirty="0" smtClean="0"/>
              <a:t> temel </a:t>
            </a:r>
            <a:r>
              <a:rPr lang="tr-TR" sz="3600" cap="all" dirty="0" err="1" smtClean="0"/>
              <a:t>yaklaşIm</a:t>
            </a:r>
            <a:endParaRPr lang="tr-TR" sz="3600" cap="all" dirty="0"/>
          </a:p>
        </p:txBody>
      </p:sp>
      <p:sp>
        <p:nvSpPr>
          <p:cNvPr id="3" name="2 İçerik Yer Tutucusu"/>
          <p:cNvSpPr>
            <a:spLocks noGrp="1"/>
          </p:cNvSpPr>
          <p:nvPr>
            <p:ph idx="1"/>
          </p:nvPr>
        </p:nvSpPr>
        <p:spPr>
          <a:xfrm>
            <a:off x="457200" y="1935480"/>
            <a:ext cx="8229600" cy="4208164"/>
          </a:xfrm>
        </p:spPr>
        <p:txBody>
          <a:bodyPr>
            <a:normAutofit/>
          </a:bodyPr>
          <a:lstStyle/>
          <a:p>
            <a:pPr lvl="0"/>
            <a:r>
              <a:rPr lang="tr-TR" dirty="0" smtClean="0"/>
              <a:t>Toplumun sağlık düzeyi göstergeleri</a:t>
            </a:r>
          </a:p>
          <a:p>
            <a:pPr lvl="0"/>
            <a:r>
              <a:rPr lang="tr-TR" dirty="0" smtClean="0"/>
              <a:t>Nüfus başına düşen birinci basamak hekimi</a:t>
            </a:r>
          </a:p>
          <a:p>
            <a:pPr lvl="0"/>
            <a:r>
              <a:rPr lang="tr-TR" dirty="0" err="1" smtClean="0"/>
              <a:t>BSH’nin</a:t>
            </a:r>
            <a:r>
              <a:rPr lang="tr-TR" dirty="0" smtClean="0"/>
              <a:t> “özelliklerinin” gerçekleştirilebilme durumu.</a:t>
            </a:r>
          </a:p>
          <a:p>
            <a:pPr lvl="1"/>
            <a:r>
              <a:rPr lang="tr-TR" sz="2200" dirty="0" smtClean="0"/>
              <a:t>a- İlk başvuru </a:t>
            </a:r>
            <a:r>
              <a:rPr lang="tr-TR" sz="2200" i="1" dirty="0" smtClean="0"/>
              <a:t>(hizmetin mevcut olması, erişilebilirlik, randevu-sıra alma, ödeme gücü, kabul edilebilirlik)</a:t>
            </a:r>
            <a:r>
              <a:rPr lang="tr-TR" sz="2200" dirty="0" smtClean="0"/>
              <a:t>, </a:t>
            </a:r>
          </a:p>
          <a:p>
            <a:pPr lvl="1"/>
            <a:r>
              <a:rPr lang="tr-TR" sz="2200" dirty="0" smtClean="0"/>
              <a:t>b- Süreklilik </a:t>
            </a:r>
            <a:r>
              <a:rPr lang="tr-TR" sz="2200" i="1" dirty="0" smtClean="0"/>
              <a:t>(bilgi sürekliliği, yönetsel süreklilik, ilişki sürekliliği)</a:t>
            </a:r>
            <a:r>
              <a:rPr lang="tr-TR" sz="2200" dirty="0" smtClean="0"/>
              <a:t>,</a:t>
            </a:r>
          </a:p>
          <a:p>
            <a:pPr lvl="1"/>
            <a:r>
              <a:rPr lang="tr-TR" sz="2200" dirty="0" smtClean="0"/>
              <a:t>c- Kapsayıcılık /bütüncül hizmet </a:t>
            </a:r>
            <a:r>
              <a:rPr lang="tr-TR" sz="2200" i="1" dirty="0" smtClean="0"/>
              <a:t>(hizmetlerin bireylerin tüm gereksinimlerini kapsaması,tam bireysel bakım)</a:t>
            </a:r>
            <a:r>
              <a:rPr lang="tr-TR" sz="2200" dirty="0" smtClean="0"/>
              <a:t>, </a:t>
            </a:r>
          </a:p>
          <a:p>
            <a:pPr lvl="1"/>
            <a:r>
              <a:rPr lang="tr-TR" sz="2200" dirty="0" smtClean="0"/>
              <a:t>d- Eşgüdüm /koordinasyon.</a:t>
            </a:r>
            <a:endParaRPr lang="tr-TR" dirty="0" smtClean="0"/>
          </a:p>
          <a:p>
            <a:pPr>
              <a:buNone/>
            </a:pPr>
            <a:endParaRPr lang="tr-TR" dirty="0"/>
          </a:p>
        </p:txBody>
      </p:sp>
      <p:sp>
        <p:nvSpPr>
          <p:cNvPr id="4" name="3 Metin kutusu"/>
          <p:cNvSpPr txBox="1"/>
          <p:nvPr/>
        </p:nvSpPr>
        <p:spPr>
          <a:xfrm>
            <a:off x="3929058" y="6334780"/>
            <a:ext cx="4714908" cy="523220"/>
          </a:xfrm>
          <a:prstGeom prst="rect">
            <a:avLst/>
          </a:prstGeom>
          <a:noFill/>
        </p:spPr>
        <p:txBody>
          <a:bodyPr wrap="square" rtlCol="0">
            <a:spAutoFit/>
          </a:bodyPr>
          <a:lstStyle/>
          <a:p>
            <a:r>
              <a:rPr lang="tr-TR" sz="1400" i="1" dirty="0" smtClean="0"/>
              <a:t>Manisa İlinde Bir Yıllık Aile Hekimliği Değerlendirme Raporu. Manisa Tabip Odası TSH Komisyonu. 02.02.2009</a:t>
            </a:r>
            <a:endParaRPr lang="tr-TR" sz="1400" i="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1071546"/>
            <a:ext cx="8229600" cy="3071834"/>
          </a:xfrm>
        </p:spPr>
        <p:txBody>
          <a:bodyPr>
            <a:noAutofit/>
          </a:bodyPr>
          <a:lstStyle/>
          <a:p>
            <a:r>
              <a:rPr lang="tr-TR" sz="3200" dirty="0" smtClean="0"/>
              <a:t>Düzce, Edirne, Bolu, Adıyaman araştırmaları. </a:t>
            </a:r>
            <a:br>
              <a:rPr lang="tr-TR" sz="3200" dirty="0" smtClean="0"/>
            </a:br>
            <a:r>
              <a:rPr lang="tr-TR" sz="3200" dirty="0" smtClean="0"/>
              <a:t>Manisa, Denizli yıllık raporları</a:t>
            </a:r>
            <a:br>
              <a:rPr lang="tr-TR" sz="3200" dirty="0" smtClean="0"/>
            </a:br>
            <a:r>
              <a:rPr lang="tr-TR" sz="3200" dirty="0" smtClean="0"/>
              <a:t>İzmir Acil Servisler Raporu</a:t>
            </a:r>
            <a:br>
              <a:rPr lang="tr-TR" sz="3200" dirty="0" smtClean="0"/>
            </a:br>
            <a:r>
              <a:rPr lang="tr-TR" sz="3200" dirty="0" smtClean="0"/>
              <a:t>…</a:t>
            </a:r>
            <a:endParaRPr lang="tr-TR" sz="3200" i="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j0211949"/>
          <p:cNvPicPr>
            <a:picLocks noChangeAspect="1" noChangeArrowheads="1"/>
          </p:cNvPicPr>
          <p:nvPr/>
        </p:nvPicPr>
        <p:blipFill>
          <a:blip r:embed="rId3" cstate="print"/>
          <a:srcRect/>
          <a:stretch>
            <a:fillRect/>
          </a:stretch>
        </p:blipFill>
        <p:spPr bwMode="auto">
          <a:xfrm>
            <a:off x="3500430" y="3197234"/>
            <a:ext cx="2476500" cy="1517650"/>
          </a:xfrm>
          <a:prstGeom prst="rect">
            <a:avLst/>
          </a:prstGeom>
          <a:noFill/>
        </p:spPr>
      </p:pic>
      <p:sp>
        <p:nvSpPr>
          <p:cNvPr id="5" name="4 Dikdörtgen Belirtme Çizgisi"/>
          <p:cNvSpPr/>
          <p:nvPr/>
        </p:nvSpPr>
        <p:spPr>
          <a:xfrm>
            <a:off x="214282" y="1643050"/>
            <a:ext cx="3286148" cy="1214446"/>
          </a:xfrm>
          <a:prstGeom prst="wedgeRectCallout">
            <a:avLst>
              <a:gd name="adj1" fmla="val 57134"/>
              <a:gd name="adj2" fmla="val 9749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Artık kendimi hamal gibi hissediyorum, tek farkım hasta taşımak. Mide bulantısına bile gönderiliyoruz.</a:t>
            </a:r>
            <a:endParaRPr lang="tr-TR" dirty="0"/>
          </a:p>
        </p:txBody>
      </p:sp>
      <p:sp>
        <p:nvSpPr>
          <p:cNvPr id="6" name="5 Dikdörtgen Belirtme Çizgisi"/>
          <p:cNvSpPr/>
          <p:nvPr/>
        </p:nvSpPr>
        <p:spPr>
          <a:xfrm>
            <a:off x="4786314" y="1643050"/>
            <a:ext cx="4071966" cy="1285884"/>
          </a:xfrm>
          <a:prstGeom prst="wedgeRectCallout">
            <a:avLst>
              <a:gd name="adj1" fmla="val -37877"/>
              <a:gd name="adj2" fmla="val 6865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Yine geçen gün 2 istasyondan daha hekim çekilmiş. Sıra ne zaman bana gelecek diye kaygılanıyorum. Peki beni ne yapacaklar.</a:t>
            </a:r>
            <a:endParaRPr lang="tr-TR" dirty="0"/>
          </a:p>
        </p:txBody>
      </p:sp>
      <p:sp>
        <p:nvSpPr>
          <p:cNvPr id="7" name="6 Dikdörtgen Belirtme Çizgisi"/>
          <p:cNvSpPr/>
          <p:nvPr/>
        </p:nvSpPr>
        <p:spPr>
          <a:xfrm>
            <a:off x="214282" y="3357562"/>
            <a:ext cx="3000396" cy="1714512"/>
          </a:xfrm>
          <a:prstGeom prst="wedgeRectCallout">
            <a:avLst>
              <a:gd name="adj1" fmla="val 65483"/>
              <a:gd name="adj2" fmla="val -359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Rüyalarımda bile bana “nerene kaldınız ulan!” diye bağıran kişiler görüyorum. Üzerimize yürüyen hasta yakınları artık çok sıradan  geliyor, alıştık herhalde.</a:t>
            </a:r>
            <a:endParaRPr lang="tr-TR" dirty="0"/>
          </a:p>
        </p:txBody>
      </p:sp>
      <p:sp>
        <p:nvSpPr>
          <p:cNvPr id="8" name="7 Dikdörtgen Belirtme Çizgisi"/>
          <p:cNvSpPr/>
          <p:nvPr/>
        </p:nvSpPr>
        <p:spPr>
          <a:xfrm>
            <a:off x="214282" y="5286388"/>
            <a:ext cx="5857916" cy="1214446"/>
          </a:xfrm>
          <a:prstGeom prst="wedgeRectCallout">
            <a:avLst>
              <a:gd name="adj1" fmla="val 11748"/>
              <a:gd name="adj2" fmla="val -1050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Bu kadar eğitim ve tecrübe yok sayılırken, sorunlarımız çözülmek bir yana, dinlenmiyorken, bu işler duruluncaya kadar bir hastaneye mi sığınmalıyım? Neresi ve ne olursa olsun bir uzmanlığa başlayacağım.</a:t>
            </a:r>
            <a:endParaRPr lang="tr-TR" dirty="0"/>
          </a:p>
        </p:txBody>
      </p:sp>
      <p:sp>
        <p:nvSpPr>
          <p:cNvPr id="9" name="8 Dikdörtgen Belirtme Çizgisi"/>
          <p:cNvSpPr/>
          <p:nvPr/>
        </p:nvSpPr>
        <p:spPr>
          <a:xfrm>
            <a:off x="6286512" y="5715016"/>
            <a:ext cx="2571768" cy="1071570"/>
          </a:xfrm>
          <a:prstGeom prst="wedgeRectCallout">
            <a:avLst>
              <a:gd name="adj1" fmla="val -89439"/>
              <a:gd name="adj2" fmla="val -1546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Şikayet, şikayet, şikayet… Sistemin suçunu hep biz mi ödeyeceğiz?</a:t>
            </a:r>
            <a:endParaRPr lang="tr-TR" dirty="0"/>
          </a:p>
        </p:txBody>
      </p:sp>
      <p:sp>
        <p:nvSpPr>
          <p:cNvPr id="10" name="1 Başlık"/>
          <p:cNvSpPr>
            <a:spLocks noGrp="1"/>
          </p:cNvSpPr>
          <p:nvPr>
            <p:ph type="title"/>
          </p:nvPr>
        </p:nvSpPr>
        <p:spPr>
          <a:xfrm>
            <a:off x="457200" y="357166"/>
            <a:ext cx="8229600" cy="1143000"/>
          </a:xfrm>
        </p:spPr>
        <p:txBody>
          <a:bodyPr>
            <a:normAutofit/>
          </a:bodyPr>
          <a:lstStyle/>
          <a:p>
            <a:r>
              <a:rPr lang="tr-TR" sz="2800" dirty="0" smtClean="0"/>
              <a:t>38 yaşında erkek, evli, eşi ev hanımı, 1 çocuklu, 112 istasyonunda çalışan pratisyen hekim</a:t>
            </a:r>
            <a:endParaRPr lang="tr-TR" sz="2800" dirty="0"/>
          </a:p>
        </p:txBody>
      </p:sp>
      <p:sp>
        <p:nvSpPr>
          <p:cNvPr id="11" name="10 Dikdörtgen Belirtme Çizgisi"/>
          <p:cNvSpPr/>
          <p:nvPr/>
        </p:nvSpPr>
        <p:spPr>
          <a:xfrm>
            <a:off x="5786446" y="3143248"/>
            <a:ext cx="3000396" cy="1643074"/>
          </a:xfrm>
          <a:prstGeom prst="wedgeRectCallout">
            <a:avLst>
              <a:gd name="adj1" fmla="val -62288"/>
              <a:gd name="adj2" fmla="val -209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Geçinmekte zorlanıyorum, zaten hekim eksiği nedeniyle artan nöbetlere ilaveten özel bir ambulans şirketinde de ayda 8-10 nöbet tutuyorum. Çocuğum bensiz büyüyor.</a:t>
            </a:r>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amond(in)">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ox(in)">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00042"/>
            <a:ext cx="8229600" cy="1143000"/>
          </a:xfrm>
        </p:spPr>
        <p:txBody>
          <a:bodyPr>
            <a:normAutofit fontScale="90000"/>
          </a:bodyPr>
          <a:lstStyle/>
          <a:p>
            <a:r>
              <a:rPr lang="tr-TR" sz="2800" dirty="0" smtClean="0"/>
              <a:t>24 yaşında, yeni mezun  evli bayan, eşi uzmanlık öğrencisi, çocuk yok, devlet hastanesi acilinde çalışan pratisyen hekim</a:t>
            </a:r>
            <a:endParaRPr lang="tr-TR" sz="2800" dirty="0"/>
          </a:p>
        </p:txBody>
      </p:sp>
      <p:pic>
        <p:nvPicPr>
          <p:cNvPr id="4" name="Picture 2" descr="C:\Program Files\Microsoft Office\MEDIA\CAGCAT10\j0302953.jpg"/>
          <p:cNvPicPr>
            <a:picLocks noChangeAspect="1" noChangeArrowheads="1"/>
          </p:cNvPicPr>
          <p:nvPr/>
        </p:nvPicPr>
        <p:blipFill>
          <a:blip r:embed="rId3" cstate="print"/>
          <a:srcRect/>
          <a:stretch>
            <a:fillRect/>
          </a:stretch>
        </p:blipFill>
        <p:spPr bwMode="auto">
          <a:xfrm>
            <a:off x="3286116" y="2857496"/>
            <a:ext cx="2609088" cy="3657600"/>
          </a:xfrm>
          <a:prstGeom prst="rect">
            <a:avLst/>
          </a:prstGeom>
          <a:noFill/>
        </p:spPr>
      </p:pic>
      <p:sp>
        <p:nvSpPr>
          <p:cNvPr id="6" name="5 Satır Belirtme Çizgisi 1 (Kenarlık ve Diğer Çubuk)"/>
          <p:cNvSpPr/>
          <p:nvPr/>
        </p:nvSpPr>
        <p:spPr>
          <a:xfrm>
            <a:off x="6143636" y="1857364"/>
            <a:ext cx="2643206" cy="1643074"/>
          </a:xfrm>
          <a:prstGeom prst="accentBorderCallout1">
            <a:avLst>
              <a:gd name="adj1" fmla="val 18750"/>
              <a:gd name="adj2" fmla="val -8333"/>
              <a:gd name="adj3" fmla="val 95442"/>
              <a:gd name="adj4" fmla="val -466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Kelle koltukta çalışıyoruz.  Şiddet ben ve arkadaşlarım için sıradanlaştı.  Acaba bugün neler yaşayacağım diye nöbete geliyorum.</a:t>
            </a:r>
            <a:endParaRPr lang="tr-TR" dirty="0"/>
          </a:p>
        </p:txBody>
      </p:sp>
      <p:sp>
        <p:nvSpPr>
          <p:cNvPr id="7" name="6 Satır Belirtme Çizgisi 1 (Kenarlık ve Diğer Çubuk)"/>
          <p:cNvSpPr/>
          <p:nvPr/>
        </p:nvSpPr>
        <p:spPr>
          <a:xfrm>
            <a:off x="5500694" y="3857628"/>
            <a:ext cx="3286148" cy="1071570"/>
          </a:xfrm>
          <a:prstGeom prst="accentBorderCallout1">
            <a:avLst>
              <a:gd name="adj1" fmla="val 18750"/>
              <a:gd name="adj2" fmla="val -8333"/>
              <a:gd name="adj3" fmla="val -10419"/>
              <a:gd name="adj4" fmla="val -189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Bu şekilde kaç yıl daha dayanırım bilmiyorum. TUS’a çalışıp 4-5 yıl daha sorunları ertelemek iyi olacak sanırım.</a:t>
            </a:r>
            <a:endParaRPr lang="tr-TR" dirty="0"/>
          </a:p>
        </p:txBody>
      </p:sp>
      <p:sp>
        <p:nvSpPr>
          <p:cNvPr id="9" name="8 Satır Belirtme Çizgisi 1 (Kenarlık ve Diğer Çubuk)"/>
          <p:cNvSpPr/>
          <p:nvPr/>
        </p:nvSpPr>
        <p:spPr>
          <a:xfrm>
            <a:off x="357158" y="2000240"/>
            <a:ext cx="3786214" cy="1357322"/>
          </a:xfrm>
          <a:prstGeom prst="accentBorderCallout1">
            <a:avLst>
              <a:gd name="adj1" fmla="val 63820"/>
              <a:gd name="adj2" fmla="val 105618"/>
              <a:gd name="adj3" fmla="val 107993"/>
              <a:gd name="adj4" fmla="val 1116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Performans ile bozulma başladı biliyoruz ,ama yine de aynı işlem ve girişimi yaptığımız uzman hekimlerden daha düşük para kazanmak ağırıma gidiyor.</a:t>
            </a:r>
            <a:endParaRPr lang="tr-TR" dirty="0"/>
          </a:p>
        </p:txBody>
      </p:sp>
      <p:sp>
        <p:nvSpPr>
          <p:cNvPr id="10" name="9 Satır Belirtme Çizgisi 1 (Kenarlık ve Diğer Çubuk)"/>
          <p:cNvSpPr/>
          <p:nvPr/>
        </p:nvSpPr>
        <p:spPr>
          <a:xfrm>
            <a:off x="357158" y="3643314"/>
            <a:ext cx="3357586" cy="1428760"/>
          </a:xfrm>
          <a:prstGeom prst="accentBorderCallout1">
            <a:avLst>
              <a:gd name="adj1" fmla="val 46694"/>
              <a:gd name="adj2" fmla="val 107123"/>
              <a:gd name="adj3" fmla="val 9740"/>
              <a:gd name="adj4" fmla="val 1208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Burası artık acil servis değil 24 saat hizmet veren poliklinik haline geldi. Acil vakalar bize ulaşamıyor. Bekliyorlar.</a:t>
            </a:r>
          </a:p>
          <a:p>
            <a:pPr algn="ctr"/>
            <a:r>
              <a:rPr lang="tr-TR" dirty="0" smtClean="0"/>
              <a:t>Hata yapmaktan korkuyorum.</a:t>
            </a:r>
            <a:endParaRPr lang="tr-TR" dirty="0"/>
          </a:p>
        </p:txBody>
      </p:sp>
      <p:sp>
        <p:nvSpPr>
          <p:cNvPr id="11" name="10 Satır Belirtme Çizgisi 1 (Kenarlık ve Diğer Çubuk)"/>
          <p:cNvSpPr/>
          <p:nvPr/>
        </p:nvSpPr>
        <p:spPr>
          <a:xfrm>
            <a:off x="571472" y="6215082"/>
            <a:ext cx="8215370" cy="500066"/>
          </a:xfrm>
          <a:prstGeom prst="accentBorderCallout1">
            <a:avLst>
              <a:gd name="adj1" fmla="val 199"/>
              <a:gd name="adj2" fmla="val -2359"/>
              <a:gd name="adj3" fmla="val -205510"/>
              <a:gd name="adj4" fmla="val 449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Hasta hakları, yönetimin baskı aracı haline geldi. Savunma yazmaktan yorulduk. Karakola, mahkemeye de gider gelir olduk.</a:t>
            </a:r>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heckerboard(across)">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 Başlık"/>
          <p:cNvSpPr>
            <a:spLocks noGrp="1"/>
          </p:cNvSpPr>
          <p:nvPr>
            <p:ph type="title"/>
          </p:nvPr>
        </p:nvSpPr>
        <p:spPr>
          <a:xfrm>
            <a:off x="457200" y="357166"/>
            <a:ext cx="8229600" cy="1143000"/>
          </a:xfrm>
        </p:spPr>
        <p:txBody>
          <a:bodyPr>
            <a:normAutofit/>
          </a:bodyPr>
          <a:lstStyle/>
          <a:p>
            <a:r>
              <a:rPr lang="tr-TR" sz="2800" dirty="0" smtClean="0"/>
              <a:t>49 yaşında erkek, evli, eşi emekli bankacı, 2 çocuklu, </a:t>
            </a:r>
            <a:r>
              <a:rPr lang="tr-TR" sz="2800" dirty="0" err="1" smtClean="0"/>
              <a:t>ASM’de</a:t>
            </a:r>
            <a:r>
              <a:rPr lang="tr-TR" sz="2800" dirty="0" smtClean="0"/>
              <a:t> aile hekimi olarak çalışıyor</a:t>
            </a:r>
            <a:endParaRPr lang="tr-TR" sz="2800" dirty="0"/>
          </a:p>
        </p:txBody>
      </p:sp>
      <p:sp>
        <p:nvSpPr>
          <p:cNvPr id="12" name="11 Satır Belirtme Çizgisi 1"/>
          <p:cNvSpPr/>
          <p:nvPr/>
        </p:nvSpPr>
        <p:spPr>
          <a:xfrm>
            <a:off x="214282" y="1500174"/>
            <a:ext cx="3429024" cy="1285884"/>
          </a:xfrm>
          <a:prstGeom prst="borderCallout1">
            <a:avLst>
              <a:gd name="adj1" fmla="val 26762"/>
              <a:gd name="adj2" fmla="val 99835"/>
              <a:gd name="adj3" fmla="val 96475"/>
              <a:gd name="adj4" fmla="val 10776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Kendime ait bir odam ve bir yardımcı sağlık personelim  oldu…Patron muyum neyim!!!</a:t>
            </a:r>
            <a:endParaRPr lang="tr-TR" dirty="0"/>
          </a:p>
        </p:txBody>
      </p:sp>
      <p:pic>
        <p:nvPicPr>
          <p:cNvPr id="5" name="4 Resim" descr="mask.jpg"/>
          <p:cNvPicPr>
            <a:picLocks noChangeAspect="1"/>
          </p:cNvPicPr>
          <p:nvPr/>
        </p:nvPicPr>
        <p:blipFill>
          <a:blip r:embed="rId3" cstate="print"/>
          <a:stretch>
            <a:fillRect/>
          </a:stretch>
        </p:blipFill>
        <p:spPr>
          <a:xfrm>
            <a:off x="3382923" y="2881322"/>
            <a:ext cx="1832019" cy="1262058"/>
          </a:xfrm>
          <a:prstGeom prst="rect">
            <a:avLst/>
          </a:prstGeom>
        </p:spPr>
      </p:pic>
      <p:sp>
        <p:nvSpPr>
          <p:cNvPr id="7" name="6 Satır Belirtme Çizgisi 1"/>
          <p:cNvSpPr/>
          <p:nvPr/>
        </p:nvSpPr>
        <p:spPr>
          <a:xfrm>
            <a:off x="5143504" y="1428736"/>
            <a:ext cx="3643338" cy="1357322"/>
          </a:xfrm>
          <a:prstGeom prst="borderCallout1">
            <a:avLst>
              <a:gd name="adj1" fmla="val 17690"/>
              <a:gd name="adj2" fmla="val -556"/>
              <a:gd name="adj3" fmla="val 97653"/>
              <a:gd name="adj4" fmla="val -199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Yandaki arkadaş odasını boyattı, klima, masa ve koltuklar aldı. Kulağıma geliyor almadı aldırdı diye ama günahı kendi boynuna. Bende mi yaptırsam?.. </a:t>
            </a:r>
            <a:endParaRPr lang="tr-TR" dirty="0"/>
          </a:p>
        </p:txBody>
      </p:sp>
      <p:sp>
        <p:nvSpPr>
          <p:cNvPr id="8" name="7 Satır Belirtme Çizgisi 1"/>
          <p:cNvSpPr/>
          <p:nvPr/>
        </p:nvSpPr>
        <p:spPr>
          <a:xfrm>
            <a:off x="5572132" y="2857496"/>
            <a:ext cx="3429024" cy="1643074"/>
          </a:xfrm>
          <a:prstGeom prst="borderCallout1">
            <a:avLst>
              <a:gd name="adj1" fmla="val 13057"/>
              <a:gd name="adj2" fmla="val -70"/>
              <a:gd name="adj3" fmla="val 46080"/>
              <a:gd name="adj4" fmla="val -112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smtClean="0">
                <a:solidFill>
                  <a:schemeClr val="bg1"/>
                </a:solidFill>
              </a:rPr>
              <a:t>Poliklinik yükü çok fazla, sabah giriyor, akşamüzeri çıkıyorum odamdan. Çoğu zaman yan odadaki arkadaşımı(!?)  dahi göremiyorum. </a:t>
            </a:r>
            <a:r>
              <a:rPr lang="tr-TR" dirty="0" err="1" smtClean="0">
                <a:solidFill>
                  <a:schemeClr val="bg1"/>
                </a:solidFill>
              </a:rPr>
              <a:t>ASM’den</a:t>
            </a:r>
            <a:r>
              <a:rPr lang="tr-TR" dirty="0" smtClean="0">
                <a:solidFill>
                  <a:schemeClr val="bg1"/>
                </a:solidFill>
              </a:rPr>
              <a:t> 18.30 gibi çıkabiliyorum.</a:t>
            </a:r>
          </a:p>
        </p:txBody>
      </p:sp>
      <p:sp>
        <p:nvSpPr>
          <p:cNvPr id="9" name="8 Satır Belirtme Çizgisi 1"/>
          <p:cNvSpPr/>
          <p:nvPr/>
        </p:nvSpPr>
        <p:spPr>
          <a:xfrm>
            <a:off x="4643438" y="4714884"/>
            <a:ext cx="4286280" cy="857256"/>
          </a:xfrm>
          <a:prstGeom prst="borderCallout1">
            <a:avLst>
              <a:gd name="adj1" fmla="val -2283"/>
              <a:gd name="adj2" fmla="val 9395"/>
              <a:gd name="adj3" fmla="val -42241"/>
              <a:gd name="adj4" fmla="val 25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smtClean="0">
                <a:solidFill>
                  <a:schemeClr val="bg1"/>
                </a:solidFill>
              </a:rPr>
              <a:t>Mobil hizmeti olmak avantaj oldu, çünkü mobilde olanın hastalarına  biz mobili olmayanlar bakıyoruz.</a:t>
            </a:r>
            <a:endParaRPr lang="tr-TR" dirty="0">
              <a:solidFill>
                <a:schemeClr val="bg1"/>
              </a:solidFill>
            </a:endParaRPr>
          </a:p>
        </p:txBody>
      </p:sp>
      <p:sp>
        <p:nvSpPr>
          <p:cNvPr id="11" name="10 Satır Belirtme Çizgisi 1"/>
          <p:cNvSpPr/>
          <p:nvPr/>
        </p:nvSpPr>
        <p:spPr>
          <a:xfrm>
            <a:off x="142844" y="2928934"/>
            <a:ext cx="3286148" cy="3143272"/>
          </a:xfrm>
          <a:prstGeom prst="borderCallout1">
            <a:avLst>
              <a:gd name="adj1" fmla="val 87857"/>
              <a:gd name="adj2" fmla="val 99835"/>
              <a:gd name="adj3" fmla="val 39256"/>
              <a:gd name="adj4" fmla="val 11946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Vatandaş bizi benimsedi. Bazı arkadaşlar işi azıttı. Sünnet düğününe katılıp altın takanı da var, velinimetim diye hastasının bir dediğini ikiletmeyen de. Ben iki arada bir derede kaldım. Ödün vermedim önceleri, ama listem 2900’lere düşüverdi, şimdilerde biraz daha esnek davranıyorum. Ama her şey bana şaka gibi geliyor.  </a:t>
            </a:r>
            <a:endParaRPr lang="tr-TR" dirty="0"/>
          </a:p>
        </p:txBody>
      </p:sp>
      <p:sp>
        <p:nvSpPr>
          <p:cNvPr id="13" name="12 Satır Belirtme Çizgisi 1"/>
          <p:cNvSpPr/>
          <p:nvPr/>
        </p:nvSpPr>
        <p:spPr>
          <a:xfrm>
            <a:off x="3929058" y="5715016"/>
            <a:ext cx="4857784" cy="1071570"/>
          </a:xfrm>
          <a:prstGeom prst="borderCallout1">
            <a:avLst>
              <a:gd name="adj1" fmla="val -1682"/>
              <a:gd name="adj2" fmla="val 5051"/>
              <a:gd name="adj3" fmla="val -136287"/>
              <a:gd name="adj4" fmla="val 85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Son derece esnek bir mesaimiz oldu. 10’da gelenimiz de var, çok ilginç sağlık ocağında 5 dakika için ortalığı yıkan hastalar şimdi, kuzu gibi…</a:t>
            </a:r>
            <a:endParaRPr lang="tr-TR" dirty="0"/>
          </a:p>
        </p:txBody>
      </p:sp>
      <p:sp>
        <p:nvSpPr>
          <p:cNvPr id="14" name="13 Satır Belirtme Çizgisi 1"/>
          <p:cNvSpPr/>
          <p:nvPr/>
        </p:nvSpPr>
        <p:spPr>
          <a:xfrm>
            <a:off x="71438" y="6143644"/>
            <a:ext cx="3786182" cy="642918"/>
          </a:xfrm>
          <a:prstGeom prst="borderCallout1">
            <a:avLst>
              <a:gd name="adj1" fmla="val -3285"/>
              <a:gd name="adj2" fmla="val 94734"/>
              <a:gd name="adj3" fmla="val -300157"/>
              <a:gd name="adj4" fmla="val 1106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Denetim de kılık kıyafet kontrolü de yok. Ayrı cumhuriyetleriz…</a:t>
            </a:r>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diamond(in)">
                                      <p:cBhvr>
                                        <p:cTn id="3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P spid="8" grpId="0" animBg="1"/>
      <p:bldP spid="9" grpId="0" animBg="1"/>
      <p:bldP spid="11" grpId="0" animBg="1"/>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Satır Belirtme Çizgisi 1"/>
          <p:cNvSpPr/>
          <p:nvPr/>
        </p:nvSpPr>
        <p:spPr>
          <a:xfrm>
            <a:off x="214282" y="285728"/>
            <a:ext cx="3429024" cy="1285884"/>
          </a:xfrm>
          <a:prstGeom prst="borderCallout1">
            <a:avLst>
              <a:gd name="adj1" fmla="val 26762"/>
              <a:gd name="adj2" fmla="val 99835"/>
              <a:gd name="adj3" fmla="val 203642"/>
              <a:gd name="adj4" fmla="val 1160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pPr>
            <a:r>
              <a:rPr lang="tr-TR" dirty="0" smtClean="0"/>
              <a:t>Sorunlar var ama sağlık müdürlüğü  pratik önerilerle sorunları aşıyor.(her ilçeye ayrı model oluştu)..!!!</a:t>
            </a:r>
          </a:p>
        </p:txBody>
      </p:sp>
      <p:pic>
        <p:nvPicPr>
          <p:cNvPr id="5" name="4 Resim" descr="mask.jpg"/>
          <p:cNvPicPr>
            <a:picLocks noChangeAspect="1"/>
          </p:cNvPicPr>
          <p:nvPr/>
        </p:nvPicPr>
        <p:blipFill>
          <a:blip r:embed="rId3" cstate="print"/>
          <a:stretch>
            <a:fillRect/>
          </a:stretch>
        </p:blipFill>
        <p:spPr>
          <a:xfrm>
            <a:off x="3382923" y="2881322"/>
            <a:ext cx="1832019" cy="1262058"/>
          </a:xfrm>
          <a:prstGeom prst="rect">
            <a:avLst/>
          </a:prstGeom>
        </p:spPr>
      </p:pic>
      <p:sp>
        <p:nvSpPr>
          <p:cNvPr id="8" name="7 Satır Belirtme Çizgisi 1"/>
          <p:cNvSpPr/>
          <p:nvPr/>
        </p:nvSpPr>
        <p:spPr>
          <a:xfrm>
            <a:off x="5572132" y="1928802"/>
            <a:ext cx="3429024" cy="2428892"/>
          </a:xfrm>
          <a:prstGeom prst="borderCallout1">
            <a:avLst>
              <a:gd name="adj1" fmla="val 13057"/>
              <a:gd name="adj2" fmla="val -70"/>
              <a:gd name="adj3" fmla="val 46080"/>
              <a:gd name="adj4" fmla="val -112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smtClean="0">
                <a:solidFill>
                  <a:schemeClr val="bg1"/>
                </a:solidFill>
              </a:rPr>
              <a:t>Şu anda avanslar için fatura istenmiyor ama bazı arkadaşların ne olur ne olmaz diye etraftan fatura topladığını duyar olduk. Gerçekten bu paraları faturasız vermeye bilir hatta geriye dönük  belgelememizi isteyebilirler mi?</a:t>
            </a:r>
          </a:p>
        </p:txBody>
      </p:sp>
      <p:sp>
        <p:nvSpPr>
          <p:cNvPr id="9" name="8 Satır Belirtme Çizgisi 1"/>
          <p:cNvSpPr/>
          <p:nvPr/>
        </p:nvSpPr>
        <p:spPr>
          <a:xfrm>
            <a:off x="4643438" y="4500570"/>
            <a:ext cx="4286280" cy="857256"/>
          </a:xfrm>
          <a:prstGeom prst="borderCallout1">
            <a:avLst>
              <a:gd name="adj1" fmla="val -2283"/>
              <a:gd name="adj2" fmla="val 9395"/>
              <a:gd name="adj3" fmla="val -42241"/>
              <a:gd name="adj4" fmla="val 25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smtClean="0">
                <a:solidFill>
                  <a:schemeClr val="bg1"/>
                </a:solidFill>
              </a:rPr>
              <a:t>İlk kez ben de huysuz bir hastayı listem dolu diye reddettim. 2 gebe </a:t>
            </a:r>
            <a:r>
              <a:rPr lang="tr-TR" dirty="0" err="1" smtClean="0">
                <a:solidFill>
                  <a:schemeClr val="bg1"/>
                </a:solidFill>
              </a:rPr>
              <a:t>sümen</a:t>
            </a:r>
            <a:r>
              <a:rPr lang="tr-TR" dirty="0" smtClean="0">
                <a:solidFill>
                  <a:schemeClr val="bg1"/>
                </a:solidFill>
              </a:rPr>
              <a:t> altı bekliyor. </a:t>
            </a:r>
            <a:endParaRPr lang="tr-TR" dirty="0">
              <a:solidFill>
                <a:schemeClr val="bg1"/>
              </a:solidFill>
            </a:endParaRPr>
          </a:p>
        </p:txBody>
      </p:sp>
      <p:sp>
        <p:nvSpPr>
          <p:cNvPr id="11" name="10 Satır Belirtme Çizgisi 1"/>
          <p:cNvSpPr/>
          <p:nvPr/>
        </p:nvSpPr>
        <p:spPr>
          <a:xfrm>
            <a:off x="71406" y="1714488"/>
            <a:ext cx="3286148" cy="1214446"/>
          </a:xfrm>
          <a:prstGeom prst="borderCallout1">
            <a:avLst>
              <a:gd name="adj1" fmla="val 10443"/>
              <a:gd name="adj2" fmla="val 100227"/>
              <a:gd name="adj3" fmla="val 108187"/>
              <a:gd name="adj4" fmla="val 1092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pPr>
            <a:r>
              <a:rPr lang="tr-TR" dirty="0" smtClean="0"/>
              <a:t>Bağlı nüfusların kayıt altına alınması, hastalarla ilgili her türlü bilgiye bilgisayar ortamında ulaşmak olumlu bir kazanım oldu…</a:t>
            </a:r>
          </a:p>
        </p:txBody>
      </p:sp>
      <p:sp>
        <p:nvSpPr>
          <p:cNvPr id="13" name="12 Satır Belirtme Çizgisi 1"/>
          <p:cNvSpPr/>
          <p:nvPr/>
        </p:nvSpPr>
        <p:spPr>
          <a:xfrm>
            <a:off x="3929058" y="5715016"/>
            <a:ext cx="4857784" cy="1071570"/>
          </a:xfrm>
          <a:prstGeom prst="borderCallout1">
            <a:avLst>
              <a:gd name="adj1" fmla="val -1682"/>
              <a:gd name="adj2" fmla="val 5051"/>
              <a:gd name="adj3" fmla="val -136287"/>
              <a:gd name="adj4" fmla="val 85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Nasıl olsa param var diye banka kredisi ile ev aldık, şimdi ya sözleşmem yenilenmez yada ücretler düşürülürse diye kabuslar görüyorum.</a:t>
            </a:r>
            <a:endParaRPr lang="tr-TR" dirty="0"/>
          </a:p>
        </p:txBody>
      </p:sp>
      <p:sp>
        <p:nvSpPr>
          <p:cNvPr id="14" name="13 Satır Belirtme Çizgisi 1"/>
          <p:cNvSpPr/>
          <p:nvPr/>
        </p:nvSpPr>
        <p:spPr>
          <a:xfrm>
            <a:off x="71438" y="4429132"/>
            <a:ext cx="3786182" cy="1643050"/>
          </a:xfrm>
          <a:prstGeom prst="borderCallout1">
            <a:avLst>
              <a:gd name="adj1" fmla="val 634"/>
              <a:gd name="adj2" fmla="val 86570"/>
              <a:gd name="adj3" fmla="val -36003"/>
              <a:gd name="adj4" fmla="val 926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dirty="0" smtClean="0">
                <a:solidFill>
                  <a:schemeClr val="bg1"/>
                </a:solidFill>
              </a:rPr>
              <a:t>Hastalardan eve çağıranlar oldu ilk zamanlar..(Gece telefon edenler!!!!) Sağ olsun dernek, Aile Hekimliğinin eve çağırmak olmadığını bizzat sağlık müdürlüğüne açıklamak zorunda bıraktı…</a:t>
            </a:r>
          </a:p>
        </p:txBody>
      </p:sp>
      <p:sp>
        <p:nvSpPr>
          <p:cNvPr id="16" name="15 Satır Belirtme Çizgisi 1"/>
          <p:cNvSpPr/>
          <p:nvPr/>
        </p:nvSpPr>
        <p:spPr>
          <a:xfrm>
            <a:off x="4143372" y="71438"/>
            <a:ext cx="4857784" cy="1714488"/>
          </a:xfrm>
          <a:prstGeom prst="borderCallout1">
            <a:avLst>
              <a:gd name="adj1" fmla="val 99799"/>
              <a:gd name="adj2" fmla="val 6003"/>
              <a:gd name="adj3" fmla="val 150766"/>
              <a:gd name="adj4" fmla="val 349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tr-TR" dirty="0" smtClean="0">
              <a:solidFill>
                <a:schemeClr val="bg1"/>
              </a:solidFill>
              <a:latin typeface="+mj-lt"/>
            </a:endParaRPr>
          </a:p>
          <a:p>
            <a:r>
              <a:rPr lang="tr-TR" dirty="0" smtClean="0">
                <a:solidFill>
                  <a:schemeClr val="bg1"/>
                </a:solidFill>
                <a:latin typeface="+mj-lt"/>
              </a:rPr>
              <a:t>Doktor değiştirmek için tehdit edenler oldu.. ilk 6 ay sonunda epey hasta </a:t>
            </a:r>
            <a:r>
              <a:rPr lang="tr-TR" dirty="0" err="1" smtClean="0">
                <a:solidFill>
                  <a:schemeClr val="bg1"/>
                </a:solidFill>
                <a:latin typeface="+mj-lt"/>
              </a:rPr>
              <a:t>sirkulasyonu</a:t>
            </a:r>
            <a:r>
              <a:rPr lang="tr-TR" dirty="0" smtClean="0">
                <a:solidFill>
                  <a:schemeClr val="bg1"/>
                </a:solidFill>
                <a:latin typeface="+mj-lt"/>
              </a:rPr>
              <a:t> yaşandı. Bağlı nüfusları artırmak için mahalleye, akrabalara, arkadaşlara, cemaatlere gidenler oldu</a:t>
            </a:r>
          </a:p>
          <a:p>
            <a:r>
              <a:rPr lang="tr-TR" dirty="0" smtClean="0">
                <a:solidFill>
                  <a:schemeClr val="bg1"/>
                </a:solidFill>
                <a:latin typeface="+mj-lt"/>
              </a:rPr>
              <a:t>Kimi hekimler bir an önce 4000 sayısına ulaşmak için Köy muhtarları ile anlaştı…vs</a:t>
            </a:r>
          </a:p>
          <a:p>
            <a:endParaRPr lang="tr-TR" dirty="0" smtClean="0">
              <a:solidFill>
                <a:schemeClr val="bg1"/>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heckerboard(across)">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ox(i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amond(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checkerboard(across)">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9" grpId="0" animBg="1"/>
      <p:bldP spid="11" grpId="0" animBg="1"/>
      <p:bldP spid="13" grpId="0" animBg="1"/>
      <p:bldP spid="14" grpId="0" animBg="1"/>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hemsire.jpg"/>
          <p:cNvPicPr>
            <a:picLocks noChangeAspect="1"/>
          </p:cNvPicPr>
          <p:nvPr/>
        </p:nvPicPr>
        <p:blipFill>
          <a:blip r:embed="rId3" cstate="print"/>
          <a:stretch>
            <a:fillRect/>
          </a:stretch>
        </p:blipFill>
        <p:spPr>
          <a:xfrm>
            <a:off x="3500430" y="2428868"/>
            <a:ext cx="1231405" cy="1249876"/>
          </a:xfrm>
          <a:prstGeom prst="rect">
            <a:avLst/>
          </a:prstGeom>
        </p:spPr>
      </p:pic>
      <p:sp>
        <p:nvSpPr>
          <p:cNvPr id="5" name="1 Başlık"/>
          <p:cNvSpPr>
            <a:spLocks noGrp="1"/>
          </p:cNvSpPr>
          <p:nvPr>
            <p:ph type="title"/>
          </p:nvPr>
        </p:nvSpPr>
        <p:spPr>
          <a:xfrm>
            <a:off x="457200" y="571480"/>
            <a:ext cx="8229600" cy="1071570"/>
          </a:xfrm>
        </p:spPr>
        <p:txBody>
          <a:bodyPr>
            <a:normAutofit/>
          </a:bodyPr>
          <a:lstStyle/>
          <a:p>
            <a:r>
              <a:rPr lang="tr-TR" sz="2800" dirty="0" smtClean="0"/>
              <a:t>33 yaşında kadın, bekar, 2 çocuklu, </a:t>
            </a:r>
            <a:r>
              <a:rPr lang="tr-TR" sz="2800" dirty="0" err="1" smtClean="0"/>
              <a:t>ASM’de</a:t>
            </a:r>
            <a:r>
              <a:rPr lang="tr-TR" sz="2800" dirty="0" smtClean="0"/>
              <a:t> sözleşmeli ASE olarak çalışan hemşire.</a:t>
            </a:r>
            <a:endParaRPr lang="tr-TR" sz="2800" dirty="0"/>
          </a:p>
        </p:txBody>
      </p:sp>
      <p:sp>
        <p:nvSpPr>
          <p:cNvPr id="6" name="5 Satır Belirtme Çizgisi 3 (Kenarlık Yok)"/>
          <p:cNvSpPr/>
          <p:nvPr/>
        </p:nvSpPr>
        <p:spPr>
          <a:xfrm>
            <a:off x="142844" y="1714488"/>
            <a:ext cx="3000396" cy="1928826"/>
          </a:xfrm>
          <a:prstGeom prst="callout3">
            <a:avLst>
              <a:gd name="adj1" fmla="val 50800"/>
              <a:gd name="adj2" fmla="val 102652"/>
              <a:gd name="adj3" fmla="val 155963"/>
              <a:gd name="adj4" fmla="val 105157"/>
              <a:gd name="adj5" fmla="val 79751"/>
              <a:gd name="adj6" fmla="val 108177"/>
              <a:gd name="adj7" fmla="val 89318"/>
              <a:gd name="adj8" fmla="val 11651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err="1" smtClean="0"/>
              <a:t>AH’leri</a:t>
            </a:r>
            <a:r>
              <a:rPr lang="tr-TR" dirty="0" smtClean="0"/>
              <a:t>  müdürlükle sözleşme imzalar ve sözleşmeleri hak edenlerin bile iptal edilemezken, benim sözleşmem </a:t>
            </a:r>
            <a:r>
              <a:rPr lang="tr-TR" dirty="0" err="1" smtClean="0"/>
              <a:t>AH’nin</a:t>
            </a:r>
            <a:r>
              <a:rPr lang="tr-TR" dirty="0" smtClean="0"/>
              <a:t> iki dudağı arasında. Bunu da bana çok net hissettiriyor.</a:t>
            </a:r>
            <a:endParaRPr lang="tr-TR" dirty="0"/>
          </a:p>
        </p:txBody>
      </p:sp>
      <p:sp>
        <p:nvSpPr>
          <p:cNvPr id="7" name="6 Satır Belirtme Çizgisi 3 (Kenarlık Yok)"/>
          <p:cNvSpPr/>
          <p:nvPr/>
        </p:nvSpPr>
        <p:spPr>
          <a:xfrm>
            <a:off x="5143504" y="1357298"/>
            <a:ext cx="3500462" cy="1643074"/>
          </a:xfrm>
          <a:prstGeom prst="callout3">
            <a:avLst>
              <a:gd name="adj1" fmla="val 16818"/>
              <a:gd name="adj2" fmla="val -1197"/>
              <a:gd name="adj3" fmla="val 19394"/>
              <a:gd name="adj4" fmla="val -9155"/>
              <a:gd name="adj5" fmla="val 122945"/>
              <a:gd name="adj6" fmla="val -12911"/>
              <a:gd name="adj7" fmla="val 90604"/>
              <a:gd name="adj8" fmla="val -218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Belki daha iyi maaş alıyorum ama birlikte çalıştığım AH ile aramda uçurum var. Emekliliğime de yansımıyor üstelik. Pek çok arkadaşımla aram bozuldu. Depresyondayım biliyorum…</a:t>
            </a:r>
            <a:endParaRPr lang="tr-TR" dirty="0"/>
          </a:p>
        </p:txBody>
      </p:sp>
      <p:sp>
        <p:nvSpPr>
          <p:cNvPr id="8" name="7 Satır Belirtme Çizgisi 3 (Kenarlık Yok)"/>
          <p:cNvSpPr/>
          <p:nvPr/>
        </p:nvSpPr>
        <p:spPr>
          <a:xfrm>
            <a:off x="4857752" y="3143248"/>
            <a:ext cx="4214842" cy="1643074"/>
          </a:xfrm>
          <a:prstGeom prst="callout3">
            <a:avLst>
              <a:gd name="adj1" fmla="val 39182"/>
              <a:gd name="adj2" fmla="val -1611"/>
              <a:gd name="adj3" fmla="val 37980"/>
              <a:gd name="adj4" fmla="val -11472"/>
              <a:gd name="adj5" fmla="val 60939"/>
              <a:gd name="adj6" fmla="val -16667"/>
              <a:gd name="adj7" fmla="val 16213"/>
              <a:gd name="adj8" fmla="val -1811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İş yüküm zaten çok fazla, aşılar, enjeksiyon pansuman,  müdürlük ve </a:t>
            </a:r>
            <a:r>
              <a:rPr lang="tr-TR" dirty="0" err="1" smtClean="0"/>
              <a:t>TSM’nin</a:t>
            </a:r>
            <a:r>
              <a:rPr lang="tr-TR" dirty="0" smtClean="0"/>
              <a:t> kendisinin bile neden istediğini bilmediği istatistikler, ama asıl ağrıma giden </a:t>
            </a:r>
            <a:r>
              <a:rPr lang="tr-TR" dirty="0" err="1" smtClean="0"/>
              <a:t>AH’nin</a:t>
            </a:r>
            <a:r>
              <a:rPr lang="tr-TR" dirty="0" smtClean="0"/>
              <a:t> angarya istekleri. Ben bir hemşireyim! Temizlik elemanı değil…</a:t>
            </a:r>
            <a:endParaRPr lang="tr-TR" dirty="0"/>
          </a:p>
        </p:txBody>
      </p:sp>
      <p:sp>
        <p:nvSpPr>
          <p:cNvPr id="9" name="8 Satır Belirtme Çizgisi 3 (Kenarlık Yok)"/>
          <p:cNvSpPr/>
          <p:nvPr/>
        </p:nvSpPr>
        <p:spPr>
          <a:xfrm>
            <a:off x="428596" y="5357826"/>
            <a:ext cx="8286808" cy="1357322"/>
          </a:xfrm>
          <a:prstGeom prst="callout3">
            <a:avLst>
              <a:gd name="adj1" fmla="val -7165"/>
              <a:gd name="adj2" fmla="val 41725"/>
              <a:gd name="adj3" fmla="val -56742"/>
              <a:gd name="adj4" fmla="val 52289"/>
              <a:gd name="adj5" fmla="val -70436"/>
              <a:gd name="adj6" fmla="val 38444"/>
              <a:gd name="adj7" fmla="val -134270"/>
              <a:gd name="adj8" fmla="val 4144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Bölgeye çıkamıyorum, bölgeyi bırakın, telefon faturasını ödemek için bile izin alamıyorum. Gebe ve bebekleri telefonla bilgi alarak izlem yazıyor. Geç tespit gebeleri ve aşı periyodu geçen bebekleri sisteme girmiyor ya da aşı ve izlem yapmış gösteriyorum. Yoksa performans yiyoruz. Maaşımın azalması bir yana </a:t>
            </a:r>
            <a:r>
              <a:rPr lang="tr-TR" dirty="0" err="1" smtClean="0"/>
              <a:t>AH’nin</a:t>
            </a:r>
            <a:r>
              <a:rPr lang="tr-TR" dirty="0" smtClean="0"/>
              <a:t> suratı ve fırçası daha ağır geliyor.</a:t>
            </a:r>
            <a:endParaRPr lang="tr-TR" dirty="0"/>
          </a:p>
        </p:txBody>
      </p:sp>
      <p:sp>
        <p:nvSpPr>
          <p:cNvPr id="10" name="9 Satır Belirtme Çizgisi 3 (Kenarlık Yok)"/>
          <p:cNvSpPr/>
          <p:nvPr/>
        </p:nvSpPr>
        <p:spPr>
          <a:xfrm>
            <a:off x="214282" y="3857628"/>
            <a:ext cx="2786082" cy="1428760"/>
          </a:xfrm>
          <a:prstGeom prst="callout3">
            <a:avLst>
              <a:gd name="adj1" fmla="val -2459"/>
              <a:gd name="adj2" fmla="val 82282"/>
              <a:gd name="adj3" fmla="val -10943"/>
              <a:gd name="adj4" fmla="val 104785"/>
              <a:gd name="adj5" fmla="val 97879"/>
              <a:gd name="adj6" fmla="val 110478"/>
              <a:gd name="adj7" fmla="val -13233"/>
              <a:gd name="adj8" fmla="val 1254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Yıllık iznimi dahi AH ile çakıştırmak zorundayım, ama izinde bile uğrayıp aşı ve izlemleri yapmak/yazmak kaydıyla.</a:t>
            </a:r>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2" name="Picture 2" descr="H:\performans\doktor-modeli.jpg"/>
          <p:cNvPicPr>
            <a:picLocks noChangeAspect="1" noChangeArrowheads="1"/>
          </p:cNvPicPr>
          <p:nvPr/>
        </p:nvPicPr>
        <p:blipFill>
          <a:blip r:embed="rId3" cstate="print"/>
          <a:srcRect/>
          <a:stretch>
            <a:fillRect/>
          </a:stretch>
        </p:blipFill>
        <p:spPr bwMode="auto">
          <a:xfrm>
            <a:off x="3643306" y="2143115"/>
            <a:ext cx="1214446" cy="2195345"/>
          </a:xfrm>
          <a:prstGeom prst="rect">
            <a:avLst/>
          </a:prstGeom>
          <a:noFill/>
        </p:spPr>
      </p:pic>
      <p:sp>
        <p:nvSpPr>
          <p:cNvPr id="5" name="1 Başlık"/>
          <p:cNvSpPr>
            <a:spLocks noGrp="1"/>
          </p:cNvSpPr>
          <p:nvPr>
            <p:ph type="title"/>
          </p:nvPr>
        </p:nvSpPr>
        <p:spPr>
          <a:xfrm>
            <a:off x="457200" y="428604"/>
            <a:ext cx="8229600" cy="714380"/>
          </a:xfrm>
        </p:spPr>
        <p:txBody>
          <a:bodyPr>
            <a:normAutofit/>
          </a:bodyPr>
          <a:lstStyle/>
          <a:p>
            <a:r>
              <a:rPr lang="tr-TR" sz="2800" dirty="0" smtClean="0"/>
              <a:t>33 yaşında, evli, eşi öğretmen, 1 çocuklu  TSM hekimi</a:t>
            </a:r>
            <a:endParaRPr lang="tr-TR" sz="2800" dirty="0"/>
          </a:p>
        </p:txBody>
      </p:sp>
      <p:sp>
        <p:nvSpPr>
          <p:cNvPr id="7" name="6 Satır Belirtme Çizgisi 1"/>
          <p:cNvSpPr/>
          <p:nvPr/>
        </p:nvSpPr>
        <p:spPr>
          <a:xfrm>
            <a:off x="5286380" y="1142984"/>
            <a:ext cx="3500462" cy="1643074"/>
          </a:xfrm>
          <a:prstGeom prst="borderCallout1">
            <a:avLst>
              <a:gd name="adj1" fmla="val 21918"/>
              <a:gd name="adj2" fmla="val -1907"/>
              <a:gd name="adj3" fmla="val 48536"/>
              <a:gd name="adj4" fmla="val -237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Eski sağlık ocağı binasında, ama bu kez üst katta  TSM adı verilen grup başkanlığındayım. Galiba!.. Çünkü yılın 6 ayı geçici görev adıyla sürgüne gidiyorum.</a:t>
            </a:r>
            <a:endParaRPr lang="tr-TR" dirty="0"/>
          </a:p>
        </p:txBody>
      </p:sp>
      <p:sp>
        <p:nvSpPr>
          <p:cNvPr id="8" name="7 Satır Belirtme Çizgisi 1"/>
          <p:cNvSpPr/>
          <p:nvPr/>
        </p:nvSpPr>
        <p:spPr>
          <a:xfrm>
            <a:off x="357158" y="1357298"/>
            <a:ext cx="3357586" cy="1643074"/>
          </a:xfrm>
          <a:prstGeom prst="borderCallout1">
            <a:avLst>
              <a:gd name="adj1" fmla="val 48614"/>
              <a:gd name="adj2" fmla="val 112204"/>
              <a:gd name="adj3" fmla="val 24555"/>
              <a:gd name="adj4" fmla="val 1012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Yarın nerede çalışacağını bilmemek, yıllardır çalışmadığın acilde tek başına , tercih etmediğin aile hekimliğini zorla yapmak zorunda kalmak ruhunu sıkıyor insanın.</a:t>
            </a:r>
            <a:endParaRPr lang="tr-TR" dirty="0"/>
          </a:p>
        </p:txBody>
      </p:sp>
      <p:sp>
        <p:nvSpPr>
          <p:cNvPr id="9" name="8 Satır Belirtme Çizgisi 1"/>
          <p:cNvSpPr/>
          <p:nvPr/>
        </p:nvSpPr>
        <p:spPr>
          <a:xfrm>
            <a:off x="5500694" y="4500570"/>
            <a:ext cx="3429024" cy="2143140"/>
          </a:xfrm>
          <a:prstGeom prst="borderCallout1">
            <a:avLst>
              <a:gd name="adj1" fmla="val 23557"/>
              <a:gd name="adj2" fmla="val -1846"/>
              <a:gd name="adj3" fmla="val -31724"/>
              <a:gd name="adj4" fmla="val -186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AHBS üzerinden “Sayın Aile Hekimi” diye başlayan yazılar gönderen  sağlık müdürlüğü, söz konusu TSM çalışanları olunca grup başkanını arayarak “1 saat içinde filanca yere 2 doktor ismi verin” diyor. Bu kadar mı gözden çıkarıldık.</a:t>
            </a:r>
            <a:endParaRPr lang="tr-TR" dirty="0"/>
          </a:p>
        </p:txBody>
      </p:sp>
      <p:sp>
        <p:nvSpPr>
          <p:cNvPr id="10" name="9 Satır Belirtme Çizgisi 1"/>
          <p:cNvSpPr/>
          <p:nvPr/>
        </p:nvSpPr>
        <p:spPr>
          <a:xfrm>
            <a:off x="357158" y="5572140"/>
            <a:ext cx="5072098" cy="1071570"/>
          </a:xfrm>
          <a:prstGeom prst="borderCallout1">
            <a:avLst>
              <a:gd name="adj1" fmla="val -121483"/>
              <a:gd name="adj2" fmla="val 75185"/>
              <a:gd name="adj3" fmla="val -10477"/>
              <a:gd name="adj4" fmla="val 5113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Performans kaygısı nedeniyle kayda alınmayan gebelere , bebeklere bakmaya başladım. Ama bu beni rahatlatmıyor, çünkü fark etmediğim daha ne kadar ı var?!</a:t>
            </a:r>
            <a:endParaRPr lang="tr-TR" dirty="0"/>
          </a:p>
        </p:txBody>
      </p:sp>
      <p:sp>
        <p:nvSpPr>
          <p:cNvPr id="11" name="10 Satır Belirtme Çizgisi 1"/>
          <p:cNvSpPr/>
          <p:nvPr/>
        </p:nvSpPr>
        <p:spPr>
          <a:xfrm>
            <a:off x="428596" y="3286124"/>
            <a:ext cx="2643206" cy="714380"/>
          </a:xfrm>
          <a:prstGeom prst="borderCallout1">
            <a:avLst>
              <a:gd name="adj1" fmla="val 15144"/>
              <a:gd name="adj2" fmla="val 102759"/>
              <a:gd name="adj3" fmla="val -16100"/>
              <a:gd name="adj4" fmla="val 1229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Ben kimim? Neyim? Bir görev tanımım bile yok!</a:t>
            </a:r>
            <a:endParaRPr lang="tr-TR" dirty="0"/>
          </a:p>
        </p:txBody>
      </p:sp>
      <p:sp>
        <p:nvSpPr>
          <p:cNvPr id="12" name="11 Satır Belirtme Çizgisi 1"/>
          <p:cNvSpPr/>
          <p:nvPr/>
        </p:nvSpPr>
        <p:spPr>
          <a:xfrm>
            <a:off x="214282" y="4143380"/>
            <a:ext cx="2643206" cy="1214446"/>
          </a:xfrm>
          <a:prstGeom prst="borderCallout1">
            <a:avLst>
              <a:gd name="adj1" fmla="val -30032"/>
              <a:gd name="adj2" fmla="val 129070"/>
              <a:gd name="adj3" fmla="val 28723"/>
              <a:gd name="adj4" fmla="val 1019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Bir de PDC çıktı, şimdi sizi hastanelere belki de il dışına atayacağız diyorlar.</a:t>
            </a:r>
            <a:endParaRPr lang="tr-TR" dirty="0"/>
          </a:p>
        </p:txBody>
      </p:sp>
      <p:sp>
        <p:nvSpPr>
          <p:cNvPr id="13" name="12 Satır Belirtme Çizgisi 1"/>
          <p:cNvSpPr/>
          <p:nvPr/>
        </p:nvSpPr>
        <p:spPr>
          <a:xfrm>
            <a:off x="5143504" y="2928934"/>
            <a:ext cx="3786214" cy="1357322"/>
          </a:xfrm>
          <a:prstGeom prst="borderCallout1">
            <a:avLst>
              <a:gd name="adj1" fmla="val 26262"/>
              <a:gd name="adj2" fmla="val -2891"/>
              <a:gd name="adj3" fmla="val -18520"/>
              <a:gd name="adj4" fmla="val -128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Bu başımıza gelenlerden kurtuluşum yok gibi geliyor. Kendi başımın çaresine bakmak zorundayım. Evde eşim de neden parayı reddettiğimi soruyor, beni o da anlamıyor…</a:t>
            </a:r>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heckerboard(across)">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ox(in)">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atesli_hasta.jpg"/>
          <p:cNvPicPr>
            <a:picLocks noChangeAspect="1"/>
          </p:cNvPicPr>
          <p:nvPr/>
        </p:nvPicPr>
        <p:blipFill>
          <a:blip r:embed="rId3" cstate="print"/>
          <a:stretch>
            <a:fillRect/>
          </a:stretch>
        </p:blipFill>
        <p:spPr>
          <a:xfrm>
            <a:off x="3786182" y="2285992"/>
            <a:ext cx="1437472" cy="1571636"/>
          </a:xfrm>
          <a:prstGeom prst="rect">
            <a:avLst/>
          </a:prstGeom>
        </p:spPr>
      </p:pic>
      <p:sp>
        <p:nvSpPr>
          <p:cNvPr id="5" name="1 Başlık"/>
          <p:cNvSpPr>
            <a:spLocks noGrp="1"/>
          </p:cNvSpPr>
          <p:nvPr>
            <p:ph type="title"/>
          </p:nvPr>
        </p:nvSpPr>
        <p:spPr>
          <a:xfrm>
            <a:off x="457200" y="571480"/>
            <a:ext cx="8229600" cy="1071570"/>
          </a:xfrm>
        </p:spPr>
        <p:txBody>
          <a:bodyPr>
            <a:normAutofit fontScale="90000"/>
          </a:bodyPr>
          <a:lstStyle/>
          <a:p>
            <a:r>
              <a:rPr lang="tr-TR" sz="2800" dirty="0" smtClean="0"/>
              <a:t>Tavuk karası olup göremeyen, kabakulak olup duyamayan , ateşi nedeniyle bilinci bulanık hastalarımız ise;</a:t>
            </a:r>
            <a:endParaRPr lang="tr-TR" sz="2800" dirty="0"/>
          </a:p>
        </p:txBody>
      </p:sp>
      <p:sp>
        <p:nvSpPr>
          <p:cNvPr id="6" name="5 Oval Belirtme Çizgisi"/>
          <p:cNvSpPr/>
          <p:nvPr/>
        </p:nvSpPr>
        <p:spPr>
          <a:xfrm>
            <a:off x="928662" y="2000240"/>
            <a:ext cx="2928958" cy="1428760"/>
          </a:xfrm>
          <a:prstGeom prst="wedgeEllipseCallout">
            <a:avLst>
              <a:gd name="adj1" fmla="val 60074"/>
              <a:gd name="adj2" fmla="val 169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Her ne kadar katılım payları ve son artışlarla, bir miktar canı sıkılsa da </a:t>
            </a:r>
            <a:r>
              <a:rPr lang="tr-TR" b="1" dirty="0" smtClean="0"/>
              <a:t>MEMNUN</a:t>
            </a:r>
            <a:endParaRPr lang="tr-TR" b="1" dirty="0"/>
          </a:p>
        </p:txBody>
      </p:sp>
      <p:sp>
        <p:nvSpPr>
          <p:cNvPr id="7" name="6 Oval Belirtme Çizgisi"/>
          <p:cNvSpPr/>
          <p:nvPr/>
        </p:nvSpPr>
        <p:spPr>
          <a:xfrm>
            <a:off x="5286380" y="1928802"/>
            <a:ext cx="3643338" cy="2286016"/>
          </a:xfrm>
          <a:prstGeom prst="wedgeEllipseCallout">
            <a:avLst>
              <a:gd name="adj1" fmla="val -56646"/>
              <a:gd name="adj2" fmla="val -272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Katkı paylarına aklı ermese de, eskiden aldığı ilaçların bir kısmını şimdi alamasa da her eczaneden ilacını alabilmesi hoşuna gidiyor.</a:t>
            </a:r>
            <a:endParaRPr lang="tr-TR" dirty="0"/>
          </a:p>
        </p:txBody>
      </p:sp>
      <p:sp>
        <p:nvSpPr>
          <p:cNvPr id="8" name="7 Oval Belirtme Çizgisi"/>
          <p:cNvSpPr/>
          <p:nvPr/>
        </p:nvSpPr>
        <p:spPr>
          <a:xfrm>
            <a:off x="428596" y="4143380"/>
            <a:ext cx="4000528" cy="2000264"/>
          </a:xfrm>
          <a:prstGeom prst="wedgeEllipseCallout">
            <a:avLst>
              <a:gd name="adj1" fmla="val 37648"/>
              <a:gd name="adj2" fmla="val -7035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Cepten ödeme yapmak zorunda kalsa da  gece 4’de numara alma sırasına girmeden istediği özel hastaneye gitmek ilaç gibi geliyor.</a:t>
            </a:r>
            <a:endParaRPr lang="tr-TR" dirty="0"/>
          </a:p>
        </p:txBody>
      </p:sp>
      <p:sp>
        <p:nvSpPr>
          <p:cNvPr id="9" name="8 Oval Belirtme Çizgisi"/>
          <p:cNvSpPr/>
          <p:nvPr/>
        </p:nvSpPr>
        <p:spPr>
          <a:xfrm>
            <a:off x="4714876" y="4286256"/>
            <a:ext cx="4214842" cy="2214578"/>
          </a:xfrm>
          <a:prstGeom prst="wedgeEllipseCallout">
            <a:avLst>
              <a:gd name="adj1" fmla="val -41710"/>
              <a:gd name="adj2" fmla="val -768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Her ne kadar eve çağırdığında gelmese de kızının nikahına çiçek bile göndermese, onun doktorunun, aile hekiminin olması kendisini özel hissettiriyor.</a:t>
            </a:r>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9" name="AutoShape 7"/>
          <p:cNvSpPr>
            <a:spLocks noChangeArrowheads="1"/>
          </p:cNvSpPr>
          <p:nvPr/>
        </p:nvSpPr>
        <p:spPr bwMode="auto">
          <a:xfrm>
            <a:off x="1116013" y="2060575"/>
            <a:ext cx="7272337" cy="3097213"/>
          </a:xfrm>
          <a:prstGeom prst="flowChartAlternateProcess">
            <a:avLst/>
          </a:prstGeom>
          <a:solidFill>
            <a:srgbClr val="FFFF99"/>
          </a:solidFill>
          <a:ln w="9525">
            <a:solidFill>
              <a:schemeClr val="tx1"/>
            </a:solidFill>
            <a:miter lim="800000"/>
            <a:headEnd/>
            <a:tailEnd/>
          </a:ln>
          <a:effectLst/>
        </p:spPr>
        <p:txBody>
          <a:bodyPr wrap="none" anchor="ctr"/>
          <a:lstStyle/>
          <a:p>
            <a:endParaRPr lang="tr-TR">
              <a:latin typeface="+mj-lt"/>
            </a:endParaRPr>
          </a:p>
        </p:txBody>
      </p:sp>
      <p:sp>
        <p:nvSpPr>
          <p:cNvPr id="243715" name="Rectangle 3"/>
          <p:cNvSpPr>
            <a:spLocks noGrp="1" noChangeArrowheads="1"/>
          </p:cNvSpPr>
          <p:nvPr>
            <p:ph type="body" idx="1"/>
          </p:nvPr>
        </p:nvSpPr>
        <p:spPr>
          <a:xfrm>
            <a:off x="1084290" y="2636838"/>
            <a:ext cx="7416800" cy="2087562"/>
          </a:xfrm>
        </p:spPr>
        <p:txBody>
          <a:bodyPr>
            <a:normAutofit/>
          </a:bodyPr>
          <a:lstStyle/>
          <a:p>
            <a:pPr algn="ctr">
              <a:lnSpc>
                <a:spcPct val="80000"/>
              </a:lnSpc>
              <a:buFont typeface="Wingdings" pitchFamily="2" charset="2"/>
              <a:buNone/>
            </a:pPr>
            <a:r>
              <a:rPr lang="tr-TR" sz="4400" dirty="0">
                <a:latin typeface="+mj-lt"/>
              </a:rPr>
              <a:t>AİLE HEKİMLİĞİNDE KORUYUCU SAĞLIK HİZMETLERİ NE DURUMDA</a:t>
            </a:r>
            <a:r>
              <a:rPr lang="tr-TR" sz="4400" dirty="0" smtClean="0">
                <a:latin typeface="+mj-lt"/>
              </a:rPr>
              <a:t>?</a:t>
            </a:r>
            <a:endParaRPr lang="tr-TR" sz="4400" dirty="0">
              <a:latin typeface="+mj-lt"/>
            </a:endParaRPr>
          </a:p>
          <a:p>
            <a:pPr algn="ctr">
              <a:lnSpc>
                <a:spcPct val="80000"/>
              </a:lnSpc>
              <a:buFont typeface="Wingdings" pitchFamily="2" charset="2"/>
              <a:buNone/>
            </a:pPr>
            <a:endParaRPr lang="tr-TR" sz="4400" dirty="0">
              <a:latin typeface="+mj-lt"/>
            </a:endParaRPr>
          </a:p>
        </p:txBody>
      </p:sp>
      <p:sp>
        <p:nvSpPr>
          <p:cNvPr id="243718" name="AutoShape 6"/>
          <p:cNvSpPr>
            <a:spLocks noChangeArrowheads="1"/>
          </p:cNvSpPr>
          <p:nvPr/>
        </p:nvSpPr>
        <p:spPr bwMode="auto">
          <a:xfrm>
            <a:off x="323850" y="549275"/>
            <a:ext cx="8424863" cy="792163"/>
          </a:xfrm>
          <a:prstGeom prst="roundRect">
            <a:avLst>
              <a:gd name="adj" fmla="val 16667"/>
            </a:avLst>
          </a:prstGeom>
          <a:solidFill>
            <a:srgbClr val="FF9900"/>
          </a:solidFill>
          <a:ln w="9525">
            <a:solidFill>
              <a:schemeClr val="tx1"/>
            </a:solidFill>
            <a:round/>
            <a:headEnd/>
            <a:tailEnd/>
          </a:ln>
          <a:effectLst/>
        </p:spPr>
        <p:txBody>
          <a:bodyPr wrap="none" anchor="ctr"/>
          <a:lstStyle/>
          <a:p>
            <a:pPr algn="ctr"/>
            <a:r>
              <a:rPr lang="tr-TR" sz="2400" b="1">
                <a:solidFill>
                  <a:schemeClr val="tx2"/>
                </a:solidFill>
                <a:latin typeface="+mj-lt"/>
              </a:rPr>
              <a:t>KORUYUCU SAĞLIK</a:t>
            </a:r>
            <a:r>
              <a:rPr lang="tr-TR" sz="2400" b="1">
                <a:latin typeface="+mj-lt"/>
              </a:rPr>
              <a:t> </a:t>
            </a:r>
            <a:r>
              <a:rPr lang="tr-TR" sz="2400" b="1">
                <a:solidFill>
                  <a:schemeClr val="tx2"/>
                </a:solidFill>
                <a:latin typeface="+mj-lt"/>
              </a:rPr>
              <a:t>HİZMETLERİ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3719"/>
                                        </p:tgtEl>
                                        <p:attrNameLst>
                                          <p:attrName>style.visibility</p:attrName>
                                        </p:attrNameLst>
                                      </p:cBhvr>
                                      <p:to>
                                        <p:strVal val="visible"/>
                                      </p:to>
                                    </p:set>
                                    <p:anim calcmode="lin" valueType="num">
                                      <p:cBhvr additive="base">
                                        <p:cTn id="7" dur="500" fill="hold"/>
                                        <p:tgtEl>
                                          <p:spTgt spid="243719"/>
                                        </p:tgtEl>
                                        <p:attrNameLst>
                                          <p:attrName>ppt_x</p:attrName>
                                        </p:attrNameLst>
                                      </p:cBhvr>
                                      <p:tavLst>
                                        <p:tav tm="0">
                                          <p:val>
                                            <p:strVal val="#ppt_x"/>
                                          </p:val>
                                        </p:tav>
                                        <p:tav tm="100000">
                                          <p:val>
                                            <p:strVal val="#ppt_x"/>
                                          </p:val>
                                        </p:tav>
                                      </p:tavLst>
                                    </p:anim>
                                    <p:anim calcmode="lin" valueType="num">
                                      <p:cBhvr additive="base">
                                        <p:cTn id="8" dur="500" fill="hold"/>
                                        <p:tgtEl>
                                          <p:spTgt spid="2437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3715">
                                            <p:txEl>
                                              <p:pRg st="0" end="0"/>
                                            </p:txEl>
                                          </p:spTgt>
                                        </p:tgtEl>
                                        <p:attrNameLst>
                                          <p:attrName>style.visibility</p:attrName>
                                        </p:attrNameLst>
                                      </p:cBhvr>
                                      <p:to>
                                        <p:strVal val="visible"/>
                                      </p:to>
                                    </p:set>
                                    <p:anim calcmode="lin" valueType="num">
                                      <p:cBhvr additive="base">
                                        <p:cTn id="11" dur="500" fill="hold"/>
                                        <p:tgtEl>
                                          <p:spTgt spid="24371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37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9" grpId="0" animBg="1"/>
      <p:bldP spid="24371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5" name="AutoShape 7"/>
          <p:cNvSpPr>
            <a:spLocks noChangeArrowheads="1"/>
          </p:cNvSpPr>
          <p:nvPr/>
        </p:nvSpPr>
        <p:spPr bwMode="auto">
          <a:xfrm>
            <a:off x="179388" y="4581525"/>
            <a:ext cx="8640762" cy="1511300"/>
          </a:xfrm>
          <a:prstGeom prst="roundRect">
            <a:avLst>
              <a:gd name="adj" fmla="val 16667"/>
            </a:avLst>
          </a:prstGeom>
          <a:solidFill>
            <a:srgbClr val="FFFF99"/>
          </a:solidFill>
          <a:ln w="9525">
            <a:solidFill>
              <a:schemeClr val="tx1"/>
            </a:solidFill>
            <a:round/>
            <a:headEnd/>
            <a:tailEnd/>
          </a:ln>
          <a:effectLst/>
        </p:spPr>
        <p:txBody>
          <a:bodyPr wrap="none" anchor="ctr"/>
          <a:lstStyle/>
          <a:p>
            <a:endParaRPr lang="tr-TR">
              <a:latin typeface="+mj-lt"/>
            </a:endParaRPr>
          </a:p>
        </p:txBody>
      </p:sp>
      <p:sp>
        <p:nvSpPr>
          <p:cNvPr id="314371" name="Rectangle 3"/>
          <p:cNvSpPr>
            <a:spLocks noGrp="1" noChangeArrowheads="1"/>
          </p:cNvSpPr>
          <p:nvPr>
            <p:ph type="body" idx="1"/>
          </p:nvPr>
        </p:nvSpPr>
        <p:spPr>
          <a:xfrm>
            <a:off x="250825" y="1752600"/>
            <a:ext cx="8066088" cy="2468563"/>
          </a:xfrm>
        </p:spPr>
        <p:txBody>
          <a:bodyPr/>
          <a:lstStyle/>
          <a:p>
            <a:pPr algn="ctr">
              <a:lnSpc>
                <a:spcPct val="90000"/>
              </a:lnSpc>
              <a:buFont typeface="Wingdings" pitchFamily="2" charset="2"/>
              <a:buNone/>
            </a:pPr>
            <a:endParaRPr lang="tr-TR" sz="4300">
              <a:latin typeface="+mj-lt"/>
            </a:endParaRPr>
          </a:p>
          <a:p>
            <a:pPr lvl="1" algn="ctr">
              <a:lnSpc>
                <a:spcPct val="90000"/>
              </a:lnSpc>
              <a:buFont typeface="Wingdings" pitchFamily="2" charset="2"/>
              <a:buNone/>
            </a:pPr>
            <a:r>
              <a:rPr lang="tr-TR">
                <a:latin typeface="+mj-lt"/>
              </a:rPr>
              <a:t>Aile Hekimlerinde </a:t>
            </a:r>
          </a:p>
          <a:p>
            <a:pPr lvl="1">
              <a:lnSpc>
                <a:spcPct val="90000"/>
              </a:lnSpc>
            </a:pPr>
            <a:r>
              <a:rPr lang="tr-TR">
                <a:latin typeface="+mj-lt"/>
              </a:rPr>
              <a:t>Aşılama oranları   %98-100</a:t>
            </a:r>
          </a:p>
          <a:p>
            <a:pPr lvl="1">
              <a:lnSpc>
                <a:spcPct val="90000"/>
              </a:lnSpc>
            </a:pPr>
            <a:r>
              <a:rPr lang="tr-TR">
                <a:latin typeface="+mj-lt"/>
              </a:rPr>
              <a:t>Gebe izlemleri      %98-100</a:t>
            </a:r>
          </a:p>
          <a:p>
            <a:pPr lvl="1">
              <a:lnSpc>
                <a:spcPct val="90000"/>
              </a:lnSpc>
            </a:pPr>
            <a:r>
              <a:rPr lang="tr-TR">
                <a:latin typeface="+mj-lt"/>
              </a:rPr>
              <a:t>Bebek izlemleri    %98-100</a:t>
            </a:r>
          </a:p>
          <a:p>
            <a:pPr>
              <a:lnSpc>
                <a:spcPct val="90000"/>
              </a:lnSpc>
            </a:pPr>
            <a:endParaRPr lang="tr-TR">
              <a:latin typeface="+mj-lt"/>
            </a:endParaRPr>
          </a:p>
        </p:txBody>
      </p:sp>
      <p:sp>
        <p:nvSpPr>
          <p:cNvPr id="314372" name="AutoShape 4"/>
          <p:cNvSpPr>
            <a:spLocks noChangeArrowheads="1"/>
          </p:cNvSpPr>
          <p:nvPr/>
        </p:nvSpPr>
        <p:spPr bwMode="auto">
          <a:xfrm>
            <a:off x="323850" y="549275"/>
            <a:ext cx="8424863" cy="792163"/>
          </a:xfrm>
          <a:prstGeom prst="roundRect">
            <a:avLst>
              <a:gd name="adj" fmla="val 16667"/>
            </a:avLst>
          </a:prstGeom>
          <a:solidFill>
            <a:srgbClr val="FF9900"/>
          </a:solidFill>
          <a:ln w="9525">
            <a:solidFill>
              <a:schemeClr val="tx1"/>
            </a:solidFill>
            <a:round/>
            <a:headEnd/>
            <a:tailEnd/>
          </a:ln>
          <a:effectLst/>
        </p:spPr>
        <p:txBody>
          <a:bodyPr wrap="none" anchor="ctr"/>
          <a:lstStyle/>
          <a:p>
            <a:pPr algn="ctr"/>
            <a:r>
              <a:rPr lang="tr-TR" sz="2400" b="1">
                <a:solidFill>
                  <a:schemeClr val="tx2"/>
                </a:solidFill>
                <a:latin typeface="+mj-lt"/>
              </a:rPr>
              <a:t>KORUYUCU SAĞLIK</a:t>
            </a:r>
            <a:r>
              <a:rPr lang="tr-TR" sz="2400" b="1">
                <a:latin typeface="+mj-lt"/>
              </a:rPr>
              <a:t> </a:t>
            </a:r>
            <a:r>
              <a:rPr lang="tr-TR" sz="2400" b="1">
                <a:solidFill>
                  <a:schemeClr val="tx2"/>
                </a:solidFill>
                <a:latin typeface="+mj-lt"/>
              </a:rPr>
              <a:t>HİZMETLERİ</a:t>
            </a:r>
          </a:p>
        </p:txBody>
      </p:sp>
      <p:sp>
        <p:nvSpPr>
          <p:cNvPr id="314373" name="Rectangle 5"/>
          <p:cNvSpPr>
            <a:spLocks noChangeArrowheads="1"/>
          </p:cNvSpPr>
          <p:nvPr/>
        </p:nvSpPr>
        <p:spPr bwMode="auto">
          <a:xfrm>
            <a:off x="539750" y="4724400"/>
            <a:ext cx="8604250" cy="1189038"/>
          </a:xfrm>
          <a:prstGeom prst="rect">
            <a:avLst/>
          </a:prstGeom>
          <a:noFill/>
          <a:ln w="9525">
            <a:noFill/>
            <a:miter lim="800000"/>
            <a:headEnd/>
            <a:tailEnd/>
          </a:ln>
          <a:effectLst/>
        </p:spPr>
        <p:txBody>
          <a:bodyPr>
            <a:spAutoFit/>
          </a:bodyPr>
          <a:lstStyle/>
          <a:p>
            <a:pPr>
              <a:spcBef>
                <a:spcPct val="20000"/>
              </a:spcBef>
              <a:buClr>
                <a:schemeClr val="accent2"/>
              </a:buClr>
              <a:buFont typeface="Wingdings" pitchFamily="2" charset="2"/>
              <a:buNone/>
            </a:pPr>
            <a:r>
              <a:rPr lang="tr-TR" sz="7200">
                <a:solidFill>
                  <a:srgbClr val="FF3300"/>
                </a:solidFill>
                <a:latin typeface="+mj-lt"/>
              </a:rPr>
              <a:t>O Zaman Sorun Ne??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4371">
                                            <p:txEl>
                                              <p:pRg st="1" end="1"/>
                                            </p:txEl>
                                          </p:spTgt>
                                        </p:tgtEl>
                                        <p:attrNameLst>
                                          <p:attrName>style.visibility</p:attrName>
                                        </p:attrNameLst>
                                      </p:cBhvr>
                                      <p:to>
                                        <p:strVal val="visible"/>
                                      </p:to>
                                    </p:set>
                                    <p:anim calcmode="lin" valueType="num">
                                      <p:cBhvr additive="base">
                                        <p:cTn id="7" dur="500" fill="hold"/>
                                        <p:tgtEl>
                                          <p:spTgt spid="31437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4371">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14371">
                                            <p:txEl>
                                              <p:pRg st="2" end="2"/>
                                            </p:txEl>
                                          </p:spTgt>
                                        </p:tgtEl>
                                        <p:attrNameLst>
                                          <p:attrName>style.visibility</p:attrName>
                                        </p:attrNameLst>
                                      </p:cBhvr>
                                      <p:to>
                                        <p:strVal val="visible"/>
                                      </p:to>
                                    </p:set>
                                    <p:anim calcmode="lin" valueType="num">
                                      <p:cBhvr additive="base">
                                        <p:cTn id="11" dur="500" fill="hold"/>
                                        <p:tgtEl>
                                          <p:spTgt spid="314371">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14371">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14371">
                                            <p:txEl>
                                              <p:pRg st="3" end="3"/>
                                            </p:txEl>
                                          </p:spTgt>
                                        </p:tgtEl>
                                        <p:attrNameLst>
                                          <p:attrName>style.visibility</p:attrName>
                                        </p:attrNameLst>
                                      </p:cBhvr>
                                      <p:to>
                                        <p:strVal val="visible"/>
                                      </p:to>
                                    </p:set>
                                    <p:anim calcmode="lin" valueType="num">
                                      <p:cBhvr additive="base">
                                        <p:cTn id="15" dur="500" fill="hold"/>
                                        <p:tgtEl>
                                          <p:spTgt spid="314371">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14371">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14371">
                                            <p:txEl>
                                              <p:pRg st="4" end="4"/>
                                            </p:txEl>
                                          </p:spTgt>
                                        </p:tgtEl>
                                        <p:attrNameLst>
                                          <p:attrName>style.visibility</p:attrName>
                                        </p:attrNameLst>
                                      </p:cBhvr>
                                      <p:to>
                                        <p:strVal val="visible"/>
                                      </p:to>
                                    </p:set>
                                    <p:anim calcmode="lin" valueType="num">
                                      <p:cBhvr additive="base">
                                        <p:cTn id="19" dur="500" fill="hold"/>
                                        <p:tgtEl>
                                          <p:spTgt spid="31437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43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14373"/>
                                        </p:tgtEl>
                                        <p:attrNameLst>
                                          <p:attrName>style.visibility</p:attrName>
                                        </p:attrNameLst>
                                      </p:cBhvr>
                                      <p:to>
                                        <p:strVal val="visible"/>
                                      </p:to>
                                    </p:set>
                                    <p:animEffect transition="in" filter="blinds(horizontal)">
                                      <p:cBhvr>
                                        <p:cTn id="25" dur="500"/>
                                        <p:tgtEl>
                                          <p:spTgt spid="31437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mph" presetSubtype="0" fill="hold" grpId="1" nodeType="clickEffect">
                                  <p:stCondLst>
                                    <p:cond delay="0"/>
                                  </p:stCondLst>
                                  <p:childTnLst>
                                    <p:animClr clrSpc="hsl" dir="cw">
                                      <p:cBhvr override="childStyle">
                                        <p:cTn id="29" dur="500" fill="hold"/>
                                        <p:tgtEl>
                                          <p:spTgt spid="314373"/>
                                        </p:tgtEl>
                                        <p:attrNameLst>
                                          <p:attrName>style.color</p:attrName>
                                        </p:attrNameLst>
                                      </p:cBhvr>
                                      <p:by>
                                        <p:hsl h="-7200000" s="0" l="0"/>
                                      </p:by>
                                    </p:animClr>
                                    <p:animClr clrSpc="hsl" dir="cw">
                                      <p:cBhvr>
                                        <p:cTn id="30" dur="500" fill="hold"/>
                                        <p:tgtEl>
                                          <p:spTgt spid="314373"/>
                                        </p:tgtEl>
                                        <p:attrNameLst>
                                          <p:attrName>fillcolor</p:attrName>
                                        </p:attrNameLst>
                                      </p:cBhvr>
                                      <p:by>
                                        <p:hsl h="-7200000" s="0" l="0"/>
                                      </p:by>
                                    </p:animClr>
                                    <p:animClr clrSpc="hsl" dir="cw">
                                      <p:cBhvr>
                                        <p:cTn id="31" dur="500" fill="hold"/>
                                        <p:tgtEl>
                                          <p:spTgt spid="314373"/>
                                        </p:tgtEl>
                                        <p:attrNameLst>
                                          <p:attrName>stroke.color</p:attrName>
                                        </p:attrNameLst>
                                      </p:cBhvr>
                                      <p:by>
                                        <p:hsl h="-7200000" s="0" l="0"/>
                                      </p:by>
                                    </p:animClr>
                                    <p:set>
                                      <p:cBhvr>
                                        <p:cTn id="32" dur="500" fill="hold"/>
                                        <p:tgtEl>
                                          <p:spTgt spid="31437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p:bldP spid="314373" grpId="0"/>
      <p:bldP spid="314373"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9" name="Rectangle 3"/>
          <p:cNvSpPr>
            <a:spLocks noGrp="1" noChangeArrowheads="1"/>
          </p:cNvSpPr>
          <p:nvPr>
            <p:ph type="body" idx="1"/>
          </p:nvPr>
        </p:nvSpPr>
        <p:spPr>
          <a:xfrm>
            <a:off x="566738" y="1752600"/>
            <a:ext cx="7821612" cy="4533920"/>
          </a:xfrm>
        </p:spPr>
        <p:txBody>
          <a:bodyPr>
            <a:noAutofit/>
          </a:bodyPr>
          <a:lstStyle/>
          <a:p>
            <a:pPr>
              <a:lnSpc>
                <a:spcPct val="90000"/>
              </a:lnSpc>
            </a:pPr>
            <a:r>
              <a:rPr lang="tr-TR" sz="2800" dirty="0">
                <a:latin typeface="+mj-lt"/>
              </a:rPr>
              <a:t>Verilen rakamlar performansa dahil parametreler</a:t>
            </a:r>
            <a:r>
              <a:rPr lang="tr-TR" sz="2800" dirty="0">
                <a:solidFill>
                  <a:srgbClr val="FF3300"/>
                </a:solidFill>
                <a:latin typeface="+mj-lt"/>
              </a:rPr>
              <a:t>…%95 in altına inerse maaş kesintisi oluyor…</a:t>
            </a:r>
          </a:p>
          <a:p>
            <a:pPr>
              <a:lnSpc>
                <a:spcPct val="90000"/>
              </a:lnSpc>
            </a:pPr>
            <a:r>
              <a:rPr lang="tr-TR" sz="2800" dirty="0">
                <a:latin typeface="+mj-lt"/>
              </a:rPr>
              <a:t>Birçok hekimim verdiği %95-%100 lük değerler doğru değerler…Ama….</a:t>
            </a:r>
          </a:p>
          <a:p>
            <a:pPr>
              <a:lnSpc>
                <a:spcPct val="90000"/>
              </a:lnSpc>
            </a:pPr>
            <a:r>
              <a:rPr lang="tr-TR" sz="2800" dirty="0">
                <a:latin typeface="+mj-lt"/>
              </a:rPr>
              <a:t>Bu değerler kayıtlı nüfus üzerinden yapılan hesaplamalar…Yani hedef nüfus yok</a:t>
            </a:r>
          </a:p>
          <a:p>
            <a:pPr>
              <a:lnSpc>
                <a:spcPct val="90000"/>
              </a:lnSpc>
            </a:pPr>
            <a:r>
              <a:rPr lang="tr-TR" sz="2800" dirty="0">
                <a:latin typeface="+mj-lt"/>
              </a:rPr>
              <a:t>Tespit edilmeyenden hesap soran </a:t>
            </a:r>
            <a:r>
              <a:rPr lang="tr-TR" sz="2800" dirty="0" smtClean="0">
                <a:latin typeface="+mj-lt"/>
              </a:rPr>
              <a:t>yok</a:t>
            </a:r>
            <a:endParaRPr lang="tr-TR" sz="1100" dirty="0">
              <a:latin typeface="+mj-lt"/>
            </a:endParaRPr>
          </a:p>
          <a:p>
            <a:pPr>
              <a:lnSpc>
                <a:spcPct val="90000"/>
              </a:lnSpc>
            </a:pPr>
            <a:r>
              <a:rPr lang="tr-TR" sz="2800" dirty="0">
                <a:latin typeface="+mj-lt"/>
              </a:rPr>
              <a:t>Performansa dahil olmayan koruyucu hizmetler ne durumda…. net   bilgi yok…</a:t>
            </a:r>
          </a:p>
          <a:p>
            <a:pPr>
              <a:lnSpc>
                <a:spcPct val="90000"/>
              </a:lnSpc>
            </a:pPr>
            <a:endParaRPr lang="tr-TR" sz="1100" dirty="0">
              <a:latin typeface="+mj-lt"/>
            </a:endParaRPr>
          </a:p>
        </p:txBody>
      </p:sp>
      <p:sp>
        <p:nvSpPr>
          <p:cNvPr id="244740" name="AutoShape 4"/>
          <p:cNvSpPr>
            <a:spLocks noChangeArrowheads="1"/>
          </p:cNvSpPr>
          <p:nvPr/>
        </p:nvSpPr>
        <p:spPr bwMode="auto">
          <a:xfrm>
            <a:off x="323850" y="549275"/>
            <a:ext cx="8424863" cy="792163"/>
          </a:xfrm>
          <a:prstGeom prst="roundRect">
            <a:avLst>
              <a:gd name="adj" fmla="val 16667"/>
            </a:avLst>
          </a:prstGeom>
          <a:solidFill>
            <a:srgbClr val="FF9900"/>
          </a:solidFill>
          <a:ln w="9525">
            <a:solidFill>
              <a:schemeClr val="tx1"/>
            </a:solidFill>
            <a:round/>
            <a:headEnd/>
            <a:tailEnd/>
          </a:ln>
          <a:effectLst/>
        </p:spPr>
        <p:txBody>
          <a:bodyPr wrap="none" anchor="ctr"/>
          <a:lstStyle/>
          <a:p>
            <a:pPr algn="ctr"/>
            <a:r>
              <a:rPr lang="tr-TR" sz="2400" b="1">
                <a:solidFill>
                  <a:schemeClr val="tx2"/>
                </a:solidFill>
                <a:latin typeface="+mj-lt"/>
              </a:rPr>
              <a:t>KORUYUCU SAĞLIK</a:t>
            </a:r>
            <a:r>
              <a:rPr lang="tr-TR" sz="2400" b="1">
                <a:latin typeface="+mj-lt"/>
              </a:rPr>
              <a:t> </a:t>
            </a:r>
            <a:r>
              <a:rPr lang="tr-TR" sz="2400" b="1">
                <a:solidFill>
                  <a:schemeClr val="tx2"/>
                </a:solidFill>
                <a:latin typeface="+mj-lt"/>
              </a:rPr>
              <a:t>HİZMETLERİ</a:t>
            </a:r>
          </a:p>
        </p:txBody>
      </p:sp>
      <p:sp>
        <p:nvSpPr>
          <p:cNvPr id="244741" name="Rectangle 5"/>
          <p:cNvSpPr>
            <a:spLocks noChangeArrowheads="1"/>
          </p:cNvSpPr>
          <p:nvPr/>
        </p:nvSpPr>
        <p:spPr bwMode="auto">
          <a:xfrm>
            <a:off x="1979613" y="4989513"/>
            <a:ext cx="184731" cy="1175706"/>
          </a:xfrm>
          <a:prstGeom prst="rect">
            <a:avLst/>
          </a:prstGeom>
          <a:noFill/>
          <a:ln w="9525">
            <a:noFill/>
            <a:miter lim="800000"/>
            <a:headEnd/>
            <a:tailEnd/>
          </a:ln>
          <a:effectLst/>
        </p:spPr>
        <p:txBody>
          <a:bodyPr wrap="none">
            <a:spAutoFit/>
          </a:bodyPr>
          <a:lstStyle/>
          <a:p>
            <a:pPr>
              <a:spcBef>
                <a:spcPct val="20000"/>
              </a:spcBef>
              <a:buClr>
                <a:schemeClr val="accent2"/>
              </a:buClr>
              <a:buFont typeface="Wingdings" pitchFamily="2" charset="2"/>
              <a:buNone/>
            </a:pPr>
            <a:endParaRPr lang="tr-TR" sz="3200" b="1">
              <a:latin typeface="+mj-lt"/>
            </a:endParaRPr>
          </a:p>
          <a:p>
            <a:pPr>
              <a:spcBef>
                <a:spcPct val="20000"/>
              </a:spcBef>
              <a:buClr>
                <a:schemeClr val="accent2"/>
              </a:buClr>
              <a:buFont typeface="Wingdings" pitchFamily="2" charset="2"/>
              <a:buNone/>
            </a:pPr>
            <a:endParaRPr lang="tr-TR" sz="3200" b="1">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44739">
                                            <p:txEl>
                                              <p:pRg st="0" end="0"/>
                                            </p:txEl>
                                          </p:spTgt>
                                        </p:tgtEl>
                                        <p:attrNameLst>
                                          <p:attrName>style.visibility</p:attrName>
                                        </p:attrNameLst>
                                      </p:cBhvr>
                                      <p:to>
                                        <p:strVal val="visible"/>
                                      </p:to>
                                    </p:set>
                                    <p:anim calcmode="lin" valueType="num">
                                      <p:cBhvr additive="base">
                                        <p:cTn id="7" dur="500" fill="hold"/>
                                        <p:tgtEl>
                                          <p:spTgt spid="24473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473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4739">
                                            <p:txEl>
                                              <p:pRg st="1" end="1"/>
                                            </p:txEl>
                                          </p:spTgt>
                                        </p:tgtEl>
                                        <p:attrNameLst>
                                          <p:attrName>style.visibility</p:attrName>
                                        </p:attrNameLst>
                                      </p:cBhvr>
                                      <p:to>
                                        <p:strVal val="visible"/>
                                      </p:to>
                                    </p:set>
                                    <p:anim calcmode="lin" valueType="num">
                                      <p:cBhvr additive="base">
                                        <p:cTn id="11" dur="500" fill="hold"/>
                                        <p:tgtEl>
                                          <p:spTgt spid="24473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473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4739">
                                            <p:txEl>
                                              <p:pRg st="2" end="2"/>
                                            </p:txEl>
                                          </p:spTgt>
                                        </p:tgtEl>
                                        <p:attrNameLst>
                                          <p:attrName>style.visibility</p:attrName>
                                        </p:attrNameLst>
                                      </p:cBhvr>
                                      <p:to>
                                        <p:strVal val="visible"/>
                                      </p:to>
                                    </p:set>
                                    <p:anim calcmode="lin" valueType="num">
                                      <p:cBhvr additive="base">
                                        <p:cTn id="15" dur="500" fill="hold"/>
                                        <p:tgtEl>
                                          <p:spTgt spid="24473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447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44739">
                                            <p:txEl>
                                              <p:pRg st="3" end="3"/>
                                            </p:txEl>
                                          </p:spTgt>
                                        </p:tgtEl>
                                        <p:attrNameLst>
                                          <p:attrName>style.visibility</p:attrName>
                                        </p:attrNameLst>
                                      </p:cBhvr>
                                      <p:to>
                                        <p:strVal val="visible"/>
                                      </p:to>
                                    </p:set>
                                    <p:anim calcmode="lin" valueType="num">
                                      <p:cBhvr additive="base">
                                        <p:cTn id="21" dur="500" fill="hold"/>
                                        <p:tgtEl>
                                          <p:spTgt spid="24473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4473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44739">
                                            <p:txEl>
                                              <p:pRg st="4" end="4"/>
                                            </p:txEl>
                                          </p:spTgt>
                                        </p:tgtEl>
                                        <p:attrNameLst>
                                          <p:attrName>style.visibility</p:attrName>
                                        </p:attrNameLst>
                                      </p:cBhvr>
                                      <p:to>
                                        <p:strVal val="visible"/>
                                      </p:to>
                                    </p:set>
                                    <p:anim calcmode="lin" valueType="num">
                                      <p:cBhvr additive="base">
                                        <p:cTn id="27" dur="500" fill="hold"/>
                                        <p:tgtEl>
                                          <p:spTgt spid="244739">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4473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nodePh="1">
                                  <p:stCondLst>
                                    <p:cond delay="0"/>
                                  </p:stCondLst>
                                  <p:endCondLst>
                                    <p:cond evt="begin" delay="0">
                                      <p:tn val="31"/>
                                    </p:cond>
                                  </p:endCondLst>
                                  <p:childTnLst>
                                    <p:set>
                                      <p:cBhvr>
                                        <p:cTn id="32" dur="1" fill="hold">
                                          <p:stCondLst>
                                            <p:cond delay="0"/>
                                          </p:stCondLst>
                                        </p:cTn>
                                        <p:tgtEl>
                                          <p:spTgt spid="244741"/>
                                        </p:tgtEl>
                                        <p:attrNameLst>
                                          <p:attrName>style.visibility</p:attrName>
                                        </p:attrNameLst>
                                      </p:cBhvr>
                                      <p:to>
                                        <p:strVal val="visible"/>
                                      </p:to>
                                    </p:set>
                                    <p:anim calcmode="lin" valueType="num">
                                      <p:cBhvr additive="base">
                                        <p:cTn id="33" dur="500" fill="hold"/>
                                        <p:tgtEl>
                                          <p:spTgt spid="244741"/>
                                        </p:tgtEl>
                                        <p:attrNameLst>
                                          <p:attrName>ppt_x</p:attrName>
                                        </p:attrNameLst>
                                      </p:cBhvr>
                                      <p:tavLst>
                                        <p:tav tm="0">
                                          <p:val>
                                            <p:strVal val="#ppt_x"/>
                                          </p:val>
                                        </p:tav>
                                        <p:tav tm="100000">
                                          <p:val>
                                            <p:strVal val="#ppt_x"/>
                                          </p:val>
                                        </p:tav>
                                      </p:tavLst>
                                    </p:anim>
                                    <p:anim calcmode="lin" valueType="num">
                                      <p:cBhvr additive="base">
                                        <p:cTn id="34" dur="500" fill="hold"/>
                                        <p:tgtEl>
                                          <p:spTgt spid="2447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739" grpId="0" build="p"/>
      <p:bldP spid="24474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7" name="Rectangle 3"/>
          <p:cNvSpPr>
            <a:spLocks noGrp="1" noChangeArrowheads="1"/>
          </p:cNvSpPr>
          <p:nvPr>
            <p:ph type="body" idx="1"/>
          </p:nvPr>
        </p:nvSpPr>
        <p:spPr>
          <a:xfrm>
            <a:off x="566738" y="1643050"/>
            <a:ext cx="8220104" cy="3441713"/>
          </a:xfrm>
        </p:spPr>
        <p:txBody>
          <a:bodyPr>
            <a:noAutofit/>
          </a:bodyPr>
          <a:lstStyle/>
          <a:p>
            <a:pPr>
              <a:buNone/>
            </a:pPr>
            <a:r>
              <a:rPr lang="tr-TR" sz="3200" b="1" dirty="0" smtClean="0">
                <a:latin typeface="+mj-lt"/>
              </a:rPr>
              <a:t>GEBELER NASIL TESPİT EDİLİYOR</a:t>
            </a:r>
            <a:endParaRPr lang="tr-TR" sz="3200" b="1" dirty="0">
              <a:latin typeface="+mj-lt"/>
            </a:endParaRPr>
          </a:p>
          <a:p>
            <a:pPr lvl="1"/>
            <a:r>
              <a:rPr lang="tr-TR" sz="2800" dirty="0" smtClean="0">
                <a:latin typeface="+mj-lt"/>
              </a:rPr>
              <a:t>Aile sağlığı merkezine yolu </a:t>
            </a:r>
            <a:r>
              <a:rPr lang="tr-TR" sz="2800" dirty="0">
                <a:latin typeface="+mj-lt"/>
              </a:rPr>
              <a:t>düşerse</a:t>
            </a:r>
          </a:p>
          <a:p>
            <a:pPr lvl="1"/>
            <a:r>
              <a:rPr lang="tr-TR" sz="2800" dirty="0">
                <a:latin typeface="+mj-lt"/>
              </a:rPr>
              <a:t>Kadın doğumcu  </a:t>
            </a:r>
            <a:r>
              <a:rPr lang="tr-TR" sz="2800" dirty="0" err="1">
                <a:latin typeface="+mj-lt"/>
              </a:rPr>
              <a:t>tetanoz</a:t>
            </a:r>
            <a:r>
              <a:rPr lang="tr-TR" sz="2800" dirty="0">
                <a:latin typeface="+mj-lt"/>
              </a:rPr>
              <a:t> aşısı </a:t>
            </a:r>
            <a:r>
              <a:rPr lang="tr-TR" sz="2800" dirty="0" smtClean="0">
                <a:latin typeface="+mj-lt"/>
              </a:rPr>
              <a:t>için yönlendirmişse </a:t>
            </a:r>
            <a:endParaRPr lang="tr-TR" sz="2800" dirty="0">
              <a:latin typeface="+mj-lt"/>
            </a:endParaRPr>
          </a:p>
          <a:p>
            <a:pPr lvl="1"/>
            <a:r>
              <a:rPr lang="tr-TR" sz="2800" dirty="0">
                <a:latin typeface="+mj-lt"/>
              </a:rPr>
              <a:t>Gebelik testi </a:t>
            </a:r>
            <a:r>
              <a:rPr lang="tr-TR" sz="2800" dirty="0" smtClean="0">
                <a:latin typeface="+mj-lt"/>
              </a:rPr>
              <a:t>yaptırmaya </a:t>
            </a:r>
            <a:r>
              <a:rPr lang="tr-TR" sz="2800" dirty="0">
                <a:latin typeface="+mj-lt"/>
              </a:rPr>
              <a:t>gelmiş ve pozitif çıkmış ise </a:t>
            </a:r>
          </a:p>
          <a:p>
            <a:pPr lvl="1"/>
            <a:r>
              <a:rPr lang="tr-TR" sz="2800" dirty="0">
                <a:latin typeface="+mj-lt"/>
              </a:rPr>
              <a:t>Herhangi bir nedenle hekime başvururken </a:t>
            </a:r>
            <a:r>
              <a:rPr lang="tr-TR" sz="2800" dirty="0">
                <a:solidFill>
                  <a:srgbClr val="FF0000"/>
                </a:solidFill>
                <a:latin typeface="+mj-lt"/>
              </a:rPr>
              <a:t>“karnı burnunda”</a:t>
            </a:r>
            <a:r>
              <a:rPr lang="tr-TR" sz="2800" dirty="0">
                <a:latin typeface="+mj-lt"/>
              </a:rPr>
              <a:t> görülmüşse!!!!</a:t>
            </a:r>
          </a:p>
        </p:txBody>
      </p:sp>
      <p:sp>
        <p:nvSpPr>
          <p:cNvPr id="246788" name="AutoShape 4"/>
          <p:cNvSpPr>
            <a:spLocks noChangeArrowheads="1"/>
          </p:cNvSpPr>
          <p:nvPr/>
        </p:nvSpPr>
        <p:spPr bwMode="auto">
          <a:xfrm>
            <a:off x="323850" y="549275"/>
            <a:ext cx="8424863" cy="792163"/>
          </a:xfrm>
          <a:prstGeom prst="roundRect">
            <a:avLst>
              <a:gd name="adj" fmla="val 16667"/>
            </a:avLst>
          </a:prstGeom>
          <a:solidFill>
            <a:srgbClr val="FF9900"/>
          </a:solidFill>
          <a:ln w="9525">
            <a:solidFill>
              <a:schemeClr val="tx1"/>
            </a:solidFill>
            <a:round/>
            <a:headEnd/>
            <a:tailEnd/>
          </a:ln>
          <a:effectLst/>
        </p:spPr>
        <p:txBody>
          <a:bodyPr wrap="none" anchor="ctr"/>
          <a:lstStyle/>
          <a:p>
            <a:pPr algn="ctr"/>
            <a:r>
              <a:rPr lang="tr-TR" sz="2800" b="1">
                <a:solidFill>
                  <a:schemeClr val="tx2"/>
                </a:solidFill>
                <a:latin typeface="+mj-lt"/>
              </a:rPr>
              <a:t>KORUYUCU SAĞLIK</a:t>
            </a:r>
            <a:r>
              <a:rPr lang="tr-TR" sz="2800" b="1">
                <a:latin typeface="+mj-lt"/>
              </a:rPr>
              <a:t> </a:t>
            </a:r>
            <a:r>
              <a:rPr lang="tr-TR" sz="2800" b="1">
                <a:solidFill>
                  <a:schemeClr val="tx2"/>
                </a:solidFill>
                <a:latin typeface="+mj-lt"/>
              </a:rPr>
              <a:t>HİZMETLERİ</a:t>
            </a:r>
          </a:p>
        </p:txBody>
      </p:sp>
      <p:sp>
        <p:nvSpPr>
          <p:cNvPr id="246789" name="Rectangle 5"/>
          <p:cNvSpPr>
            <a:spLocks noChangeArrowheads="1"/>
          </p:cNvSpPr>
          <p:nvPr/>
        </p:nvSpPr>
        <p:spPr bwMode="auto">
          <a:xfrm>
            <a:off x="1187450" y="5357826"/>
            <a:ext cx="7488238" cy="646331"/>
          </a:xfrm>
          <a:prstGeom prst="rect">
            <a:avLst/>
          </a:prstGeom>
          <a:solidFill>
            <a:schemeClr val="accent2"/>
          </a:solidFill>
          <a:ln w="9525">
            <a:noFill/>
            <a:miter lim="800000"/>
            <a:headEnd/>
            <a:tailEnd/>
          </a:ln>
          <a:effectLst/>
        </p:spPr>
        <p:txBody>
          <a:bodyPr>
            <a:spAutoFit/>
          </a:bodyPr>
          <a:lstStyle/>
          <a:p>
            <a:pPr lvl="1">
              <a:spcBef>
                <a:spcPct val="20000"/>
              </a:spcBef>
              <a:buClr>
                <a:schemeClr val="accent2"/>
              </a:buClr>
              <a:buFont typeface="Wingdings" pitchFamily="2" charset="2"/>
              <a:buNone/>
            </a:pPr>
            <a:r>
              <a:rPr lang="tr-TR" sz="3600" b="1">
                <a:solidFill>
                  <a:schemeClr val="bg1"/>
                </a:solidFill>
                <a:latin typeface="+mj-lt"/>
              </a:rPr>
              <a:t>GEBE TESPİT EDİLMİŞ OLUYOR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46787">
                                            <p:txEl>
                                              <p:pRg st="0" end="0"/>
                                            </p:txEl>
                                          </p:spTgt>
                                        </p:tgtEl>
                                        <p:attrNameLst>
                                          <p:attrName>style.visibility</p:attrName>
                                        </p:attrNameLst>
                                      </p:cBhvr>
                                      <p:to>
                                        <p:strVal val="visible"/>
                                      </p:to>
                                    </p:set>
                                    <p:anim calcmode="lin" valueType="num">
                                      <p:cBhvr additive="base">
                                        <p:cTn id="7" dur="500" fill="hold"/>
                                        <p:tgtEl>
                                          <p:spTgt spid="24678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678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6787">
                                            <p:txEl>
                                              <p:pRg st="1" end="1"/>
                                            </p:txEl>
                                          </p:spTgt>
                                        </p:tgtEl>
                                        <p:attrNameLst>
                                          <p:attrName>style.visibility</p:attrName>
                                        </p:attrNameLst>
                                      </p:cBhvr>
                                      <p:to>
                                        <p:strVal val="visible"/>
                                      </p:to>
                                    </p:set>
                                    <p:anim calcmode="lin" valueType="num">
                                      <p:cBhvr additive="base">
                                        <p:cTn id="11" dur="500" fill="hold"/>
                                        <p:tgtEl>
                                          <p:spTgt spid="24678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678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6787">
                                            <p:txEl>
                                              <p:pRg st="2" end="2"/>
                                            </p:txEl>
                                          </p:spTgt>
                                        </p:tgtEl>
                                        <p:attrNameLst>
                                          <p:attrName>style.visibility</p:attrName>
                                        </p:attrNameLst>
                                      </p:cBhvr>
                                      <p:to>
                                        <p:strVal val="visible"/>
                                      </p:to>
                                    </p:set>
                                    <p:anim calcmode="lin" valueType="num">
                                      <p:cBhvr additive="base">
                                        <p:cTn id="15" dur="500" fill="hold"/>
                                        <p:tgtEl>
                                          <p:spTgt spid="24678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4678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46787">
                                            <p:txEl>
                                              <p:pRg st="3" end="3"/>
                                            </p:txEl>
                                          </p:spTgt>
                                        </p:tgtEl>
                                        <p:attrNameLst>
                                          <p:attrName>style.visibility</p:attrName>
                                        </p:attrNameLst>
                                      </p:cBhvr>
                                      <p:to>
                                        <p:strVal val="visible"/>
                                      </p:to>
                                    </p:set>
                                    <p:anim calcmode="lin" valueType="num">
                                      <p:cBhvr additive="base">
                                        <p:cTn id="19" dur="500" fill="hold"/>
                                        <p:tgtEl>
                                          <p:spTgt spid="24678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6787">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46787">
                                            <p:txEl>
                                              <p:pRg st="4" end="4"/>
                                            </p:txEl>
                                          </p:spTgt>
                                        </p:tgtEl>
                                        <p:attrNameLst>
                                          <p:attrName>style.visibility</p:attrName>
                                        </p:attrNameLst>
                                      </p:cBhvr>
                                      <p:to>
                                        <p:strVal val="visible"/>
                                      </p:to>
                                    </p:set>
                                    <p:anim calcmode="lin" valueType="num">
                                      <p:cBhvr additive="base">
                                        <p:cTn id="23" dur="500" fill="hold"/>
                                        <p:tgtEl>
                                          <p:spTgt spid="246787">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4678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46789"/>
                                        </p:tgtEl>
                                        <p:attrNameLst>
                                          <p:attrName>style.visibility</p:attrName>
                                        </p:attrNameLst>
                                      </p:cBhvr>
                                      <p:to>
                                        <p:strVal val="visible"/>
                                      </p:to>
                                    </p:set>
                                    <p:anim calcmode="lin" valueType="num">
                                      <p:cBhvr additive="base">
                                        <p:cTn id="29" dur="500" fill="hold"/>
                                        <p:tgtEl>
                                          <p:spTgt spid="246789"/>
                                        </p:tgtEl>
                                        <p:attrNameLst>
                                          <p:attrName>ppt_x</p:attrName>
                                        </p:attrNameLst>
                                      </p:cBhvr>
                                      <p:tavLst>
                                        <p:tav tm="0">
                                          <p:val>
                                            <p:strVal val="#ppt_x"/>
                                          </p:val>
                                        </p:tav>
                                        <p:tav tm="100000">
                                          <p:val>
                                            <p:strVal val="#ppt_x"/>
                                          </p:val>
                                        </p:tav>
                                      </p:tavLst>
                                    </p:anim>
                                    <p:anim calcmode="lin" valueType="num">
                                      <p:cBhvr additive="base">
                                        <p:cTn id="30" dur="500" fill="hold"/>
                                        <p:tgtEl>
                                          <p:spTgt spid="2467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7" grpId="0" build="p"/>
      <p:bldP spid="24678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1" name="Rectangle 3"/>
          <p:cNvSpPr>
            <a:spLocks noGrp="1" noChangeArrowheads="1"/>
          </p:cNvSpPr>
          <p:nvPr>
            <p:ph type="body" idx="1"/>
          </p:nvPr>
        </p:nvSpPr>
        <p:spPr>
          <a:xfrm>
            <a:off x="566738" y="1752600"/>
            <a:ext cx="7893050" cy="1963738"/>
          </a:xfrm>
        </p:spPr>
        <p:txBody>
          <a:bodyPr>
            <a:noAutofit/>
          </a:bodyPr>
          <a:lstStyle/>
          <a:p>
            <a:pPr>
              <a:buNone/>
            </a:pPr>
            <a:r>
              <a:rPr lang="tr-TR" sz="3200" b="1" dirty="0">
                <a:latin typeface="+mj-lt"/>
              </a:rPr>
              <a:t>BEBEKLER NASIL TESPİT EDİLİYOR</a:t>
            </a:r>
          </a:p>
          <a:p>
            <a:pPr lvl="1">
              <a:buNone/>
            </a:pPr>
            <a:r>
              <a:rPr lang="tr-TR" sz="2800" dirty="0">
                <a:latin typeface="+mj-lt"/>
              </a:rPr>
              <a:t>Gebe tespitine göre daha </a:t>
            </a:r>
            <a:r>
              <a:rPr lang="tr-TR" sz="2800" dirty="0" smtClean="0">
                <a:latin typeface="+mj-lt"/>
              </a:rPr>
              <a:t>şanslılar;</a:t>
            </a:r>
            <a:endParaRPr lang="tr-TR" sz="2800" dirty="0">
              <a:latin typeface="+mj-lt"/>
            </a:endParaRPr>
          </a:p>
          <a:p>
            <a:pPr lvl="1"/>
            <a:r>
              <a:rPr lang="tr-TR" sz="2800" dirty="0">
                <a:latin typeface="+mj-lt"/>
              </a:rPr>
              <a:t>Anneyi GEBELİKTE tespit etmişsek sorun </a:t>
            </a:r>
            <a:r>
              <a:rPr lang="tr-TR" sz="2800" dirty="0" smtClean="0">
                <a:latin typeface="+mj-lt"/>
              </a:rPr>
              <a:t>yok</a:t>
            </a:r>
          </a:p>
          <a:p>
            <a:pPr lvl="1">
              <a:buNone/>
            </a:pPr>
            <a:r>
              <a:rPr lang="tr-TR" sz="2800" dirty="0" smtClean="0">
                <a:latin typeface="+mj-lt"/>
              </a:rPr>
              <a:t>Annesi </a:t>
            </a:r>
            <a:r>
              <a:rPr lang="tr-TR" sz="2800" dirty="0">
                <a:latin typeface="+mj-lt"/>
              </a:rPr>
              <a:t>tespit edilmemiş </a:t>
            </a:r>
            <a:r>
              <a:rPr lang="tr-TR" sz="2800" dirty="0" smtClean="0">
                <a:latin typeface="+mj-lt"/>
              </a:rPr>
              <a:t>ise</a:t>
            </a:r>
          </a:p>
          <a:p>
            <a:pPr lvl="1"/>
            <a:r>
              <a:rPr lang="tr-TR" sz="2800" dirty="0" smtClean="0"/>
              <a:t>Kucakta bebek görüldüyse </a:t>
            </a:r>
          </a:p>
          <a:p>
            <a:pPr lvl="1"/>
            <a:r>
              <a:rPr lang="tr-TR" sz="2800" dirty="0" smtClean="0"/>
              <a:t>Bebek FKU için gelirse </a:t>
            </a:r>
          </a:p>
          <a:p>
            <a:pPr lvl="1"/>
            <a:r>
              <a:rPr lang="tr-TR" sz="2800" dirty="0" smtClean="0"/>
              <a:t>Bebek muayeneye gelmiş ise</a:t>
            </a:r>
          </a:p>
          <a:p>
            <a:pPr lvl="1"/>
            <a:r>
              <a:rPr lang="tr-TR" sz="2800" dirty="0" smtClean="0"/>
              <a:t>Aile aşıya kendi getirmişse</a:t>
            </a:r>
          </a:p>
          <a:p>
            <a:pPr lvl="1"/>
            <a:endParaRPr lang="tr-TR" sz="2800" dirty="0" smtClean="0"/>
          </a:p>
          <a:p>
            <a:pPr lvl="1"/>
            <a:endParaRPr lang="tr-TR" sz="2800" dirty="0" smtClean="0"/>
          </a:p>
          <a:p>
            <a:pPr lvl="1"/>
            <a:endParaRPr lang="tr-TR" sz="2800" dirty="0" smtClean="0"/>
          </a:p>
          <a:p>
            <a:pPr lvl="1"/>
            <a:endParaRPr lang="tr-TR" sz="2800" dirty="0">
              <a:latin typeface="+mj-lt"/>
            </a:endParaRPr>
          </a:p>
        </p:txBody>
      </p:sp>
      <p:sp>
        <p:nvSpPr>
          <p:cNvPr id="247812" name="AutoShape 4"/>
          <p:cNvSpPr>
            <a:spLocks noChangeArrowheads="1"/>
          </p:cNvSpPr>
          <p:nvPr/>
        </p:nvSpPr>
        <p:spPr bwMode="auto">
          <a:xfrm>
            <a:off x="323850" y="549275"/>
            <a:ext cx="8424863" cy="792163"/>
          </a:xfrm>
          <a:prstGeom prst="roundRect">
            <a:avLst>
              <a:gd name="adj" fmla="val 16667"/>
            </a:avLst>
          </a:prstGeom>
          <a:solidFill>
            <a:srgbClr val="FF9900"/>
          </a:solidFill>
          <a:ln w="9525">
            <a:solidFill>
              <a:schemeClr val="tx1"/>
            </a:solidFill>
            <a:round/>
            <a:headEnd/>
            <a:tailEnd/>
          </a:ln>
          <a:effectLst/>
        </p:spPr>
        <p:txBody>
          <a:bodyPr wrap="none" anchor="ctr"/>
          <a:lstStyle/>
          <a:p>
            <a:pPr algn="ctr"/>
            <a:r>
              <a:rPr lang="tr-TR" sz="2800" b="1">
                <a:solidFill>
                  <a:schemeClr val="tx2"/>
                </a:solidFill>
                <a:latin typeface="+mj-lt"/>
              </a:rPr>
              <a:t>KORUYUCU SAĞLIK</a:t>
            </a:r>
            <a:r>
              <a:rPr lang="tr-TR" sz="2800" b="1">
                <a:latin typeface="+mj-lt"/>
              </a:rPr>
              <a:t> </a:t>
            </a:r>
            <a:r>
              <a:rPr lang="tr-TR" sz="2800" b="1">
                <a:solidFill>
                  <a:schemeClr val="tx2"/>
                </a:solidFill>
                <a:latin typeface="+mj-lt"/>
              </a:rPr>
              <a:t>HİZMETLERİ</a:t>
            </a:r>
          </a:p>
        </p:txBody>
      </p:sp>
      <p:sp>
        <p:nvSpPr>
          <p:cNvPr id="5" name="Rectangle 5"/>
          <p:cNvSpPr>
            <a:spLocks noChangeArrowheads="1"/>
          </p:cNvSpPr>
          <p:nvPr/>
        </p:nvSpPr>
        <p:spPr bwMode="auto">
          <a:xfrm>
            <a:off x="1187450" y="5925941"/>
            <a:ext cx="7488238" cy="646331"/>
          </a:xfrm>
          <a:prstGeom prst="rect">
            <a:avLst/>
          </a:prstGeom>
          <a:solidFill>
            <a:schemeClr val="accent2"/>
          </a:solidFill>
          <a:ln w="9525">
            <a:noFill/>
            <a:miter lim="800000"/>
            <a:headEnd/>
            <a:tailEnd/>
          </a:ln>
          <a:effectLst/>
        </p:spPr>
        <p:txBody>
          <a:bodyPr>
            <a:spAutoFit/>
          </a:bodyPr>
          <a:lstStyle/>
          <a:p>
            <a:pPr lvl="1">
              <a:spcBef>
                <a:spcPct val="20000"/>
              </a:spcBef>
              <a:buClr>
                <a:schemeClr val="accent2"/>
              </a:buClr>
              <a:buFont typeface="Wingdings" pitchFamily="2" charset="2"/>
              <a:buNone/>
            </a:pPr>
            <a:r>
              <a:rPr lang="tr-TR" sz="3600" b="1" dirty="0" smtClean="0">
                <a:solidFill>
                  <a:schemeClr val="bg1"/>
                </a:solidFill>
                <a:latin typeface="+mj-lt"/>
              </a:rPr>
              <a:t>BEBEK </a:t>
            </a:r>
            <a:r>
              <a:rPr lang="tr-TR" sz="3600" b="1" dirty="0">
                <a:solidFill>
                  <a:schemeClr val="bg1"/>
                </a:solidFill>
                <a:latin typeface="+mj-lt"/>
              </a:rPr>
              <a:t>TESPİT EDİLMİŞ OLUYOR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anim calcmode="lin" valueType="num">
                                      <p:cBhvr additive="base">
                                        <p:cTn id="7" dur="500" fill="hold"/>
                                        <p:tgtEl>
                                          <p:spTgt spid="2478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78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anim calcmode="lin" valueType="num">
                                      <p:cBhvr additive="base">
                                        <p:cTn id="11" dur="500" fill="hold"/>
                                        <p:tgtEl>
                                          <p:spTgt spid="24781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7811">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anim calcmode="lin" valueType="num">
                                      <p:cBhvr additive="base">
                                        <p:cTn id="15" dur="500" fill="hold"/>
                                        <p:tgtEl>
                                          <p:spTgt spid="247811">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47811">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anim calcmode="lin" valueType="num">
                                      <p:cBhvr additive="base">
                                        <p:cTn id="19" dur="500" fill="hold"/>
                                        <p:tgtEl>
                                          <p:spTgt spid="2478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7811">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anim calcmode="lin" valueType="num">
                                      <p:cBhvr additive="base">
                                        <p:cTn id="23" dur="500" fill="hold"/>
                                        <p:tgtEl>
                                          <p:spTgt spid="247811">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47811">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7811">
                                            <p:txEl>
                                              <p:pRg st="5" end="5"/>
                                            </p:txEl>
                                          </p:spTgt>
                                        </p:tgtEl>
                                        <p:attrNameLst>
                                          <p:attrName>style.visibility</p:attrName>
                                        </p:attrNameLst>
                                      </p:cBhvr>
                                      <p:to>
                                        <p:strVal val="visible"/>
                                      </p:to>
                                    </p:set>
                                    <p:anim calcmode="lin" valueType="num">
                                      <p:cBhvr additive="base">
                                        <p:cTn id="27" dur="500" fill="hold"/>
                                        <p:tgtEl>
                                          <p:spTgt spid="247811">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47811">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47811">
                                            <p:txEl>
                                              <p:pRg st="6" end="6"/>
                                            </p:txEl>
                                          </p:spTgt>
                                        </p:tgtEl>
                                        <p:attrNameLst>
                                          <p:attrName>style.visibility</p:attrName>
                                        </p:attrNameLst>
                                      </p:cBhvr>
                                      <p:to>
                                        <p:strVal val="visible"/>
                                      </p:to>
                                    </p:set>
                                    <p:anim calcmode="lin" valueType="num">
                                      <p:cBhvr additive="base">
                                        <p:cTn id="31" dur="500" fill="hold"/>
                                        <p:tgtEl>
                                          <p:spTgt spid="247811">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7811">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47811">
                                            <p:txEl>
                                              <p:pRg st="7" end="7"/>
                                            </p:txEl>
                                          </p:spTgt>
                                        </p:tgtEl>
                                        <p:attrNameLst>
                                          <p:attrName>style.visibility</p:attrName>
                                        </p:attrNameLst>
                                      </p:cBhvr>
                                      <p:to>
                                        <p:strVal val="visible"/>
                                      </p:to>
                                    </p:set>
                                    <p:anim calcmode="lin" valueType="num">
                                      <p:cBhvr additive="base">
                                        <p:cTn id="35" dur="500" fill="hold"/>
                                        <p:tgtEl>
                                          <p:spTgt spid="247811">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478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build="p"/>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14kongre.jpg"/>
          <p:cNvPicPr>
            <a:picLocks noChangeAspect="1"/>
          </p:cNvPicPr>
          <p:nvPr/>
        </p:nvPicPr>
        <p:blipFill>
          <a:blip r:embed="rId3" cstate="print"/>
          <a:stretch>
            <a:fillRect/>
          </a:stretch>
        </p:blipFill>
        <p:spPr>
          <a:xfrm>
            <a:off x="2180741" y="785794"/>
            <a:ext cx="4105771" cy="5857916"/>
          </a:xfrm>
          <a:prstGeom prst="rect">
            <a:avLst/>
          </a:prstGeom>
        </p:spPr>
      </p:pic>
      <p:sp>
        <p:nvSpPr>
          <p:cNvPr id="5" name="4 Metin kutusu"/>
          <p:cNvSpPr txBox="1"/>
          <p:nvPr/>
        </p:nvSpPr>
        <p:spPr>
          <a:xfrm>
            <a:off x="6500826" y="5643578"/>
            <a:ext cx="2428892" cy="523220"/>
          </a:xfrm>
          <a:prstGeom prst="rect">
            <a:avLst/>
          </a:prstGeom>
          <a:noFill/>
        </p:spPr>
        <p:txBody>
          <a:bodyPr wrap="square" rtlCol="0">
            <a:spAutoFit/>
          </a:bodyPr>
          <a:lstStyle/>
          <a:p>
            <a:r>
              <a:rPr lang="tr-TR" sz="2800" b="1" i="1" dirty="0" smtClean="0">
                <a:solidFill>
                  <a:srgbClr val="91C6F7"/>
                </a:solidFill>
                <a:effectLst>
                  <a:outerShdw blurRad="38100" dist="38100" dir="2700000" algn="tl">
                    <a:srgbClr val="000000">
                      <a:alpha val="43137"/>
                    </a:srgbClr>
                  </a:outerShdw>
                </a:effectLst>
              </a:rPr>
              <a:t>Teşekkürler</a:t>
            </a:r>
            <a:endParaRPr lang="tr-TR" sz="2800" b="1" i="1" dirty="0">
              <a:solidFill>
                <a:srgbClr val="91C6F7"/>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is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Zengin">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2639</TotalTime>
  <Words>2190</Words>
  <Application>Microsoft Office PowerPoint</Application>
  <PresentationFormat>Ekran Gösterisi (4:3)</PresentationFormat>
  <Paragraphs>299</Paragraphs>
  <Slides>30</Slides>
  <Notes>30</Notes>
  <HiddenSlides>0</HiddenSlides>
  <MMClips>0</MMClips>
  <ScaleCrop>false</ScaleCrop>
  <HeadingPairs>
    <vt:vector size="4" baseType="variant">
      <vt:variant>
        <vt:lpstr>Tema</vt:lpstr>
      </vt:variant>
      <vt:variant>
        <vt:i4>1</vt:i4>
      </vt:variant>
      <vt:variant>
        <vt:lpstr>Slayt Başlıkları</vt:lpstr>
      </vt:variant>
      <vt:variant>
        <vt:i4>30</vt:i4>
      </vt:variant>
    </vt:vector>
  </HeadingPairs>
  <TitlesOfParts>
    <vt:vector size="31" baseType="lpstr">
      <vt:lpstr>Akış</vt:lpstr>
      <vt:lpstr>TÜRKİYE’DE SAĞLIK ALANINDA YAŞANANLARIN BİRİNCİ BASAMAK SAĞLIK HİZMETLERİNE ETKİSİ</vt:lpstr>
      <vt:lpstr>SAĞLIK</vt:lpstr>
      <vt:lpstr>SAĞLIK SİSTEMİ NEDİR?</vt:lpstr>
      <vt:lpstr>BİRİNCİ BASAMAK SAĞLIK HİZMETİ</vt:lpstr>
      <vt:lpstr>NEDEN SAĞLIK REFORMU?</vt:lpstr>
      <vt:lpstr>SAĞLIK REFORMLARININ AMAÇLARI</vt:lpstr>
      <vt:lpstr>Slayt 7</vt:lpstr>
      <vt:lpstr>Slayt 8</vt:lpstr>
      <vt:lpstr>yeniden uyum programının DÜNYAYA HEDİYESİ  Tıbbi  yoksulluk (Medical poverty)</vt:lpstr>
      <vt:lpstr> Tıbbi yoksulluğun etkileri </vt:lpstr>
      <vt:lpstr>YUP’ un sağlık durumu üzerine olan etkileri                                       IMF/WB programlarını uygulayan bazı ülkelerde BÖH’ün değişimi </vt:lpstr>
      <vt:lpstr>SAĞLIK REFORMU DEĞERLENDİRMESİ</vt:lpstr>
      <vt:lpstr>Slayt 13</vt:lpstr>
      <vt:lpstr>SAĞLIK REFORMLARININ EŞİTLİK VE YETERLİLİĞE ETKİSİNİ AÇIKLAYAN ÇERÇEVE</vt:lpstr>
      <vt:lpstr>SAĞLIK REFORMLARININ SONUÇLARI İTİBARİYLE DEĞERLENDİRİLMESİ</vt:lpstr>
      <vt:lpstr>Bİrİncİ Basamak SağlIk Hİzmetlerİnİn değerlendİrİlmesİnde temel yaklaşIm</vt:lpstr>
      <vt:lpstr>Düzce, Edirne, Bolu, Adıyaman araştırmaları.  Manisa, Denizli yıllık raporları İzmir Acil Servisler Raporu …</vt:lpstr>
      <vt:lpstr>38 yaşında erkek, evli, eşi ev hanımı, 1 çocuklu, 112 istasyonunda çalışan pratisyen hekim</vt:lpstr>
      <vt:lpstr>24 yaşında, yeni mezun  evli bayan, eşi uzmanlık öğrencisi, çocuk yok, devlet hastanesi acilinde çalışan pratisyen hekim</vt:lpstr>
      <vt:lpstr>49 yaşında erkek, evli, eşi emekli bankacı, 2 çocuklu, ASM’de aile hekimi olarak çalışıyor</vt:lpstr>
      <vt:lpstr>Slayt 21</vt:lpstr>
      <vt:lpstr>33 yaşında kadın, bekar, 2 çocuklu, ASM’de sözleşmeli ASE olarak çalışan hemşire.</vt:lpstr>
      <vt:lpstr>33 yaşında, evli, eşi öğretmen, 1 çocuklu  TSM hekimi</vt:lpstr>
      <vt:lpstr>Tavuk karası olup göremeyen, kabakulak olup duyamayan , ateşi nedeniyle bilinci bulanık hastalarımız ise;</vt:lpstr>
      <vt:lpstr>Slayt 25</vt:lpstr>
      <vt:lpstr>Slayt 26</vt:lpstr>
      <vt:lpstr>Slayt 27</vt:lpstr>
      <vt:lpstr>Slayt 28</vt:lpstr>
      <vt:lpstr>Slayt 29</vt:lpstr>
      <vt:lpstr>Slayt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TÜRKİYE’DE SAĞLIK ALANINDA YAŞANANLARIN BİRİNCİ BASAMAK SAĞLIK HİZMETLERİNE ETKİSİ</dc:title>
  <dc:creator>Acer</dc:creator>
  <cp:lastModifiedBy>PC</cp:lastModifiedBy>
  <cp:revision>169</cp:revision>
  <dcterms:created xsi:type="dcterms:W3CDTF">2009-10-24T08:03:00Z</dcterms:created>
  <dcterms:modified xsi:type="dcterms:W3CDTF">2002-01-03T08:18:35Z</dcterms:modified>
</cp:coreProperties>
</file>